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90" r:id="rId5"/>
    <p:sldId id="260" r:id="rId6"/>
    <p:sldId id="261" r:id="rId7"/>
    <p:sldId id="262" r:id="rId8"/>
    <p:sldId id="263" r:id="rId9"/>
    <p:sldId id="265" r:id="rId10"/>
    <p:sldId id="264" r:id="rId11"/>
    <p:sldId id="266" r:id="rId12"/>
    <p:sldId id="282" r:id="rId13"/>
    <p:sldId id="292" r:id="rId14"/>
    <p:sldId id="289" r:id="rId15"/>
    <p:sldId id="271" r:id="rId16"/>
    <p:sldId id="283" r:id="rId17"/>
    <p:sldId id="272" r:id="rId18"/>
    <p:sldId id="274" r:id="rId19"/>
    <p:sldId id="275" r:id="rId20"/>
    <p:sldId id="277" r:id="rId21"/>
    <p:sldId id="285" r:id="rId22"/>
    <p:sldId id="288" r:id="rId23"/>
    <p:sldId id="269" r:id="rId24"/>
    <p:sldId id="270" r:id="rId25"/>
    <p:sldId id="287" r:id="rId26"/>
    <p:sldId id="276" r:id="rId2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1pPr>
    <a:lvl2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2pPr>
    <a:lvl3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3pPr>
    <a:lvl4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4pPr>
    <a:lvl5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5pPr>
    <a:lvl6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6pPr>
    <a:lvl7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7pPr>
    <a:lvl8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8pPr>
    <a:lvl9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6E9E1"/>
    <a:srgbClr val="E5C1AC"/>
    <a:srgbClr val="792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3C98DA-9D69-6816-41EB-3C05DED79B0D}" v="154" dt="2023-02-13T10:02:26.839"/>
    <p1510:client id="{8215FEF9-A5A7-8F7C-424B-AFEF396135EB}" v="537" dt="2023-02-13T12:43:26.590"/>
    <p1510:client id="{9A57275A-3681-D26B-DFCB-B5215A989610}" v="2720" dt="2023-02-13T09:35:49.808"/>
    <p1510:client id="{DF9415F4-3E7A-5C44-BDCC-A0CEE6CB7E8F}" v="276" dt="2023-02-13T13:02:09.762"/>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a:tcStyle>
        <a:tcBdr/>
        <a:fill>
          <a:solidFill>
            <a:srgbClr val="FFE8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a:tcStyle>
        <a:tcBdr/>
        <a:fill>
          <a:solidFill>
            <a:srgbClr val="E9E9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a:tcStyle>
        <a:tcBdr/>
        <a:fill>
          <a:solidFill>
            <a:srgbClr val="FFFFFF"/>
          </a:solidFill>
        </a:fill>
      </a:tcStyle>
    </a:band2H>
    <a:firstCol>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29"/>
  </p:normalViewPr>
  <p:slideViewPr>
    <p:cSldViewPr snapToGrid="0" snapToObjects="1">
      <p:cViewPr varScale="1">
        <p:scale>
          <a:sx n="76" d="100"/>
          <a:sy n="76" d="100"/>
        </p:scale>
        <p:origin x="5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1143000" y="685800"/>
            <a:ext cx="4572000" cy="3429000"/>
          </a:xfrm>
          <a:prstGeom prst="rect">
            <a:avLst/>
          </a:prstGeom>
        </p:spPr>
        <p:txBody>
          <a:bodyPr/>
          <a:lstStyle/>
          <a:p>
            <a:endParaRPr/>
          </a:p>
        </p:txBody>
      </p:sp>
      <p:sp>
        <p:nvSpPr>
          <p:cNvPr id="174" name="Shape 17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tel og punkttegn">
    <p:spTree>
      <p:nvGrpSpPr>
        <p:cNvPr id="1" name=""/>
        <p:cNvGrpSpPr/>
        <p:nvPr/>
      </p:nvGrpSpPr>
      <p:grpSpPr>
        <a:xfrm>
          <a:off x="0" y="0"/>
          <a:ext cx="0" cy="0"/>
          <a:chOff x="0" y="0"/>
          <a:chExt cx="0" cy="0"/>
        </a:xfrm>
      </p:grpSpPr>
      <p:sp>
        <p:nvSpPr>
          <p:cNvPr id="42" name="Brødtekst nivå én…"/>
          <p:cNvSpPr txBox="1">
            <a:spLocks noGrp="1"/>
          </p:cNvSpPr>
          <p:nvPr>
            <p:ph type="body" idx="1" hasCustomPrompt="1"/>
          </p:nvPr>
        </p:nvSpPr>
        <p:spPr>
          <a:prstGeom prst="rect">
            <a:avLst/>
          </a:prstGeom>
        </p:spPr>
        <p:txBody>
          <a:bodyPr/>
          <a:lstStyle/>
          <a:p>
            <a:r>
              <a:t>Punkttegntekst i lysbilde</a:t>
            </a:r>
          </a:p>
          <a:p>
            <a:pPr lvl="1"/>
            <a:endParaRPr/>
          </a:p>
          <a:p>
            <a:pPr lvl="2"/>
            <a:endParaRPr/>
          </a:p>
          <a:p>
            <a:pPr lvl="3"/>
            <a:endParaRPr/>
          </a:p>
          <a:p>
            <a:pPr lvl="4"/>
            <a:endParaRPr/>
          </a:p>
        </p:txBody>
      </p:sp>
      <p:sp>
        <p:nvSpPr>
          <p:cNvPr id="43" name="Lysbildeundertittel"/>
          <p:cNvSpPr txBox="1">
            <a:spLocks noGrp="1"/>
          </p:cNvSpPr>
          <p:nvPr>
            <p:ph type="body" sz="quarter" idx="21" hasCustomPrompt="1"/>
          </p:nvPr>
        </p:nvSpPr>
        <p:spPr>
          <a:xfrm>
            <a:off x="698499" y="1412977"/>
            <a:ext cx="11607803" cy="671804"/>
          </a:xfrm>
          <a:prstGeom prst="rect">
            <a:avLst/>
          </a:prstGeom>
        </p:spPr>
        <p:txBody>
          <a:bodyPr/>
          <a:lstStyle>
            <a:lvl1pPr marL="0" indent="0" defTabSz="587022">
              <a:lnSpc>
                <a:spcPct val="100000"/>
              </a:lnSpc>
              <a:spcBef>
                <a:spcPts val="0"/>
              </a:spcBef>
              <a:buSzTx/>
              <a:buNone/>
              <a:defRPr sz="3800" b="1"/>
            </a:lvl1pPr>
          </a:lstStyle>
          <a:p>
            <a:r>
              <a:t>Lysbildeundertittel</a:t>
            </a:r>
          </a:p>
        </p:txBody>
      </p:sp>
      <p:sp>
        <p:nvSpPr>
          <p:cNvPr id="44" name="Lysbilde-…"/>
          <p:cNvSpPr txBox="1">
            <a:spLocks noGrp="1"/>
          </p:cNvSpPr>
          <p:nvPr>
            <p:ph type="title" hasCustomPrompt="1"/>
          </p:nvPr>
        </p:nvSpPr>
        <p:spPr>
          <a:prstGeom prst="rect">
            <a:avLst/>
          </a:prstGeom>
        </p:spPr>
        <p:txBody>
          <a:bodyPr/>
          <a:lstStyle/>
          <a:p>
            <a:r>
              <a:t>Lysbilde-
tittel</a:t>
            </a:r>
          </a:p>
          <a:p>
            <a:endParaRPr/>
          </a:p>
        </p:txBody>
      </p:sp>
      <p:sp>
        <p:nvSpPr>
          <p:cNvPr id="45"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ilde – 3 per side">
    <p:spTree>
      <p:nvGrpSpPr>
        <p:cNvPr id="1" name=""/>
        <p:cNvGrpSpPr/>
        <p:nvPr/>
      </p:nvGrpSpPr>
      <p:grpSpPr>
        <a:xfrm>
          <a:off x="0" y="0"/>
          <a:ext cx="0" cy="0"/>
          <a:chOff x="0" y="0"/>
          <a:chExt cx="0" cy="0"/>
        </a:xfrm>
      </p:grpSpPr>
      <p:sp>
        <p:nvSpPr>
          <p:cNvPr id="124" name="Bilde"/>
          <p:cNvSpPr>
            <a:spLocks noGrp="1"/>
          </p:cNvSpPr>
          <p:nvPr>
            <p:ph type="pic" idx="21"/>
          </p:nvPr>
        </p:nvSpPr>
        <p:spPr>
          <a:xfrm>
            <a:off x="-2082800" y="687557"/>
            <a:ext cx="11165190" cy="8373893"/>
          </a:xfrm>
          <a:prstGeom prst="rect">
            <a:avLst/>
          </a:prstGeom>
        </p:spPr>
        <p:txBody>
          <a:bodyPr lIns="91439" tIns="45719" rIns="91439" bIns="45719">
            <a:noAutofit/>
          </a:bodyPr>
          <a:lstStyle/>
          <a:p>
            <a:endParaRPr/>
          </a:p>
        </p:txBody>
      </p:sp>
      <p:sp>
        <p:nvSpPr>
          <p:cNvPr id="125" name="Bilde"/>
          <p:cNvSpPr>
            <a:spLocks noGrp="1"/>
          </p:cNvSpPr>
          <p:nvPr>
            <p:ph type="pic" sz="half" idx="22"/>
          </p:nvPr>
        </p:nvSpPr>
        <p:spPr>
          <a:xfrm>
            <a:off x="6597650" y="292100"/>
            <a:ext cx="5740400" cy="4592321"/>
          </a:xfrm>
          <a:prstGeom prst="rect">
            <a:avLst/>
          </a:prstGeom>
        </p:spPr>
        <p:txBody>
          <a:bodyPr lIns="91439" tIns="45719" rIns="91439" bIns="45719">
            <a:noAutofit/>
          </a:bodyPr>
          <a:lstStyle/>
          <a:p>
            <a:endParaRPr/>
          </a:p>
        </p:txBody>
      </p:sp>
      <p:sp>
        <p:nvSpPr>
          <p:cNvPr id="126" name="Bilde"/>
          <p:cNvSpPr>
            <a:spLocks noGrp="1"/>
          </p:cNvSpPr>
          <p:nvPr>
            <p:ph type="pic" idx="23"/>
          </p:nvPr>
        </p:nvSpPr>
        <p:spPr>
          <a:xfrm>
            <a:off x="4984750" y="2749550"/>
            <a:ext cx="7937500" cy="9238276"/>
          </a:xfrm>
          <a:prstGeom prst="rect">
            <a:avLst/>
          </a:prstGeom>
        </p:spPr>
        <p:txBody>
          <a:bodyPr lIns="91439" tIns="45719" rIns="91439" bIns="45719">
            <a:noAutofit/>
          </a:bodyPr>
          <a:lstStyle/>
          <a:p>
            <a:endParaRPr/>
          </a:p>
        </p:txBody>
      </p:sp>
      <p:sp>
        <p:nvSpPr>
          <p:cNvPr id="127"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lde">
    <p:spTree>
      <p:nvGrpSpPr>
        <p:cNvPr id="1" name=""/>
        <p:cNvGrpSpPr/>
        <p:nvPr/>
      </p:nvGrpSpPr>
      <p:grpSpPr>
        <a:xfrm>
          <a:off x="0" y="0"/>
          <a:ext cx="0" cy="0"/>
          <a:chOff x="0" y="0"/>
          <a:chExt cx="0" cy="0"/>
        </a:xfrm>
      </p:grpSpPr>
      <p:sp>
        <p:nvSpPr>
          <p:cNvPr id="134" name="886640052_3195x2556.jpeg"/>
          <p:cNvSpPr>
            <a:spLocks noGrp="1"/>
          </p:cNvSpPr>
          <p:nvPr>
            <p:ph type="pic" idx="21"/>
          </p:nvPr>
        </p:nvSpPr>
        <p:spPr>
          <a:xfrm>
            <a:off x="-1016000" y="-1054100"/>
            <a:ext cx="14427200" cy="11541760"/>
          </a:xfrm>
          <a:prstGeom prst="rect">
            <a:avLst/>
          </a:prstGeom>
        </p:spPr>
        <p:txBody>
          <a:bodyPr lIns="91439" tIns="45719" rIns="91439" bIns="45719">
            <a:noAutofit/>
          </a:bodyPr>
          <a:lstStyle/>
          <a:p>
            <a:endParaRPr/>
          </a:p>
        </p:txBody>
      </p:sp>
      <p:sp>
        <p:nvSpPr>
          <p:cNvPr id="135" name="Lysbildenummer"/>
          <p:cNvSpPr txBox="1">
            <a:spLocks noGrp="1"/>
          </p:cNvSpPr>
          <p:nvPr>
            <p:ph type="sldNum" sz="quarter" idx="2"/>
          </p:nvPr>
        </p:nvSpPr>
        <p:spPr>
          <a:xfrm>
            <a:off x="6399352" y="9220201"/>
            <a:ext cx="206096" cy="287478"/>
          </a:xfrm>
          <a:prstGeom prst="rect">
            <a:avLst/>
          </a:prstGeom>
        </p:spPr>
        <p:txBody>
          <a:bodyPr/>
          <a:lstStyle>
            <a:lvl1pPr>
              <a:defRPr>
                <a:solidFill>
                  <a:srgbClr val="FFFFFF"/>
                </a:solidFill>
              </a:defRPr>
            </a:lvl1pPr>
          </a:lstStyle>
          <a:p>
            <a:fld id="{86CB4B4D-7CA3-9044-876B-883B54F8677D}" type="slidenum">
              <a:r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om">
    <p:spTree>
      <p:nvGrpSpPr>
        <p:cNvPr id="1" name=""/>
        <p:cNvGrpSpPr/>
        <p:nvPr/>
      </p:nvGrpSpPr>
      <p:grpSpPr>
        <a:xfrm>
          <a:off x="0" y="0"/>
          <a:ext cx="0" cy="0"/>
          <a:chOff x="0" y="0"/>
          <a:chExt cx="0" cy="0"/>
        </a:xfrm>
      </p:grpSpPr>
      <p:pic>
        <p:nvPicPr>
          <p:cNvPr id="142" name="logo_primær_500px.jpg" descr="logo_primær_500px.jpg"/>
          <p:cNvPicPr>
            <a:picLocks noChangeAspect="1"/>
          </p:cNvPicPr>
          <p:nvPr/>
        </p:nvPicPr>
        <p:blipFill>
          <a:blip r:embed="rId2"/>
          <a:stretch>
            <a:fillRect/>
          </a:stretch>
        </p:blipFill>
        <p:spPr>
          <a:xfrm>
            <a:off x="10418455" y="8933813"/>
            <a:ext cx="1597759" cy="504892"/>
          </a:xfrm>
          <a:prstGeom prst="rect">
            <a:avLst/>
          </a:prstGeom>
          <a:ln w="12700">
            <a:miter lim="400000"/>
          </a:ln>
        </p:spPr>
      </p:pic>
      <p:pic>
        <p:nvPicPr>
          <p:cNvPr id="2" name="Bilde 1">
            <a:extLst>
              <a:ext uri="{FF2B5EF4-FFF2-40B4-BE49-F238E27FC236}">
                <a16:creationId xmlns:a16="http://schemas.microsoft.com/office/drawing/2014/main" id="{E9737F9F-27BB-36F0-74EC-9F0DEB4545F3}"/>
              </a:ext>
            </a:extLst>
          </p:cNvPr>
          <p:cNvPicPr>
            <a:picLocks noChangeAspect="1"/>
          </p:cNvPicPr>
          <p:nvPr userDrawn="1"/>
        </p:nvPicPr>
        <p:blipFill>
          <a:blip r:embed="rId3"/>
          <a:stretch>
            <a:fillRect/>
          </a:stretch>
        </p:blipFill>
        <p:spPr>
          <a:xfrm>
            <a:off x="8217863" y="8905876"/>
            <a:ext cx="1542224" cy="478952"/>
          </a:xfrm>
          <a:prstGeom prst="rect">
            <a:avLst/>
          </a:prstGeom>
        </p:spPr>
      </p:pic>
      <p:pic>
        <p:nvPicPr>
          <p:cNvPr id="5" name="Bilde 4">
            <a:extLst>
              <a:ext uri="{FF2B5EF4-FFF2-40B4-BE49-F238E27FC236}">
                <a16:creationId xmlns:a16="http://schemas.microsoft.com/office/drawing/2014/main" id="{D266EF35-FE4E-8C5A-18E1-D8207A005550}"/>
              </a:ext>
            </a:extLst>
          </p:cNvPr>
          <p:cNvPicPr>
            <a:picLocks noChangeAspect="1"/>
          </p:cNvPicPr>
          <p:nvPr userDrawn="1"/>
        </p:nvPicPr>
        <p:blipFill>
          <a:blip r:embed="rId4"/>
          <a:stretch>
            <a:fillRect/>
          </a:stretch>
        </p:blipFill>
        <p:spPr>
          <a:xfrm>
            <a:off x="5869660" y="9032268"/>
            <a:ext cx="1689835" cy="321395"/>
          </a:xfrm>
          <a:prstGeom prst="rect">
            <a:avLst/>
          </a:prstGeom>
        </p:spPr>
      </p:pic>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are tittel">
    <p:spTree>
      <p:nvGrpSpPr>
        <p:cNvPr id="1" name=""/>
        <p:cNvGrpSpPr/>
        <p:nvPr/>
      </p:nvGrpSpPr>
      <p:grpSpPr>
        <a:xfrm>
          <a:off x="0" y="0"/>
          <a:ext cx="0" cy="0"/>
          <a:chOff x="0" y="0"/>
          <a:chExt cx="0" cy="0"/>
        </a:xfrm>
      </p:grpSpPr>
      <p:sp>
        <p:nvSpPr>
          <p:cNvPr id="150" name="Rett pil 26"/>
          <p:cNvSpPr/>
          <p:nvPr/>
        </p:nvSpPr>
        <p:spPr>
          <a:xfrm flipH="1">
            <a:off x="-123736" y="815722"/>
            <a:ext cx="3" cy="974840"/>
          </a:xfrm>
          <a:prstGeom prst="line">
            <a:avLst/>
          </a:prstGeom>
          <a:ln w="3175">
            <a:solidFill>
              <a:srgbClr val="FFFFFF"/>
            </a:solidFill>
            <a:headEnd type="triangle"/>
            <a:tailEnd type="triangle"/>
          </a:ln>
        </p:spPr>
        <p:txBody>
          <a:bodyPr lIns="45718" tIns="45718" rIns="45718" bIns="45718"/>
          <a:lstStyle/>
          <a:p>
            <a:endParaRPr/>
          </a:p>
        </p:txBody>
      </p:sp>
      <p:sp>
        <p:nvSpPr>
          <p:cNvPr id="151" name="Rett pil 65"/>
          <p:cNvSpPr/>
          <p:nvPr/>
        </p:nvSpPr>
        <p:spPr>
          <a:xfrm>
            <a:off x="13103983" y="815723"/>
            <a:ext cx="2" cy="974841"/>
          </a:xfrm>
          <a:prstGeom prst="line">
            <a:avLst/>
          </a:prstGeom>
          <a:ln w="3175">
            <a:solidFill>
              <a:srgbClr val="FFFFFF"/>
            </a:solidFill>
            <a:headEnd type="triangle"/>
            <a:tailEnd type="triangle"/>
          </a:ln>
        </p:spPr>
        <p:txBody>
          <a:bodyPr lIns="45718" tIns="45718" rIns="45718" bIns="45718"/>
          <a:lstStyle/>
          <a:p>
            <a:endParaRPr/>
          </a:p>
        </p:txBody>
      </p:sp>
      <p:sp>
        <p:nvSpPr>
          <p:cNvPr id="152" name="Rett pil 66"/>
          <p:cNvSpPr/>
          <p:nvPr/>
        </p:nvSpPr>
        <p:spPr>
          <a:xfrm flipH="1">
            <a:off x="632294" y="267473"/>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53" name="Rett pil 69"/>
          <p:cNvSpPr/>
          <p:nvPr/>
        </p:nvSpPr>
        <p:spPr>
          <a:xfrm flipV="1">
            <a:off x="-123736" y="1992871"/>
            <a:ext cx="2" cy="6932705"/>
          </a:xfrm>
          <a:prstGeom prst="line">
            <a:avLst/>
          </a:prstGeom>
          <a:ln w="3175">
            <a:solidFill>
              <a:srgbClr val="FFFFFF"/>
            </a:solidFill>
            <a:headEnd type="triangle"/>
            <a:tailEnd type="triangle"/>
          </a:ln>
        </p:spPr>
        <p:txBody>
          <a:bodyPr lIns="45718" tIns="45718" rIns="45718" bIns="45718"/>
          <a:lstStyle/>
          <a:p>
            <a:endParaRPr/>
          </a:p>
        </p:txBody>
      </p:sp>
      <p:sp>
        <p:nvSpPr>
          <p:cNvPr id="154" name="Rett pil 71"/>
          <p:cNvSpPr/>
          <p:nvPr/>
        </p:nvSpPr>
        <p:spPr>
          <a:xfrm flipV="1">
            <a:off x="13103983" y="1991446"/>
            <a:ext cx="2" cy="6932705"/>
          </a:xfrm>
          <a:prstGeom prst="line">
            <a:avLst/>
          </a:prstGeom>
          <a:ln w="3175">
            <a:solidFill>
              <a:srgbClr val="FFFFFF"/>
            </a:solidFill>
            <a:headEnd type="triangle"/>
            <a:tailEnd type="triangle"/>
          </a:ln>
        </p:spPr>
        <p:txBody>
          <a:bodyPr lIns="45718" tIns="45718" rIns="45718" bIns="45718"/>
          <a:lstStyle/>
          <a:p>
            <a:endParaRPr/>
          </a:p>
        </p:txBody>
      </p:sp>
      <p:sp>
        <p:nvSpPr>
          <p:cNvPr id="155" name="Rett pil 77"/>
          <p:cNvSpPr/>
          <p:nvPr/>
        </p:nvSpPr>
        <p:spPr>
          <a:xfrm flipH="1">
            <a:off x="4759893" y="267472"/>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56" name="Rett pil 79"/>
          <p:cNvSpPr/>
          <p:nvPr/>
        </p:nvSpPr>
        <p:spPr>
          <a:xfrm flipH="1">
            <a:off x="8893047" y="267471"/>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57" name="Rett pil 81"/>
          <p:cNvSpPr/>
          <p:nvPr/>
        </p:nvSpPr>
        <p:spPr>
          <a:xfrm flipH="1">
            <a:off x="631007" y="9464825"/>
            <a:ext cx="3487649" cy="3"/>
          </a:xfrm>
          <a:prstGeom prst="line">
            <a:avLst/>
          </a:prstGeom>
          <a:ln w="3175">
            <a:solidFill>
              <a:srgbClr val="FFFFFF"/>
            </a:solidFill>
            <a:headEnd type="triangle"/>
            <a:tailEnd type="triangle"/>
          </a:ln>
        </p:spPr>
        <p:txBody>
          <a:bodyPr lIns="45718" tIns="45718" rIns="45718" bIns="45718"/>
          <a:lstStyle/>
          <a:p>
            <a:endParaRPr/>
          </a:p>
        </p:txBody>
      </p:sp>
      <p:sp>
        <p:nvSpPr>
          <p:cNvPr id="158" name="Rett pil 82"/>
          <p:cNvSpPr/>
          <p:nvPr/>
        </p:nvSpPr>
        <p:spPr>
          <a:xfrm flipH="1">
            <a:off x="4758606" y="9464823"/>
            <a:ext cx="3487649" cy="3"/>
          </a:xfrm>
          <a:prstGeom prst="line">
            <a:avLst/>
          </a:prstGeom>
          <a:ln w="3175">
            <a:solidFill>
              <a:srgbClr val="FFFFFF"/>
            </a:solidFill>
            <a:headEnd type="triangle"/>
            <a:tailEnd type="triangle"/>
          </a:ln>
        </p:spPr>
        <p:txBody>
          <a:bodyPr lIns="45718" tIns="45718" rIns="45718" bIns="45718"/>
          <a:lstStyle/>
          <a:p>
            <a:endParaRPr/>
          </a:p>
        </p:txBody>
      </p:sp>
      <p:sp>
        <p:nvSpPr>
          <p:cNvPr id="159" name="Rett pil 83"/>
          <p:cNvSpPr/>
          <p:nvPr/>
        </p:nvSpPr>
        <p:spPr>
          <a:xfrm flipH="1">
            <a:off x="8891761" y="9464822"/>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60" name="Rett linje 27"/>
          <p:cNvSpPr/>
          <p:nvPr/>
        </p:nvSpPr>
        <p:spPr>
          <a:xfrm flipH="1" flipV="1">
            <a:off x="632294" y="2255806"/>
            <a:ext cx="11759571" cy="1"/>
          </a:xfrm>
          <a:prstGeom prst="line">
            <a:avLst/>
          </a:prstGeom>
          <a:ln w="3175">
            <a:solidFill>
              <a:srgbClr val="AEAEAE"/>
            </a:solidFill>
          </a:ln>
        </p:spPr>
        <p:txBody>
          <a:bodyPr lIns="45718" tIns="45718" rIns="45718" bIns="45718"/>
          <a:lstStyle/>
          <a:p>
            <a:endParaRPr/>
          </a:p>
        </p:txBody>
      </p:sp>
      <p:sp>
        <p:nvSpPr>
          <p:cNvPr id="161" name="Rett pil 20"/>
          <p:cNvSpPr/>
          <p:nvPr/>
        </p:nvSpPr>
        <p:spPr>
          <a:xfrm flipH="1">
            <a:off x="632294" y="267473"/>
            <a:ext cx="3487649" cy="2"/>
          </a:xfrm>
          <a:prstGeom prst="line">
            <a:avLst/>
          </a:prstGeom>
          <a:ln w="3175">
            <a:solidFill>
              <a:srgbClr val="FFFFFF"/>
            </a:solidFill>
            <a:headEnd type="triangle"/>
            <a:tailEnd type="triangle"/>
          </a:ln>
        </p:spPr>
        <p:txBody>
          <a:bodyPr lIns="45718" tIns="45718" rIns="45718" bIns="45718"/>
          <a:lstStyle/>
          <a:p>
            <a:endParaRPr/>
          </a:p>
        </p:txBody>
      </p:sp>
      <p:sp>
        <p:nvSpPr>
          <p:cNvPr id="162" name="Rett pil 21"/>
          <p:cNvSpPr/>
          <p:nvPr/>
        </p:nvSpPr>
        <p:spPr>
          <a:xfrm flipH="1">
            <a:off x="631007" y="9464825"/>
            <a:ext cx="3487649" cy="3"/>
          </a:xfrm>
          <a:prstGeom prst="line">
            <a:avLst/>
          </a:prstGeom>
          <a:ln w="3175">
            <a:solidFill>
              <a:srgbClr val="FFFFFF"/>
            </a:solidFill>
            <a:headEnd type="triangle"/>
            <a:tailEnd type="triangle"/>
          </a:ln>
        </p:spPr>
        <p:txBody>
          <a:bodyPr lIns="45718" tIns="45718" rIns="45718" bIns="45718"/>
          <a:lstStyle/>
          <a:p>
            <a:endParaRPr/>
          </a:p>
        </p:txBody>
      </p:sp>
      <p:sp>
        <p:nvSpPr>
          <p:cNvPr id="163" name="Brødtekst nivå én…"/>
          <p:cNvSpPr txBox="1">
            <a:spLocks noGrp="1"/>
          </p:cNvSpPr>
          <p:nvPr>
            <p:ph type="body" sz="quarter" idx="1"/>
          </p:nvPr>
        </p:nvSpPr>
        <p:spPr>
          <a:xfrm>
            <a:off x="1542357" y="815725"/>
            <a:ext cx="2587377" cy="975113"/>
          </a:xfrm>
          <a:prstGeom prst="rect">
            <a:avLst/>
          </a:prstGeom>
        </p:spPr>
        <p:txBody>
          <a:bodyPr lIns="0" tIns="0" rIns="0" bIns="0"/>
          <a:lstStyle>
            <a:lvl1pPr marL="11289" indent="-11289" defTabSz="650240">
              <a:lnSpc>
                <a:spcPct val="100000"/>
              </a:lnSpc>
              <a:spcBef>
                <a:spcPts val="0"/>
              </a:spcBef>
              <a:buSzTx/>
              <a:buNone/>
              <a:defRPr sz="2200">
                <a:latin typeface="Century Gothic"/>
                <a:ea typeface="Century Gothic"/>
                <a:cs typeface="Century Gothic"/>
                <a:sym typeface="Century Gothic"/>
              </a:defRPr>
            </a:lvl1pPr>
            <a:lvl2pPr marL="11289" indent="0" defTabSz="650240">
              <a:lnSpc>
                <a:spcPct val="100000"/>
              </a:lnSpc>
              <a:spcBef>
                <a:spcPts val="0"/>
              </a:spcBef>
              <a:buSzTx/>
              <a:buNone/>
              <a:defRPr sz="2200">
                <a:latin typeface="Century Gothic"/>
                <a:ea typeface="Century Gothic"/>
                <a:cs typeface="Century Gothic"/>
                <a:sym typeface="Century Gothic"/>
              </a:defRPr>
            </a:lvl2pPr>
            <a:lvl3pPr marL="11289" indent="0" defTabSz="650240">
              <a:lnSpc>
                <a:spcPct val="100000"/>
              </a:lnSpc>
              <a:spcBef>
                <a:spcPts val="0"/>
              </a:spcBef>
              <a:buSzTx/>
              <a:buNone/>
              <a:defRPr sz="2200">
                <a:latin typeface="Century Gothic"/>
                <a:ea typeface="Century Gothic"/>
                <a:cs typeface="Century Gothic"/>
                <a:sym typeface="Century Gothic"/>
              </a:defRPr>
            </a:lvl3pPr>
            <a:lvl4pPr marL="11289" indent="0" defTabSz="650240">
              <a:lnSpc>
                <a:spcPct val="100000"/>
              </a:lnSpc>
              <a:spcBef>
                <a:spcPts val="0"/>
              </a:spcBef>
              <a:buSzTx/>
              <a:buNone/>
              <a:defRPr sz="2200">
                <a:latin typeface="Century Gothic"/>
                <a:ea typeface="Century Gothic"/>
                <a:cs typeface="Century Gothic"/>
                <a:sym typeface="Century Gothic"/>
              </a:defRPr>
            </a:lvl4pPr>
            <a:lvl5pPr marL="11289" indent="0" defTabSz="650240">
              <a:lnSpc>
                <a:spcPct val="100000"/>
              </a:lnSpc>
              <a:spcBef>
                <a:spcPts val="0"/>
              </a:spcBef>
              <a:buSzTx/>
              <a:buNone/>
              <a:defRPr sz="2200">
                <a:latin typeface="Century Gothic"/>
                <a:ea typeface="Century Gothic"/>
                <a:cs typeface="Century Gothic"/>
                <a:sym typeface="Century Gothic"/>
              </a:defRPr>
            </a:lvl5pPr>
          </a:lstStyle>
          <a:p>
            <a:r>
              <a:t>Brødtekst nivå én</a:t>
            </a:r>
          </a:p>
          <a:p>
            <a:pPr lvl="1"/>
            <a:r>
              <a:t>Brødtekst nivå to</a:t>
            </a:r>
          </a:p>
          <a:p>
            <a:pPr lvl="2"/>
            <a:r>
              <a:t>Brødtekst nivå tre</a:t>
            </a:r>
          </a:p>
          <a:p>
            <a:pPr lvl="3"/>
            <a:r>
              <a:t>Brødtekst nivå fire</a:t>
            </a:r>
          </a:p>
          <a:p>
            <a:pPr lvl="4"/>
            <a:r>
              <a:t>Brødtekst nivå fem</a:t>
            </a:r>
          </a:p>
        </p:txBody>
      </p:sp>
      <p:sp>
        <p:nvSpPr>
          <p:cNvPr id="164" name="Plassholder for tekst 14"/>
          <p:cNvSpPr>
            <a:spLocks noGrp="1"/>
          </p:cNvSpPr>
          <p:nvPr>
            <p:ph type="body" sz="quarter" idx="21"/>
          </p:nvPr>
        </p:nvSpPr>
        <p:spPr>
          <a:xfrm>
            <a:off x="643236" y="815725"/>
            <a:ext cx="899125" cy="753797"/>
          </a:xfrm>
          <a:prstGeom prst="rect">
            <a:avLst/>
          </a:prstGeom>
        </p:spPr>
        <p:txBody>
          <a:bodyPr lIns="0" tIns="0" rIns="0" bIns="0" anchor="b"/>
          <a:lstStyle/>
          <a:p>
            <a:endParaRPr/>
          </a:p>
        </p:txBody>
      </p:sp>
      <p:sp>
        <p:nvSpPr>
          <p:cNvPr id="165" name="Titteltekst"/>
          <p:cNvSpPr txBox="1">
            <a:spLocks noGrp="1"/>
          </p:cNvSpPr>
          <p:nvPr>
            <p:ph type="title"/>
          </p:nvPr>
        </p:nvSpPr>
        <p:spPr>
          <a:xfrm>
            <a:off x="4759940" y="821164"/>
            <a:ext cx="7619470" cy="975113"/>
          </a:xfrm>
          <a:prstGeom prst="rect">
            <a:avLst/>
          </a:prstGeom>
        </p:spPr>
        <p:txBody>
          <a:bodyPr lIns="0" tIns="0" rIns="0" bIns="0"/>
          <a:lstStyle>
            <a:lvl1pPr defTabSz="650240">
              <a:lnSpc>
                <a:spcPct val="100000"/>
              </a:lnSpc>
              <a:defRPr sz="2200" spc="0">
                <a:latin typeface="Arial"/>
                <a:ea typeface="Arial"/>
                <a:cs typeface="Arial"/>
                <a:sym typeface="Arial"/>
              </a:defRPr>
            </a:lvl1pPr>
          </a:lstStyle>
          <a:p>
            <a:r>
              <a:t>Titteltekst</a:t>
            </a:r>
          </a:p>
        </p:txBody>
      </p:sp>
      <p:sp>
        <p:nvSpPr>
          <p:cNvPr id="166" name="Plassholder for tekst 16"/>
          <p:cNvSpPr>
            <a:spLocks noGrp="1"/>
          </p:cNvSpPr>
          <p:nvPr>
            <p:ph type="body" sz="quarter" idx="22"/>
          </p:nvPr>
        </p:nvSpPr>
        <p:spPr>
          <a:xfrm>
            <a:off x="639028" y="1994421"/>
            <a:ext cx="3487648" cy="212739"/>
          </a:xfrm>
          <a:prstGeom prst="rect">
            <a:avLst/>
          </a:prstGeom>
        </p:spPr>
        <p:txBody>
          <a:bodyPr lIns="0" tIns="0" rIns="0" bIns="0"/>
          <a:lstStyle/>
          <a:p>
            <a:pPr marL="190500" indent="-190500" defTabSz="866965">
              <a:spcBef>
                <a:spcPts val="1600"/>
              </a:spcBef>
              <a:defRPr sz="1500"/>
            </a:pPr>
            <a:endParaRPr/>
          </a:p>
        </p:txBody>
      </p:sp>
      <p:sp>
        <p:nvSpPr>
          <p:cNvPr id="167" name="Lysbildenummer"/>
          <p:cNvSpPr txBox="1">
            <a:spLocks noGrp="1"/>
          </p:cNvSpPr>
          <p:nvPr>
            <p:ph type="sldNum" sz="quarter" idx="2"/>
          </p:nvPr>
        </p:nvSpPr>
        <p:spPr>
          <a:xfrm>
            <a:off x="9074198" y="8553743"/>
            <a:ext cx="245910" cy="342151"/>
          </a:xfrm>
          <a:prstGeom prst="rect">
            <a:avLst/>
          </a:prstGeom>
        </p:spPr>
        <p:txBody>
          <a:bodyPr lIns="60099" tIns="60099" rIns="60099" bIns="60099" anchor="ctr"/>
          <a:lstStyle>
            <a:lvl1pPr algn="r" defTabSz="650240">
              <a:defRPr sz="1600">
                <a:latin typeface="Arial"/>
                <a:ea typeface="Arial"/>
                <a:cs typeface="Arial"/>
                <a:sym typeface="Arial"/>
              </a:defRPr>
            </a:lvl1pPr>
          </a:lstStyle>
          <a:p>
            <a:fld id="{86CB4B4D-7CA3-9044-876B-883B54F8677D}" type="slidenum">
              <a:r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unkttegn">
    <p:spTree>
      <p:nvGrpSpPr>
        <p:cNvPr id="1" name=""/>
        <p:cNvGrpSpPr/>
        <p:nvPr/>
      </p:nvGrpSpPr>
      <p:grpSpPr>
        <a:xfrm>
          <a:off x="0" y="0"/>
          <a:ext cx="0" cy="0"/>
          <a:chOff x="0" y="0"/>
          <a:chExt cx="0" cy="0"/>
        </a:xfrm>
      </p:grpSpPr>
      <p:sp>
        <p:nvSpPr>
          <p:cNvPr id="52" name="Brødtekst nivå én…"/>
          <p:cNvSpPr txBox="1">
            <a:spLocks noGrp="1"/>
          </p:cNvSpPr>
          <p:nvPr>
            <p:ph type="body" idx="1" hasCustomPrompt="1"/>
          </p:nvPr>
        </p:nvSpPr>
        <p:spPr>
          <a:prstGeom prst="rect">
            <a:avLst/>
          </a:prstGeom>
        </p:spPr>
        <p:txBody>
          <a:bodyPr numCol="2" spcCol="589358"/>
          <a:lstStyle/>
          <a:p>
            <a:r>
              <a:t>Punkttegntekst i lysbilde</a:t>
            </a:r>
          </a:p>
          <a:p>
            <a:pPr lvl="1"/>
            <a:endParaRPr/>
          </a:p>
          <a:p>
            <a:pPr lvl="2"/>
            <a:endParaRPr/>
          </a:p>
          <a:p>
            <a:pPr lvl="3"/>
            <a:endParaRPr/>
          </a:p>
          <a:p>
            <a:pPr lvl="4"/>
            <a:endParaRPr/>
          </a:p>
        </p:txBody>
      </p:sp>
      <p:sp>
        <p:nvSpPr>
          <p:cNvPr id="53"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tel, punkttegn og bilde">
    <p:spTree>
      <p:nvGrpSpPr>
        <p:cNvPr id="1" name=""/>
        <p:cNvGrpSpPr/>
        <p:nvPr/>
      </p:nvGrpSpPr>
      <p:grpSpPr>
        <a:xfrm>
          <a:off x="0" y="0"/>
          <a:ext cx="0" cy="0"/>
          <a:chOff x="0" y="0"/>
          <a:chExt cx="0" cy="0"/>
        </a:xfrm>
      </p:grpSpPr>
      <p:sp>
        <p:nvSpPr>
          <p:cNvPr id="60" name="660384004_1290x1720.jpeg"/>
          <p:cNvSpPr>
            <a:spLocks noGrp="1"/>
          </p:cNvSpPr>
          <p:nvPr>
            <p:ph type="pic" idx="21"/>
          </p:nvPr>
        </p:nvSpPr>
        <p:spPr>
          <a:xfrm>
            <a:off x="6172200" y="596900"/>
            <a:ext cx="6448425" cy="8597900"/>
          </a:xfrm>
          <a:prstGeom prst="rect">
            <a:avLst/>
          </a:prstGeom>
        </p:spPr>
        <p:txBody>
          <a:bodyPr lIns="91439" tIns="45719" rIns="91439" bIns="45719">
            <a:noAutofit/>
          </a:bodyPr>
          <a:lstStyle/>
          <a:p>
            <a:endParaRPr/>
          </a:p>
        </p:txBody>
      </p:sp>
      <p:sp>
        <p:nvSpPr>
          <p:cNvPr id="61" name="Lysbilde-…"/>
          <p:cNvSpPr txBox="1">
            <a:spLocks noGrp="1"/>
          </p:cNvSpPr>
          <p:nvPr>
            <p:ph type="title" hasCustomPrompt="1"/>
          </p:nvPr>
        </p:nvSpPr>
        <p:spPr>
          <a:xfrm>
            <a:off x="698500" y="444500"/>
            <a:ext cx="5105400" cy="1016000"/>
          </a:xfrm>
          <a:prstGeom prst="rect">
            <a:avLst/>
          </a:prstGeom>
        </p:spPr>
        <p:txBody>
          <a:bodyPr/>
          <a:lstStyle/>
          <a:p>
            <a:r>
              <a:t>Lysbilde-
tittel</a:t>
            </a:r>
          </a:p>
          <a:p>
            <a:endParaRPr/>
          </a:p>
        </p:txBody>
      </p:sp>
      <p:sp>
        <p:nvSpPr>
          <p:cNvPr id="62" name="Brødtekst nivå én…"/>
          <p:cNvSpPr txBox="1">
            <a:spLocks noGrp="1"/>
          </p:cNvSpPr>
          <p:nvPr>
            <p:ph type="body" sz="quarter" idx="1" hasCustomPrompt="1"/>
          </p:nvPr>
        </p:nvSpPr>
        <p:spPr>
          <a:xfrm>
            <a:off x="698500" y="1412977"/>
            <a:ext cx="5105400" cy="671804"/>
          </a:xfrm>
          <a:prstGeom prst="rect">
            <a:avLst/>
          </a:prstGeom>
        </p:spPr>
        <p:txBody>
          <a:bodyPr/>
          <a:lstStyle>
            <a:lvl1pPr marL="0" indent="0" defTabSz="587022">
              <a:lnSpc>
                <a:spcPct val="100000"/>
              </a:lnSpc>
              <a:spcBef>
                <a:spcPts val="0"/>
              </a:spcBef>
              <a:buSzTx/>
              <a:buNone/>
              <a:defRPr sz="3800" b="1"/>
            </a:lvl1pPr>
            <a:lvl2pPr marL="863600" indent="-482600" defTabSz="587022">
              <a:lnSpc>
                <a:spcPct val="100000"/>
              </a:lnSpc>
              <a:spcBef>
                <a:spcPts val="0"/>
              </a:spcBef>
              <a:defRPr sz="3800" b="1"/>
            </a:lvl2pPr>
            <a:lvl3pPr marL="1244600" indent="-482600" defTabSz="587022">
              <a:lnSpc>
                <a:spcPct val="100000"/>
              </a:lnSpc>
              <a:spcBef>
                <a:spcPts val="0"/>
              </a:spcBef>
              <a:defRPr sz="3800" b="1"/>
            </a:lvl3pPr>
            <a:lvl4pPr marL="1625600" indent="-482600" defTabSz="587022">
              <a:lnSpc>
                <a:spcPct val="100000"/>
              </a:lnSpc>
              <a:spcBef>
                <a:spcPts val="0"/>
              </a:spcBef>
              <a:defRPr sz="3800" b="1"/>
            </a:lvl4pPr>
            <a:lvl5pPr marL="2006600" indent="-482600" defTabSz="587022">
              <a:lnSpc>
                <a:spcPct val="100000"/>
              </a:lnSpc>
              <a:spcBef>
                <a:spcPts val="0"/>
              </a:spcBef>
              <a:defRPr sz="3800" b="1"/>
            </a:lvl5pPr>
          </a:lstStyle>
          <a:p>
            <a:r>
              <a:t>Lysbildeundertittel</a:t>
            </a:r>
          </a:p>
          <a:p>
            <a:pPr lvl="1"/>
            <a:endParaRPr/>
          </a:p>
          <a:p>
            <a:pPr lvl="2"/>
            <a:endParaRPr/>
          </a:p>
          <a:p>
            <a:pPr lvl="3"/>
            <a:endParaRPr/>
          </a:p>
          <a:p>
            <a:pPr lvl="4"/>
            <a:endParaRPr/>
          </a:p>
        </p:txBody>
      </p:sp>
      <p:sp>
        <p:nvSpPr>
          <p:cNvPr id="63" name="Brødtekst nivå én…"/>
          <p:cNvSpPr txBox="1">
            <a:spLocks noGrp="1"/>
          </p:cNvSpPr>
          <p:nvPr>
            <p:ph type="body" sz="half" idx="22" hasCustomPrompt="1"/>
          </p:nvPr>
        </p:nvSpPr>
        <p:spPr>
          <a:xfrm>
            <a:off x="698500" y="3480196"/>
            <a:ext cx="5105400" cy="5593162"/>
          </a:xfrm>
          <a:prstGeom prst="rect">
            <a:avLst/>
          </a:prstGeom>
        </p:spPr>
        <p:txBody>
          <a:bodyPr/>
          <a:lstStyle/>
          <a:p>
            <a:r>
              <a:t>Punkttegntekst i lysbilde</a:t>
            </a:r>
          </a:p>
        </p:txBody>
      </p:sp>
      <p:sp>
        <p:nvSpPr>
          <p:cNvPr id="64"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Inndeling">
    <p:spTree>
      <p:nvGrpSpPr>
        <p:cNvPr id="1" name=""/>
        <p:cNvGrpSpPr/>
        <p:nvPr/>
      </p:nvGrpSpPr>
      <p:grpSpPr>
        <a:xfrm>
          <a:off x="0" y="0"/>
          <a:ext cx="0" cy="0"/>
          <a:chOff x="0" y="0"/>
          <a:chExt cx="0" cy="0"/>
        </a:xfrm>
      </p:grpSpPr>
      <p:sp>
        <p:nvSpPr>
          <p:cNvPr id="71" name="Inndelingstittel"/>
          <p:cNvSpPr txBox="1">
            <a:spLocks noGrp="1"/>
          </p:cNvSpPr>
          <p:nvPr>
            <p:ph type="title" hasCustomPrompt="1"/>
          </p:nvPr>
        </p:nvSpPr>
        <p:spPr>
          <a:xfrm>
            <a:off x="698500" y="3225800"/>
            <a:ext cx="11607800" cy="3302000"/>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Inndelingstittel</a:t>
            </a:r>
          </a:p>
        </p:txBody>
      </p:sp>
      <p:sp>
        <p:nvSpPr>
          <p:cNvPr id="72"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Kun tittel">
    <p:spTree>
      <p:nvGrpSpPr>
        <p:cNvPr id="1" name=""/>
        <p:cNvGrpSpPr/>
        <p:nvPr/>
      </p:nvGrpSpPr>
      <p:grpSpPr>
        <a:xfrm>
          <a:off x="0" y="0"/>
          <a:ext cx="0" cy="0"/>
          <a:chOff x="0" y="0"/>
          <a:chExt cx="0" cy="0"/>
        </a:xfrm>
      </p:grpSpPr>
      <p:sp>
        <p:nvSpPr>
          <p:cNvPr id="79" name="Lysbilde-…"/>
          <p:cNvSpPr txBox="1">
            <a:spLocks noGrp="1"/>
          </p:cNvSpPr>
          <p:nvPr>
            <p:ph type="title" hasCustomPrompt="1"/>
          </p:nvPr>
        </p:nvSpPr>
        <p:spPr>
          <a:prstGeom prst="rect">
            <a:avLst/>
          </a:prstGeom>
        </p:spPr>
        <p:txBody>
          <a:bodyPr/>
          <a:lstStyle/>
          <a:p>
            <a:r>
              <a:t>Lysbilde-
tittel</a:t>
            </a:r>
          </a:p>
          <a:p>
            <a:endParaRPr/>
          </a:p>
        </p:txBody>
      </p:sp>
      <p:sp>
        <p:nvSpPr>
          <p:cNvPr id="80" name="Brødtekst nivå én…"/>
          <p:cNvSpPr txBox="1">
            <a:spLocks noGrp="1"/>
          </p:cNvSpPr>
          <p:nvPr>
            <p:ph type="body" sz="quarter" idx="1" hasCustomPrompt="1"/>
          </p:nvPr>
        </p:nvSpPr>
        <p:spPr>
          <a:xfrm>
            <a:off x="698500" y="1412977"/>
            <a:ext cx="11607801" cy="671804"/>
          </a:xfrm>
          <a:prstGeom prst="rect">
            <a:avLst/>
          </a:prstGeom>
        </p:spPr>
        <p:txBody>
          <a:bodyPr/>
          <a:lstStyle>
            <a:lvl1pPr marL="0" indent="0" defTabSz="587022">
              <a:lnSpc>
                <a:spcPct val="100000"/>
              </a:lnSpc>
              <a:spcBef>
                <a:spcPts val="0"/>
              </a:spcBef>
              <a:buSzTx/>
              <a:buNone/>
              <a:defRPr sz="3800" b="1"/>
            </a:lvl1pPr>
            <a:lvl2pPr marL="863600" indent="-482600" defTabSz="587022">
              <a:lnSpc>
                <a:spcPct val="100000"/>
              </a:lnSpc>
              <a:spcBef>
                <a:spcPts val="0"/>
              </a:spcBef>
              <a:defRPr sz="3800" b="1"/>
            </a:lvl2pPr>
            <a:lvl3pPr marL="1244600" indent="-482600" defTabSz="587022">
              <a:lnSpc>
                <a:spcPct val="100000"/>
              </a:lnSpc>
              <a:spcBef>
                <a:spcPts val="0"/>
              </a:spcBef>
              <a:defRPr sz="3800" b="1"/>
            </a:lvl3pPr>
            <a:lvl4pPr marL="1625600" indent="-482600" defTabSz="587022">
              <a:lnSpc>
                <a:spcPct val="100000"/>
              </a:lnSpc>
              <a:spcBef>
                <a:spcPts val="0"/>
              </a:spcBef>
              <a:defRPr sz="3800" b="1"/>
            </a:lvl4pPr>
            <a:lvl5pPr marL="2006600" indent="-482600" defTabSz="587022">
              <a:lnSpc>
                <a:spcPct val="100000"/>
              </a:lnSpc>
              <a:spcBef>
                <a:spcPts val="0"/>
              </a:spcBef>
              <a:defRPr sz="3800" b="1"/>
            </a:lvl5pPr>
          </a:lstStyle>
          <a:p>
            <a:r>
              <a:t>Lysbildeundertittel</a:t>
            </a:r>
          </a:p>
          <a:p>
            <a:pPr lvl="1"/>
            <a:endParaRPr/>
          </a:p>
          <a:p>
            <a:pPr lvl="2"/>
            <a:endParaRPr/>
          </a:p>
          <a:p>
            <a:pPr lvl="3"/>
            <a:endParaRPr/>
          </a:p>
          <a:p>
            <a:pPr lvl="4"/>
            <a:endParaRPr/>
          </a:p>
        </p:txBody>
      </p:sp>
      <p:sp>
        <p:nvSpPr>
          <p:cNvPr id="81"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Dagsorden">
    <p:spTree>
      <p:nvGrpSpPr>
        <p:cNvPr id="1" name=""/>
        <p:cNvGrpSpPr/>
        <p:nvPr/>
      </p:nvGrpSpPr>
      <p:grpSpPr>
        <a:xfrm>
          <a:off x="0" y="0"/>
          <a:ext cx="0" cy="0"/>
          <a:chOff x="0" y="0"/>
          <a:chExt cx="0" cy="0"/>
        </a:xfrm>
      </p:grpSpPr>
      <p:sp>
        <p:nvSpPr>
          <p:cNvPr id="88" name="Dagsordentittel"/>
          <p:cNvSpPr txBox="1">
            <a:spLocks noGrp="1"/>
          </p:cNvSpPr>
          <p:nvPr>
            <p:ph type="title" hasCustomPrompt="1"/>
          </p:nvPr>
        </p:nvSpPr>
        <p:spPr>
          <a:xfrm>
            <a:off x="698500" y="444500"/>
            <a:ext cx="11607800" cy="1016000"/>
          </a:xfrm>
          <a:prstGeom prst="rect">
            <a:avLst/>
          </a:prstGeom>
        </p:spPr>
        <p:txBody>
          <a:bodyPr/>
          <a:lstStyle/>
          <a:p>
            <a:r>
              <a:t>Dagsordentittel</a:t>
            </a:r>
          </a:p>
        </p:txBody>
      </p:sp>
      <p:sp>
        <p:nvSpPr>
          <p:cNvPr id="89" name="Brødtekst nivå én…"/>
          <p:cNvSpPr txBox="1">
            <a:spLocks noGrp="1"/>
          </p:cNvSpPr>
          <p:nvPr>
            <p:ph type="body" sz="quarter" idx="1" hasCustomPrompt="1"/>
          </p:nvPr>
        </p:nvSpPr>
        <p:spPr>
          <a:xfrm>
            <a:off x="698500" y="1409700"/>
            <a:ext cx="11607801" cy="671803"/>
          </a:xfrm>
          <a:prstGeom prst="rect">
            <a:avLst/>
          </a:prstGeom>
        </p:spPr>
        <p:txBody>
          <a:bodyPr/>
          <a:lstStyle>
            <a:lvl1pPr marL="0" indent="0" defTabSz="587022">
              <a:lnSpc>
                <a:spcPct val="100000"/>
              </a:lnSpc>
              <a:spcBef>
                <a:spcPts val="0"/>
              </a:spcBef>
              <a:buSzTx/>
              <a:buNone/>
              <a:defRPr sz="3800" b="1"/>
            </a:lvl1pPr>
            <a:lvl2pPr marL="863600" indent="-482600" defTabSz="587022">
              <a:lnSpc>
                <a:spcPct val="100000"/>
              </a:lnSpc>
              <a:spcBef>
                <a:spcPts val="0"/>
              </a:spcBef>
              <a:defRPr sz="3800" b="1"/>
            </a:lvl2pPr>
            <a:lvl3pPr marL="1244600" indent="-482600" defTabSz="587022">
              <a:lnSpc>
                <a:spcPct val="100000"/>
              </a:lnSpc>
              <a:spcBef>
                <a:spcPts val="0"/>
              </a:spcBef>
              <a:defRPr sz="3800" b="1"/>
            </a:lvl3pPr>
            <a:lvl4pPr marL="1625600" indent="-482600" defTabSz="587022">
              <a:lnSpc>
                <a:spcPct val="100000"/>
              </a:lnSpc>
              <a:spcBef>
                <a:spcPts val="0"/>
              </a:spcBef>
              <a:defRPr sz="3800" b="1"/>
            </a:lvl4pPr>
            <a:lvl5pPr marL="2006600" indent="-482600" defTabSz="587022">
              <a:lnSpc>
                <a:spcPct val="100000"/>
              </a:lnSpc>
              <a:spcBef>
                <a:spcPts val="0"/>
              </a:spcBef>
              <a:defRPr sz="3800" b="1"/>
            </a:lvl5pPr>
          </a:lstStyle>
          <a:p>
            <a:r>
              <a:t>Dagsordenundertittel</a:t>
            </a:r>
          </a:p>
          <a:p>
            <a:pPr lvl="1"/>
            <a:endParaRPr/>
          </a:p>
          <a:p>
            <a:pPr lvl="2"/>
            <a:endParaRPr/>
          </a:p>
          <a:p>
            <a:pPr lvl="3"/>
            <a:endParaRPr/>
          </a:p>
          <a:p>
            <a:pPr lvl="4"/>
            <a:endParaRPr/>
          </a:p>
        </p:txBody>
      </p:sp>
      <p:sp>
        <p:nvSpPr>
          <p:cNvPr id="90" name="Brødtekst nivå én…"/>
          <p:cNvSpPr txBox="1">
            <a:spLocks noGrp="1"/>
          </p:cNvSpPr>
          <p:nvPr>
            <p:ph type="body" idx="21" hasCustomPrompt="1"/>
          </p:nvPr>
        </p:nvSpPr>
        <p:spPr>
          <a:prstGeom prst="rect">
            <a:avLst/>
          </a:prstGeom>
        </p:spPr>
        <p:txBody>
          <a:bodyPr/>
          <a:lstStyle>
            <a:lvl1pPr marL="0" indent="0">
              <a:spcBef>
                <a:spcPts val="1300"/>
              </a:spcBef>
              <a:buSzTx/>
              <a:buNone/>
              <a:defRPr sz="3800" spc="-100"/>
            </a:lvl1pPr>
          </a:lstStyle>
          <a:p>
            <a:r>
              <a:t>Dagens emner</a:t>
            </a:r>
          </a:p>
        </p:txBody>
      </p:sp>
      <p:sp>
        <p:nvSpPr>
          <p:cNvPr id="91"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Melding">
    <p:spTree>
      <p:nvGrpSpPr>
        <p:cNvPr id="1" name=""/>
        <p:cNvGrpSpPr/>
        <p:nvPr/>
      </p:nvGrpSpPr>
      <p:grpSpPr>
        <a:xfrm>
          <a:off x="0" y="0"/>
          <a:ext cx="0" cy="0"/>
          <a:chOff x="0" y="0"/>
          <a:chExt cx="0" cy="0"/>
        </a:xfrm>
      </p:grpSpPr>
      <p:sp>
        <p:nvSpPr>
          <p:cNvPr id="98" name="Brødtekst nivå én…"/>
          <p:cNvSpPr txBox="1">
            <a:spLocks noGrp="1"/>
          </p:cNvSpPr>
          <p:nvPr>
            <p:ph type="body" sz="half" idx="1" hasCustomPrompt="1"/>
          </p:nvPr>
        </p:nvSpPr>
        <p:spPr>
          <a:xfrm>
            <a:off x="698500" y="3568700"/>
            <a:ext cx="11607800" cy="2617789"/>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Melding</a:t>
            </a:r>
          </a:p>
          <a:p>
            <a:pPr lvl="1"/>
            <a:endParaRPr/>
          </a:p>
          <a:p>
            <a:pPr lvl="2"/>
            <a:endParaRPr/>
          </a:p>
          <a:p>
            <a:pPr lvl="3"/>
            <a:endParaRPr/>
          </a:p>
          <a:p>
            <a:pPr lvl="4"/>
            <a:endParaRPr/>
          </a:p>
        </p:txBody>
      </p:sp>
      <p:sp>
        <p:nvSpPr>
          <p:cNvPr id="99"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Fakta, stor">
    <p:spTree>
      <p:nvGrpSpPr>
        <p:cNvPr id="1" name=""/>
        <p:cNvGrpSpPr/>
        <p:nvPr/>
      </p:nvGrpSpPr>
      <p:grpSpPr>
        <a:xfrm>
          <a:off x="0" y="0"/>
          <a:ext cx="0" cy="0"/>
          <a:chOff x="0" y="0"/>
          <a:chExt cx="0" cy="0"/>
        </a:xfrm>
      </p:grpSpPr>
      <p:sp>
        <p:nvSpPr>
          <p:cNvPr id="106" name="Brødtekst nivå én…"/>
          <p:cNvSpPr txBox="1">
            <a:spLocks noGrp="1"/>
          </p:cNvSpPr>
          <p:nvPr>
            <p:ph type="body" sz="quarter" idx="1" hasCustomPrompt="1"/>
          </p:nvPr>
        </p:nvSpPr>
        <p:spPr>
          <a:xfrm>
            <a:off x="698500" y="6209979"/>
            <a:ext cx="11607800" cy="671804"/>
          </a:xfrm>
          <a:prstGeom prst="rect">
            <a:avLst/>
          </a:prstGeom>
        </p:spPr>
        <p:txBody>
          <a:bodyPr/>
          <a:lstStyle>
            <a:lvl1pPr marL="0" indent="0" algn="ctr">
              <a:lnSpc>
                <a:spcPct val="100000"/>
              </a:lnSpc>
              <a:spcBef>
                <a:spcPts val="0"/>
              </a:spcBef>
              <a:buSzTx/>
              <a:buNone/>
              <a:defRPr sz="3800" b="1"/>
            </a:lvl1pPr>
            <a:lvl2pPr marL="863600" indent="-482600" algn="ctr">
              <a:lnSpc>
                <a:spcPct val="100000"/>
              </a:lnSpc>
              <a:spcBef>
                <a:spcPts val="0"/>
              </a:spcBef>
              <a:defRPr sz="3800" b="1"/>
            </a:lvl2pPr>
            <a:lvl3pPr marL="1244600" indent="-482600" algn="ctr">
              <a:lnSpc>
                <a:spcPct val="100000"/>
              </a:lnSpc>
              <a:spcBef>
                <a:spcPts val="0"/>
              </a:spcBef>
              <a:defRPr sz="3800" b="1"/>
            </a:lvl3pPr>
            <a:lvl4pPr marL="1625600" indent="-482600" algn="ctr">
              <a:lnSpc>
                <a:spcPct val="100000"/>
              </a:lnSpc>
              <a:spcBef>
                <a:spcPts val="0"/>
              </a:spcBef>
              <a:defRPr sz="3800" b="1"/>
            </a:lvl4pPr>
            <a:lvl5pPr marL="2006600" indent="-482600" algn="ctr">
              <a:lnSpc>
                <a:spcPct val="100000"/>
              </a:lnSpc>
              <a:spcBef>
                <a:spcPts val="0"/>
              </a:spcBef>
              <a:defRPr sz="3800" b="1"/>
            </a:lvl5pPr>
          </a:lstStyle>
          <a:p>
            <a:r>
              <a:t>Fakta</a:t>
            </a:r>
          </a:p>
          <a:p>
            <a:pPr lvl="1"/>
            <a:endParaRPr/>
          </a:p>
          <a:p>
            <a:pPr lvl="2"/>
            <a:endParaRPr/>
          </a:p>
          <a:p>
            <a:pPr lvl="3"/>
            <a:endParaRPr/>
          </a:p>
          <a:p>
            <a:pPr lvl="4"/>
            <a:endParaRPr/>
          </a:p>
        </p:txBody>
      </p:sp>
      <p:sp>
        <p:nvSpPr>
          <p:cNvPr id="107" name="Brødtekst nivå én…"/>
          <p:cNvSpPr txBox="1">
            <a:spLocks noGrp="1"/>
          </p:cNvSpPr>
          <p:nvPr>
            <p:ph type="body" idx="21" hasCustomPrompt="1"/>
          </p:nvPr>
        </p:nvSpPr>
        <p:spPr>
          <a:xfrm>
            <a:off x="698500" y="999065"/>
            <a:ext cx="11607800" cy="5210915"/>
          </a:xfrm>
          <a:prstGeom prst="rect">
            <a:avLst/>
          </a:prstGeom>
        </p:spPr>
        <p:txBody>
          <a:bodyPr anchor="b"/>
          <a:lstStyle/>
          <a:p>
            <a:pPr marL="0" lvl="4" indent="1207008" algn="ctr" defTabSz="762929">
              <a:lnSpc>
                <a:spcPct val="80000"/>
              </a:lnSpc>
              <a:spcBef>
                <a:spcPts val="0"/>
              </a:spcBef>
              <a:buSzTx/>
              <a:buNone/>
              <a:defRPr sz="7744" b="1" spc="-77"/>
            </a:pPr>
            <a:r>
              <a:t>100 %
</a:t>
            </a:r>
          </a:p>
        </p:txBody>
      </p:sp>
      <p:sp>
        <p:nvSpPr>
          <p:cNvPr id="108"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itat">
    <p:spTree>
      <p:nvGrpSpPr>
        <p:cNvPr id="1" name=""/>
        <p:cNvGrpSpPr/>
        <p:nvPr/>
      </p:nvGrpSpPr>
      <p:grpSpPr>
        <a:xfrm>
          <a:off x="0" y="0"/>
          <a:ext cx="0" cy="0"/>
          <a:chOff x="0" y="0"/>
          <a:chExt cx="0" cy="0"/>
        </a:xfrm>
      </p:grpSpPr>
      <p:sp>
        <p:nvSpPr>
          <p:cNvPr id="115" name="Brødtekst nivå én…"/>
          <p:cNvSpPr txBox="1">
            <a:spLocks noGrp="1"/>
          </p:cNvSpPr>
          <p:nvPr>
            <p:ph type="body" sz="half" idx="1" hasCustomPrompt="1"/>
          </p:nvPr>
        </p:nvSpPr>
        <p:spPr>
          <a:xfrm>
            <a:off x="736600" y="3721100"/>
            <a:ext cx="11531600" cy="2324100"/>
          </a:xfrm>
          <a:prstGeom prst="rect">
            <a:avLst/>
          </a:prstGeom>
        </p:spPr>
        <p:txBody>
          <a:bodyPr anchor="ctr"/>
          <a:lstStyle>
            <a:lvl1pPr marL="342900" indent="-228600">
              <a:spcBef>
                <a:spcPts val="0"/>
              </a:spcBef>
              <a:buSzTx/>
              <a:buNone/>
              <a:defRPr sz="6000" spc="-119">
                <a:latin typeface="Helvetica Neue Medium"/>
                <a:ea typeface="Helvetica Neue Medium"/>
                <a:cs typeface="Helvetica Neue Medium"/>
                <a:sym typeface="Helvetica Neue Medium"/>
              </a:defRPr>
            </a:lvl1pPr>
            <a:lvl2pPr marL="342900" indent="114300">
              <a:spcBef>
                <a:spcPts val="0"/>
              </a:spcBef>
              <a:buSzTx/>
              <a:buNone/>
              <a:defRPr sz="6000" spc="-119">
                <a:latin typeface="Helvetica Neue Medium"/>
                <a:ea typeface="Helvetica Neue Medium"/>
                <a:cs typeface="Helvetica Neue Medium"/>
                <a:sym typeface="Helvetica Neue Medium"/>
              </a:defRPr>
            </a:lvl2pPr>
            <a:lvl3pPr marL="342900" indent="114300">
              <a:spcBef>
                <a:spcPts val="0"/>
              </a:spcBef>
              <a:buSzTx/>
              <a:buNone/>
              <a:defRPr sz="6000" spc="-119">
                <a:latin typeface="Helvetica Neue Medium"/>
                <a:ea typeface="Helvetica Neue Medium"/>
                <a:cs typeface="Helvetica Neue Medium"/>
                <a:sym typeface="Helvetica Neue Medium"/>
              </a:defRPr>
            </a:lvl3pPr>
            <a:lvl4pPr marL="342900" indent="114300">
              <a:spcBef>
                <a:spcPts val="0"/>
              </a:spcBef>
              <a:buSzTx/>
              <a:buNone/>
              <a:defRPr sz="6000" spc="-119">
                <a:latin typeface="Helvetica Neue Medium"/>
                <a:ea typeface="Helvetica Neue Medium"/>
                <a:cs typeface="Helvetica Neue Medium"/>
                <a:sym typeface="Helvetica Neue Medium"/>
              </a:defRPr>
            </a:lvl4pPr>
            <a:lvl5pPr marL="342900" indent="114300">
              <a:spcBef>
                <a:spcPts val="0"/>
              </a:spcBef>
              <a:buSzTx/>
              <a:buNone/>
              <a:defRPr sz="6000" spc="-119">
                <a:latin typeface="Helvetica Neue Medium"/>
                <a:ea typeface="Helvetica Neue Medium"/>
                <a:cs typeface="Helvetica Neue Medium"/>
                <a:sym typeface="Helvetica Neue Medium"/>
              </a:defRPr>
            </a:lvl5pPr>
          </a:lstStyle>
          <a:p>
            <a:r>
              <a:t>«Kjent sitat»</a:t>
            </a:r>
          </a:p>
          <a:p>
            <a:pPr lvl="1"/>
            <a:endParaRPr/>
          </a:p>
          <a:p>
            <a:pPr lvl="2"/>
            <a:endParaRPr/>
          </a:p>
          <a:p>
            <a:pPr lvl="3"/>
            <a:endParaRPr/>
          </a:p>
          <a:p>
            <a:pPr lvl="4"/>
            <a:endParaRPr/>
          </a:p>
        </p:txBody>
      </p:sp>
      <p:sp>
        <p:nvSpPr>
          <p:cNvPr id="116" name="Kilder"/>
          <p:cNvSpPr txBox="1">
            <a:spLocks noGrp="1"/>
          </p:cNvSpPr>
          <p:nvPr>
            <p:ph type="body" sz="quarter" idx="21" hasCustomPrompt="1"/>
          </p:nvPr>
        </p:nvSpPr>
        <p:spPr>
          <a:xfrm>
            <a:off x="1219200" y="6426200"/>
            <a:ext cx="11049000" cy="461060"/>
          </a:xfrm>
          <a:prstGeom prst="rect">
            <a:avLst/>
          </a:prstGeom>
        </p:spPr>
        <p:txBody>
          <a:bodyPr/>
          <a:lstStyle>
            <a:lvl1pPr marL="0" indent="0" defTabSz="563540">
              <a:lnSpc>
                <a:spcPct val="100000"/>
              </a:lnSpc>
              <a:spcBef>
                <a:spcPts val="0"/>
              </a:spcBef>
              <a:buSzTx/>
              <a:buNone/>
              <a:defRPr sz="2300" b="1"/>
            </a:lvl1pPr>
          </a:lstStyle>
          <a:p>
            <a:r>
              <a:t>Kilder</a:t>
            </a:r>
          </a:p>
        </p:txBody>
      </p:sp>
      <p:sp>
        <p:nvSpPr>
          <p:cNvPr id="117"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rødtekst nivå én…"/>
          <p:cNvSpPr txBox="1">
            <a:spLocks noGrp="1"/>
          </p:cNvSpPr>
          <p:nvPr>
            <p:ph type="body" idx="1" hasCustomPrompt="1"/>
          </p:nvPr>
        </p:nvSpPr>
        <p:spPr>
          <a:xfrm>
            <a:off x="698500" y="2959100"/>
            <a:ext cx="11607800" cy="609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Punkttegntekst i lysbilde</a:t>
            </a:r>
          </a:p>
          <a:p>
            <a:pPr lvl="1"/>
            <a:endParaRPr/>
          </a:p>
          <a:p>
            <a:pPr lvl="2"/>
            <a:endParaRPr/>
          </a:p>
          <a:p>
            <a:pPr lvl="3"/>
            <a:endParaRPr/>
          </a:p>
          <a:p>
            <a:pPr lvl="4"/>
            <a:endParaRPr/>
          </a:p>
        </p:txBody>
      </p:sp>
      <p:sp>
        <p:nvSpPr>
          <p:cNvPr id="3" name="Lysbilde-…"/>
          <p:cNvSpPr txBox="1">
            <a:spLocks noGrp="1"/>
          </p:cNvSpPr>
          <p:nvPr>
            <p:ph type="title" hasCustomPrompt="1"/>
          </p:nvPr>
        </p:nvSpPr>
        <p:spPr>
          <a:xfrm>
            <a:off x="698500" y="440266"/>
            <a:ext cx="11607800" cy="1016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Lysbilde-
tittel</a:t>
            </a:r>
          </a:p>
          <a:p>
            <a:endParaRPr/>
          </a:p>
        </p:txBody>
      </p:sp>
      <p:sp>
        <p:nvSpPr>
          <p:cNvPr id="4" name="Lysbildenummer"/>
          <p:cNvSpPr txBox="1">
            <a:spLocks noGrp="1"/>
          </p:cNvSpPr>
          <p:nvPr>
            <p:ph type="sldNum" sz="quarter" idx="2"/>
          </p:nvPr>
        </p:nvSpPr>
        <p:spPr>
          <a:xfrm>
            <a:off x="6395965" y="9220201"/>
            <a:ext cx="206097" cy="287478"/>
          </a:xfrm>
          <a:prstGeom prst="rect">
            <a:avLst/>
          </a:prstGeom>
          <a:ln w="12700">
            <a:miter lim="400000"/>
          </a:ln>
        </p:spPr>
        <p:txBody>
          <a:bodyPr wrap="none" lIns="50800" tIns="50800" rIns="50800" bIns="50800" anchor="b">
            <a:spAutoFit/>
          </a:bodyPr>
          <a:lstStyle>
            <a:lvl1pPr defTabSz="584200">
              <a:defRPr sz="1300">
                <a:solidFill>
                  <a:srgbClr val="000000"/>
                </a:solidFill>
              </a:defRPr>
            </a:lvl1pPr>
          </a:lstStyle>
          <a:p>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381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1pPr>
      <a:lvl2pPr marL="762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2pPr>
      <a:lvl3pPr marL="1143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3pPr>
      <a:lvl4pPr marL="1524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4pPr>
      <a:lvl5pPr marL="1905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5pPr>
      <a:lvl6pPr marL="2286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6pPr>
      <a:lvl7pPr marL="2667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7pPr>
      <a:lvl8pPr marL="3048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8pPr>
      <a:lvl9pPr marL="3429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Rektangel"/>
          <p:cNvSpPr/>
          <p:nvPr/>
        </p:nvSpPr>
        <p:spPr>
          <a:xfrm>
            <a:off x="1843427" y="3245820"/>
            <a:ext cx="9207501" cy="669637"/>
          </a:xfrm>
          <a:prstGeom prst="rect">
            <a:avLst/>
          </a:prstGeom>
          <a:solidFill>
            <a:srgbClr val="F5E9E1"/>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77" name="Rektangel"/>
          <p:cNvSpPr/>
          <p:nvPr/>
        </p:nvSpPr>
        <p:spPr>
          <a:xfrm>
            <a:off x="3059252" y="3094304"/>
            <a:ext cx="3136741" cy="972671"/>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78" name="S  T  Y  R  K"/>
          <p:cNvSpPr txBox="1"/>
          <p:nvPr/>
        </p:nvSpPr>
        <p:spPr>
          <a:xfrm>
            <a:off x="3580861" y="3221566"/>
            <a:ext cx="2093522" cy="718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000" b="1">
                <a:solidFill>
                  <a:srgbClr val="FFFFFF"/>
                </a:solidFill>
                <a:latin typeface="Century Gothic"/>
                <a:ea typeface="Century Gothic"/>
                <a:cs typeface="Century Gothic"/>
                <a:sym typeface="Century Gothic"/>
              </a:defRPr>
            </a:lvl1pPr>
          </a:lstStyle>
          <a:p>
            <a:r>
              <a:rPr lang="nb-NO"/>
              <a:t>STYRK    </a:t>
            </a:r>
          </a:p>
        </p:txBody>
      </p:sp>
      <p:sp>
        <p:nvSpPr>
          <p:cNvPr id="179" name="REDAKSJONEN"/>
          <p:cNvSpPr txBox="1"/>
          <p:nvPr/>
        </p:nvSpPr>
        <p:spPr>
          <a:xfrm>
            <a:off x="6320316" y="3221566"/>
            <a:ext cx="3693319" cy="718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000" b="1">
                <a:solidFill>
                  <a:srgbClr val="000000"/>
                </a:solidFill>
                <a:latin typeface="Century Gothic"/>
                <a:ea typeface="Century Gothic"/>
                <a:cs typeface="Century Gothic"/>
                <a:sym typeface="Century Gothic"/>
              </a:defRPr>
            </a:lvl1pPr>
          </a:lstStyle>
          <a:p>
            <a:r>
              <a:rPr lang="nb-NO"/>
              <a:t>REDAKSJONEN</a:t>
            </a:r>
          </a:p>
        </p:txBody>
      </p:sp>
      <p:sp>
        <p:nvSpPr>
          <p:cNvPr id="180" name="KOMPETANSELØFT FOR NORSKE MEDIEHUS"/>
          <p:cNvSpPr txBox="1"/>
          <p:nvPr/>
        </p:nvSpPr>
        <p:spPr>
          <a:xfrm>
            <a:off x="1843427" y="4905046"/>
            <a:ext cx="867745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defTabSz="457200">
              <a:defRPr sz="2000" b="1">
                <a:solidFill>
                  <a:srgbClr val="7A2B1F"/>
                </a:solidFill>
                <a:latin typeface="Century Gothic"/>
                <a:ea typeface="Century Gothic"/>
                <a:cs typeface="Century Gothic"/>
                <a:sym typeface="Century Gothic"/>
              </a:defRPr>
            </a:pPr>
            <a:r>
              <a:rPr lang="nb-NO"/>
              <a:t>KOMPETANSELØFT FOR NORSKE MEDIEHUS    </a:t>
            </a:r>
          </a:p>
          <a:p>
            <a:pPr algn="l" defTabSz="457200">
              <a:defRPr sz="2000" b="1">
                <a:solidFill>
                  <a:srgbClr val="7A2B1F"/>
                </a:solidFill>
                <a:latin typeface="Century Gothic"/>
                <a:ea typeface="Century Gothic"/>
                <a:cs typeface="Century Gothic"/>
                <a:sym typeface="Century Gothic"/>
              </a:defRPr>
            </a:pPr>
            <a:endParaRPr lang="nb-NO"/>
          </a:p>
          <a:p>
            <a:pPr algn="l" defTabSz="457200">
              <a:defRPr sz="2000">
                <a:solidFill>
                  <a:srgbClr val="7A2B1F"/>
                </a:solidFill>
                <a:latin typeface="Century Gothic"/>
                <a:ea typeface="Century Gothic"/>
                <a:cs typeface="Century Gothic"/>
                <a:sym typeface="Century Gothic"/>
              </a:defRPr>
            </a:pPr>
            <a:r>
              <a:rPr lang="nb-NO"/>
              <a:t>Steg for steg - veileder for hvordan din redaksjon kan jobbe godt med kompetanse og utvikling.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a:extLst>
              <a:ext uri="{FF2B5EF4-FFF2-40B4-BE49-F238E27FC236}">
                <a16:creationId xmlns:a16="http://schemas.microsoft.com/office/drawing/2014/main" id="{FA41574A-C6EE-581A-0729-B7F0E0EAF353}"/>
              </a:ext>
            </a:extLst>
          </p:cNvPr>
          <p:cNvSpPr/>
          <p:nvPr/>
        </p:nvSpPr>
        <p:spPr>
          <a:xfrm>
            <a:off x="1784555" y="4167694"/>
            <a:ext cx="8676923" cy="3415469"/>
          </a:xfrm>
          <a:custGeom>
            <a:avLst/>
            <a:gdLst>
              <a:gd name="connsiteX0" fmla="*/ 0 w 8676923"/>
              <a:gd name="connsiteY0" fmla="*/ 0 h 3415469"/>
              <a:gd name="connsiteX1" fmla="*/ 840994 w 8676923"/>
              <a:gd name="connsiteY1" fmla="*/ 0 h 3415469"/>
              <a:gd name="connsiteX2" fmla="*/ 1334911 w 8676923"/>
              <a:gd name="connsiteY2" fmla="*/ 0 h 3415469"/>
              <a:gd name="connsiteX3" fmla="*/ 2002367 w 8676923"/>
              <a:gd name="connsiteY3" fmla="*/ 0 h 3415469"/>
              <a:gd name="connsiteX4" fmla="*/ 2756592 w 8676923"/>
              <a:gd name="connsiteY4" fmla="*/ 0 h 3415469"/>
              <a:gd name="connsiteX5" fmla="*/ 3163740 w 8676923"/>
              <a:gd name="connsiteY5" fmla="*/ 0 h 3415469"/>
              <a:gd name="connsiteX6" fmla="*/ 3570888 w 8676923"/>
              <a:gd name="connsiteY6" fmla="*/ 0 h 3415469"/>
              <a:gd name="connsiteX7" fmla="*/ 4411882 w 8676923"/>
              <a:gd name="connsiteY7" fmla="*/ 0 h 3415469"/>
              <a:gd name="connsiteX8" fmla="*/ 5079337 w 8676923"/>
              <a:gd name="connsiteY8" fmla="*/ 0 h 3415469"/>
              <a:gd name="connsiteX9" fmla="*/ 5486485 w 8676923"/>
              <a:gd name="connsiteY9" fmla="*/ 0 h 3415469"/>
              <a:gd name="connsiteX10" fmla="*/ 6153941 w 8676923"/>
              <a:gd name="connsiteY10" fmla="*/ 0 h 3415469"/>
              <a:gd name="connsiteX11" fmla="*/ 6994935 w 8676923"/>
              <a:gd name="connsiteY11" fmla="*/ 0 h 3415469"/>
              <a:gd name="connsiteX12" fmla="*/ 7575621 w 8676923"/>
              <a:gd name="connsiteY12" fmla="*/ 0 h 3415469"/>
              <a:gd name="connsiteX13" fmla="*/ 8676923 w 8676923"/>
              <a:gd name="connsiteY13" fmla="*/ 0 h 3415469"/>
              <a:gd name="connsiteX14" fmla="*/ 8676923 w 8676923"/>
              <a:gd name="connsiteY14" fmla="*/ 683094 h 3415469"/>
              <a:gd name="connsiteX15" fmla="*/ 8676923 w 8676923"/>
              <a:gd name="connsiteY15" fmla="*/ 1434497 h 3415469"/>
              <a:gd name="connsiteX16" fmla="*/ 8676923 w 8676923"/>
              <a:gd name="connsiteY16" fmla="*/ 2117591 h 3415469"/>
              <a:gd name="connsiteX17" fmla="*/ 8676923 w 8676923"/>
              <a:gd name="connsiteY17" fmla="*/ 3415469 h 3415469"/>
              <a:gd name="connsiteX18" fmla="*/ 8096237 w 8676923"/>
              <a:gd name="connsiteY18" fmla="*/ 3415469 h 3415469"/>
              <a:gd name="connsiteX19" fmla="*/ 7602319 w 8676923"/>
              <a:gd name="connsiteY19" fmla="*/ 3415469 h 3415469"/>
              <a:gd name="connsiteX20" fmla="*/ 6761325 w 8676923"/>
              <a:gd name="connsiteY20" fmla="*/ 3415469 h 3415469"/>
              <a:gd name="connsiteX21" fmla="*/ 6093870 w 8676923"/>
              <a:gd name="connsiteY21" fmla="*/ 3415469 h 3415469"/>
              <a:gd name="connsiteX22" fmla="*/ 5686722 w 8676923"/>
              <a:gd name="connsiteY22" fmla="*/ 3415469 h 3415469"/>
              <a:gd name="connsiteX23" fmla="*/ 5019266 w 8676923"/>
              <a:gd name="connsiteY23" fmla="*/ 3415469 h 3415469"/>
              <a:gd name="connsiteX24" fmla="*/ 4438580 w 8676923"/>
              <a:gd name="connsiteY24" fmla="*/ 3415469 h 3415469"/>
              <a:gd name="connsiteX25" fmla="*/ 3857893 w 8676923"/>
              <a:gd name="connsiteY25" fmla="*/ 3415469 h 3415469"/>
              <a:gd name="connsiteX26" fmla="*/ 3277207 w 8676923"/>
              <a:gd name="connsiteY26" fmla="*/ 3415469 h 3415469"/>
              <a:gd name="connsiteX27" fmla="*/ 2696521 w 8676923"/>
              <a:gd name="connsiteY27" fmla="*/ 3415469 h 3415469"/>
              <a:gd name="connsiteX28" fmla="*/ 1942296 w 8676923"/>
              <a:gd name="connsiteY28" fmla="*/ 3415469 h 3415469"/>
              <a:gd name="connsiteX29" fmla="*/ 1274840 w 8676923"/>
              <a:gd name="connsiteY29" fmla="*/ 3415469 h 3415469"/>
              <a:gd name="connsiteX30" fmla="*/ 867692 w 8676923"/>
              <a:gd name="connsiteY30" fmla="*/ 3415469 h 3415469"/>
              <a:gd name="connsiteX31" fmla="*/ 0 w 8676923"/>
              <a:gd name="connsiteY31" fmla="*/ 3415469 h 3415469"/>
              <a:gd name="connsiteX32" fmla="*/ 0 w 8676923"/>
              <a:gd name="connsiteY32" fmla="*/ 2698221 h 3415469"/>
              <a:gd name="connsiteX33" fmla="*/ 0 w 8676923"/>
              <a:gd name="connsiteY33" fmla="*/ 1946817 h 3415469"/>
              <a:gd name="connsiteX34" fmla="*/ 0 w 8676923"/>
              <a:gd name="connsiteY34" fmla="*/ 1366188 h 3415469"/>
              <a:gd name="connsiteX35" fmla="*/ 0 w 8676923"/>
              <a:gd name="connsiteY35" fmla="*/ 785558 h 3415469"/>
              <a:gd name="connsiteX36" fmla="*/ 0 w 8676923"/>
              <a:gd name="connsiteY36" fmla="*/ 0 h 3415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676923" h="3415469" fill="none" extrusionOk="0">
                <a:moveTo>
                  <a:pt x="0" y="0"/>
                </a:moveTo>
                <a:cubicBezTo>
                  <a:pt x="382226" y="34924"/>
                  <a:pt x="549255" y="-15381"/>
                  <a:pt x="840994" y="0"/>
                </a:cubicBezTo>
                <a:cubicBezTo>
                  <a:pt x="1132733" y="15381"/>
                  <a:pt x="1140794" y="9542"/>
                  <a:pt x="1334911" y="0"/>
                </a:cubicBezTo>
                <a:cubicBezTo>
                  <a:pt x="1529028" y="-9542"/>
                  <a:pt x="1688498" y="-14838"/>
                  <a:pt x="2002367" y="0"/>
                </a:cubicBezTo>
                <a:cubicBezTo>
                  <a:pt x="2316236" y="14838"/>
                  <a:pt x="2424019" y="8064"/>
                  <a:pt x="2756592" y="0"/>
                </a:cubicBezTo>
                <a:cubicBezTo>
                  <a:pt x="3089165" y="-8064"/>
                  <a:pt x="3060426" y="-11649"/>
                  <a:pt x="3163740" y="0"/>
                </a:cubicBezTo>
                <a:cubicBezTo>
                  <a:pt x="3267054" y="11649"/>
                  <a:pt x="3487540" y="3360"/>
                  <a:pt x="3570888" y="0"/>
                </a:cubicBezTo>
                <a:cubicBezTo>
                  <a:pt x="3654236" y="-3360"/>
                  <a:pt x="4113034" y="9904"/>
                  <a:pt x="4411882" y="0"/>
                </a:cubicBezTo>
                <a:cubicBezTo>
                  <a:pt x="4710730" y="-9904"/>
                  <a:pt x="4920646" y="30264"/>
                  <a:pt x="5079337" y="0"/>
                </a:cubicBezTo>
                <a:cubicBezTo>
                  <a:pt x="5238028" y="-30264"/>
                  <a:pt x="5294005" y="-19764"/>
                  <a:pt x="5486485" y="0"/>
                </a:cubicBezTo>
                <a:cubicBezTo>
                  <a:pt x="5678965" y="19764"/>
                  <a:pt x="5998070" y="-14419"/>
                  <a:pt x="6153941" y="0"/>
                </a:cubicBezTo>
                <a:cubicBezTo>
                  <a:pt x="6309812" y="14419"/>
                  <a:pt x="6703235" y="-3324"/>
                  <a:pt x="6994935" y="0"/>
                </a:cubicBezTo>
                <a:cubicBezTo>
                  <a:pt x="7286635" y="3324"/>
                  <a:pt x="7400648" y="-26638"/>
                  <a:pt x="7575621" y="0"/>
                </a:cubicBezTo>
                <a:cubicBezTo>
                  <a:pt x="7750594" y="26638"/>
                  <a:pt x="8238620" y="-15832"/>
                  <a:pt x="8676923" y="0"/>
                </a:cubicBezTo>
                <a:cubicBezTo>
                  <a:pt x="8662280" y="212788"/>
                  <a:pt x="8685710" y="365905"/>
                  <a:pt x="8676923" y="683094"/>
                </a:cubicBezTo>
                <a:cubicBezTo>
                  <a:pt x="8668136" y="1000283"/>
                  <a:pt x="8687916" y="1180033"/>
                  <a:pt x="8676923" y="1434497"/>
                </a:cubicBezTo>
                <a:cubicBezTo>
                  <a:pt x="8665930" y="1688961"/>
                  <a:pt x="8673186" y="1867715"/>
                  <a:pt x="8676923" y="2117591"/>
                </a:cubicBezTo>
                <a:cubicBezTo>
                  <a:pt x="8680660" y="2367467"/>
                  <a:pt x="8624571" y="2919945"/>
                  <a:pt x="8676923" y="3415469"/>
                </a:cubicBezTo>
                <a:cubicBezTo>
                  <a:pt x="8522963" y="3410832"/>
                  <a:pt x="8328353" y="3394074"/>
                  <a:pt x="8096237" y="3415469"/>
                </a:cubicBezTo>
                <a:cubicBezTo>
                  <a:pt x="7864121" y="3436864"/>
                  <a:pt x="7816362" y="3418327"/>
                  <a:pt x="7602319" y="3415469"/>
                </a:cubicBezTo>
                <a:cubicBezTo>
                  <a:pt x="7388276" y="3412611"/>
                  <a:pt x="6933906" y="3404920"/>
                  <a:pt x="6761325" y="3415469"/>
                </a:cubicBezTo>
                <a:cubicBezTo>
                  <a:pt x="6588744" y="3426018"/>
                  <a:pt x="6293043" y="3436666"/>
                  <a:pt x="6093870" y="3415469"/>
                </a:cubicBezTo>
                <a:cubicBezTo>
                  <a:pt x="5894698" y="3394272"/>
                  <a:pt x="5811184" y="3410772"/>
                  <a:pt x="5686722" y="3415469"/>
                </a:cubicBezTo>
                <a:cubicBezTo>
                  <a:pt x="5562260" y="3420166"/>
                  <a:pt x="5205757" y="3399576"/>
                  <a:pt x="5019266" y="3415469"/>
                </a:cubicBezTo>
                <a:cubicBezTo>
                  <a:pt x="4832775" y="3431362"/>
                  <a:pt x="4602693" y="3400455"/>
                  <a:pt x="4438580" y="3415469"/>
                </a:cubicBezTo>
                <a:cubicBezTo>
                  <a:pt x="4274467" y="3430483"/>
                  <a:pt x="4070761" y="3414627"/>
                  <a:pt x="3857893" y="3415469"/>
                </a:cubicBezTo>
                <a:cubicBezTo>
                  <a:pt x="3645025" y="3416311"/>
                  <a:pt x="3481551" y="3386748"/>
                  <a:pt x="3277207" y="3415469"/>
                </a:cubicBezTo>
                <a:cubicBezTo>
                  <a:pt x="3072863" y="3444190"/>
                  <a:pt x="2831106" y="3411308"/>
                  <a:pt x="2696521" y="3415469"/>
                </a:cubicBezTo>
                <a:cubicBezTo>
                  <a:pt x="2561936" y="3419630"/>
                  <a:pt x="2244399" y="3440599"/>
                  <a:pt x="1942296" y="3415469"/>
                </a:cubicBezTo>
                <a:cubicBezTo>
                  <a:pt x="1640193" y="3390339"/>
                  <a:pt x="1456686" y="3445557"/>
                  <a:pt x="1274840" y="3415469"/>
                </a:cubicBezTo>
                <a:cubicBezTo>
                  <a:pt x="1092994" y="3385381"/>
                  <a:pt x="1007470" y="3411772"/>
                  <a:pt x="867692" y="3415469"/>
                </a:cubicBezTo>
                <a:cubicBezTo>
                  <a:pt x="727914" y="3419166"/>
                  <a:pt x="431215" y="3426175"/>
                  <a:pt x="0" y="3415469"/>
                </a:cubicBezTo>
                <a:cubicBezTo>
                  <a:pt x="27198" y="3099949"/>
                  <a:pt x="21848" y="2959348"/>
                  <a:pt x="0" y="2698221"/>
                </a:cubicBezTo>
                <a:cubicBezTo>
                  <a:pt x="-21848" y="2437094"/>
                  <a:pt x="-8307" y="2122882"/>
                  <a:pt x="0" y="1946817"/>
                </a:cubicBezTo>
                <a:cubicBezTo>
                  <a:pt x="8307" y="1770752"/>
                  <a:pt x="23221" y="1627763"/>
                  <a:pt x="0" y="1366188"/>
                </a:cubicBezTo>
                <a:cubicBezTo>
                  <a:pt x="-23221" y="1104613"/>
                  <a:pt x="10667" y="1036012"/>
                  <a:pt x="0" y="785558"/>
                </a:cubicBezTo>
                <a:cubicBezTo>
                  <a:pt x="-10667" y="535104"/>
                  <a:pt x="31149" y="180282"/>
                  <a:pt x="0" y="0"/>
                </a:cubicBezTo>
                <a:close/>
              </a:path>
              <a:path w="8676923" h="3415469" stroke="0" extrusionOk="0">
                <a:moveTo>
                  <a:pt x="0" y="0"/>
                </a:moveTo>
                <a:cubicBezTo>
                  <a:pt x="195681" y="7116"/>
                  <a:pt x="429390" y="-14051"/>
                  <a:pt x="580686" y="0"/>
                </a:cubicBezTo>
                <a:cubicBezTo>
                  <a:pt x="731982" y="14051"/>
                  <a:pt x="827596" y="-14873"/>
                  <a:pt x="987834" y="0"/>
                </a:cubicBezTo>
                <a:cubicBezTo>
                  <a:pt x="1148072" y="14873"/>
                  <a:pt x="1424485" y="-6208"/>
                  <a:pt x="1828828" y="0"/>
                </a:cubicBezTo>
                <a:cubicBezTo>
                  <a:pt x="2233171" y="6208"/>
                  <a:pt x="2161461" y="-23862"/>
                  <a:pt x="2409515" y="0"/>
                </a:cubicBezTo>
                <a:cubicBezTo>
                  <a:pt x="2657569" y="23862"/>
                  <a:pt x="2702910" y="-4877"/>
                  <a:pt x="2990201" y="0"/>
                </a:cubicBezTo>
                <a:cubicBezTo>
                  <a:pt x="3277492" y="4877"/>
                  <a:pt x="3580684" y="13027"/>
                  <a:pt x="3831195" y="0"/>
                </a:cubicBezTo>
                <a:cubicBezTo>
                  <a:pt x="4081706" y="-13027"/>
                  <a:pt x="4131842" y="-2180"/>
                  <a:pt x="4325112" y="0"/>
                </a:cubicBezTo>
                <a:cubicBezTo>
                  <a:pt x="4518382" y="2180"/>
                  <a:pt x="4791965" y="-19853"/>
                  <a:pt x="5166106" y="0"/>
                </a:cubicBezTo>
                <a:cubicBezTo>
                  <a:pt x="5540247" y="19853"/>
                  <a:pt x="5642556" y="26158"/>
                  <a:pt x="6007101" y="0"/>
                </a:cubicBezTo>
                <a:cubicBezTo>
                  <a:pt x="6371647" y="-26158"/>
                  <a:pt x="6436104" y="-30835"/>
                  <a:pt x="6674556" y="0"/>
                </a:cubicBezTo>
                <a:cubicBezTo>
                  <a:pt x="6913009" y="30835"/>
                  <a:pt x="7309299" y="-6345"/>
                  <a:pt x="7515550" y="0"/>
                </a:cubicBezTo>
                <a:cubicBezTo>
                  <a:pt x="7721801" y="6345"/>
                  <a:pt x="7888180" y="-20951"/>
                  <a:pt x="8096237" y="0"/>
                </a:cubicBezTo>
                <a:cubicBezTo>
                  <a:pt x="8304294" y="20951"/>
                  <a:pt x="8496280" y="-27844"/>
                  <a:pt x="8676923" y="0"/>
                </a:cubicBezTo>
                <a:cubicBezTo>
                  <a:pt x="8655117" y="244748"/>
                  <a:pt x="8662849" y="483273"/>
                  <a:pt x="8676923" y="717248"/>
                </a:cubicBezTo>
                <a:cubicBezTo>
                  <a:pt x="8690997" y="951223"/>
                  <a:pt x="8703382" y="1098209"/>
                  <a:pt x="8676923" y="1400342"/>
                </a:cubicBezTo>
                <a:cubicBezTo>
                  <a:pt x="8650464" y="1702475"/>
                  <a:pt x="8688169" y="1748591"/>
                  <a:pt x="8676923" y="2083436"/>
                </a:cubicBezTo>
                <a:cubicBezTo>
                  <a:pt x="8665677" y="2418281"/>
                  <a:pt x="8660241" y="2601518"/>
                  <a:pt x="8676923" y="2800685"/>
                </a:cubicBezTo>
                <a:cubicBezTo>
                  <a:pt x="8693605" y="2999852"/>
                  <a:pt x="8670259" y="3274734"/>
                  <a:pt x="8676923" y="3415469"/>
                </a:cubicBezTo>
                <a:cubicBezTo>
                  <a:pt x="8329752" y="3447604"/>
                  <a:pt x="8207348" y="3391995"/>
                  <a:pt x="7922698" y="3415469"/>
                </a:cubicBezTo>
                <a:cubicBezTo>
                  <a:pt x="7638048" y="3438943"/>
                  <a:pt x="7574506" y="3399470"/>
                  <a:pt x="7428781" y="3415469"/>
                </a:cubicBezTo>
                <a:cubicBezTo>
                  <a:pt x="7283056" y="3431468"/>
                  <a:pt x="6873523" y="3380230"/>
                  <a:pt x="6587787" y="3415469"/>
                </a:cubicBezTo>
                <a:cubicBezTo>
                  <a:pt x="6302051" y="3450708"/>
                  <a:pt x="6154840" y="3427496"/>
                  <a:pt x="5920331" y="3415469"/>
                </a:cubicBezTo>
                <a:cubicBezTo>
                  <a:pt x="5685822" y="3403442"/>
                  <a:pt x="5628213" y="3435654"/>
                  <a:pt x="5426414" y="3415469"/>
                </a:cubicBezTo>
                <a:cubicBezTo>
                  <a:pt x="5224615" y="3395284"/>
                  <a:pt x="4925478" y="3415199"/>
                  <a:pt x="4758959" y="3415469"/>
                </a:cubicBezTo>
                <a:cubicBezTo>
                  <a:pt x="4592441" y="3415739"/>
                  <a:pt x="4527520" y="3424200"/>
                  <a:pt x="4351811" y="3415469"/>
                </a:cubicBezTo>
                <a:cubicBezTo>
                  <a:pt x="4176102" y="3406738"/>
                  <a:pt x="4049975" y="3427634"/>
                  <a:pt x="3944663" y="3415469"/>
                </a:cubicBezTo>
                <a:cubicBezTo>
                  <a:pt x="3839351" y="3403304"/>
                  <a:pt x="3552931" y="3395811"/>
                  <a:pt x="3277207" y="3415469"/>
                </a:cubicBezTo>
                <a:cubicBezTo>
                  <a:pt x="3001483" y="3435127"/>
                  <a:pt x="3004957" y="3421565"/>
                  <a:pt x="2783290" y="3415469"/>
                </a:cubicBezTo>
                <a:cubicBezTo>
                  <a:pt x="2561623" y="3409373"/>
                  <a:pt x="2328950" y="3385962"/>
                  <a:pt x="2029065" y="3415469"/>
                </a:cubicBezTo>
                <a:cubicBezTo>
                  <a:pt x="1729181" y="3444976"/>
                  <a:pt x="1639079" y="3430658"/>
                  <a:pt x="1535148" y="3415469"/>
                </a:cubicBezTo>
                <a:cubicBezTo>
                  <a:pt x="1431217" y="3400280"/>
                  <a:pt x="1033090" y="3379994"/>
                  <a:pt x="780923" y="3415469"/>
                </a:cubicBezTo>
                <a:cubicBezTo>
                  <a:pt x="528756" y="3450944"/>
                  <a:pt x="219097" y="3437662"/>
                  <a:pt x="0" y="3415469"/>
                </a:cubicBezTo>
                <a:cubicBezTo>
                  <a:pt x="-3126" y="3249000"/>
                  <a:pt x="23736" y="2922496"/>
                  <a:pt x="0" y="2698221"/>
                </a:cubicBezTo>
                <a:cubicBezTo>
                  <a:pt x="-23736" y="2473946"/>
                  <a:pt x="-27252" y="2176479"/>
                  <a:pt x="0" y="1980972"/>
                </a:cubicBezTo>
                <a:cubicBezTo>
                  <a:pt x="27252" y="1785465"/>
                  <a:pt x="-36870" y="1596063"/>
                  <a:pt x="0" y="1229569"/>
                </a:cubicBezTo>
                <a:cubicBezTo>
                  <a:pt x="36870" y="863075"/>
                  <a:pt x="16867" y="600674"/>
                  <a:pt x="0" y="0"/>
                </a:cubicBezTo>
                <a:close/>
              </a:path>
            </a:pathLst>
          </a:custGeom>
          <a:solidFill>
            <a:srgbClr val="F5E9E1"/>
          </a:solidFill>
          <a:ln w="12700">
            <a:solidFill>
              <a:schemeClr val="tx1"/>
            </a:solidFill>
            <a:miter lim="400000"/>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99" name="For mellomstore/store mediehus kan det være fornuftig å se på kjernekompetansen i en egen prosess sammen med klubben(e).…"/>
          <p:cNvSpPr txBox="1"/>
          <p:nvPr/>
        </p:nvSpPr>
        <p:spPr>
          <a:xfrm>
            <a:off x="2543322" y="4391379"/>
            <a:ext cx="7163702" cy="3334246"/>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algn="l">
              <a:defRPr sz="1400">
                <a:solidFill>
                  <a:srgbClr val="FFFFFF"/>
                </a:solidFill>
                <a:latin typeface="Century Gothic"/>
                <a:ea typeface="Century Gothic"/>
                <a:cs typeface="Century Gothic"/>
                <a:sym typeface="Century Gothic"/>
              </a:defRPr>
            </a:pPr>
            <a:endParaRPr lang="nb-NO">
              <a:solidFill>
                <a:schemeClr val="bg2">
                  <a:lumMod val="50000"/>
                </a:schemeClr>
              </a:solidFill>
            </a:endParaRPr>
          </a:p>
          <a:p>
            <a:pPr algn="l">
              <a:defRPr sz="1400">
                <a:solidFill>
                  <a:srgbClr val="FFFFFF"/>
                </a:solidFill>
                <a:latin typeface="Century Gothic"/>
                <a:ea typeface="Century Gothic"/>
                <a:cs typeface="Century Gothic"/>
                <a:sym typeface="Century Gothic"/>
              </a:defRPr>
            </a:pPr>
            <a:r>
              <a:rPr lang="nb-NO" b="1">
                <a:solidFill>
                  <a:schemeClr val="bg2">
                    <a:lumMod val="50000"/>
                  </a:schemeClr>
                </a:solidFill>
              </a:rPr>
              <a:t>OPPGAVE</a:t>
            </a:r>
            <a:br>
              <a:rPr lang="nb-NO" b="1">
                <a:solidFill>
                  <a:schemeClr val="bg2">
                    <a:lumMod val="50000"/>
                  </a:schemeClr>
                </a:solidFill>
              </a:rPr>
            </a:br>
            <a:r>
              <a:rPr lang="nb-NO">
                <a:solidFill>
                  <a:schemeClr val="bg2">
                    <a:lumMod val="50000"/>
                  </a:schemeClr>
                </a:solidFill>
              </a:rPr>
              <a:t>Definer hvilke kunnskaper og ferdigheter det er behov for å styrke for å nå målene som er satt. Eksempelvis digital forståelse, metode, etikk, formidling, Excel, graving, produksjonsverktøy, eller knyttet til nisje- eller målgruppesatsninger.  </a:t>
            </a:r>
            <a:br>
              <a:rPr lang="nb-NO"/>
            </a:br>
            <a:endParaRPr lang="nb-NO"/>
          </a:p>
          <a:p>
            <a:pPr algn="l">
              <a:defRPr sz="1400">
                <a:solidFill>
                  <a:srgbClr val="FFFFFF"/>
                </a:solidFill>
                <a:latin typeface="Century Gothic"/>
                <a:ea typeface="Century Gothic"/>
                <a:cs typeface="Century Gothic"/>
                <a:sym typeface="Century Gothic"/>
              </a:defRPr>
            </a:pPr>
            <a:r>
              <a:rPr lang="nb-NO" b="1">
                <a:solidFill>
                  <a:schemeClr val="bg2">
                    <a:lumMod val="50000"/>
                  </a:schemeClr>
                </a:solidFill>
              </a:rPr>
              <a:t>FORSLAG</a:t>
            </a:r>
            <a:br>
              <a:rPr lang="nb-NO">
                <a:solidFill>
                  <a:schemeClr val="bg2">
                    <a:lumMod val="50000"/>
                  </a:schemeClr>
                </a:solidFill>
              </a:rPr>
            </a:br>
            <a:r>
              <a:rPr lang="nb-NO" b="0">
                <a:solidFill>
                  <a:schemeClr val="bg2">
                    <a:lumMod val="50000"/>
                  </a:schemeClr>
                </a:solidFill>
              </a:rPr>
              <a:t>Lag en oversikt over hva slags konkret kompetanse som trengs for å nå de ulike målene som er satt.</a:t>
            </a:r>
          </a:p>
          <a:p>
            <a:pPr algn="l" defTabSz="457200">
              <a:defRPr sz="1400">
                <a:solidFill>
                  <a:srgbClr val="464646"/>
                </a:solidFill>
                <a:latin typeface="Century Gothic"/>
                <a:ea typeface="Century Gothic"/>
                <a:cs typeface="Century Gothic"/>
                <a:sym typeface="Century Gothic"/>
              </a:defRPr>
            </a:pPr>
            <a:endParaRPr lang="nb-NO">
              <a:solidFill>
                <a:schemeClr val="bg2">
                  <a:lumMod val="50000"/>
                </a:schemeClr>
              </a:solidFill>
            </a:endParaRPr>
          </a:p>
          <a:p>
            <a:pPr algn="l" defTabSz="457200">
              <a:defRPr sz="1400">
                <a:solidFill>
                  <a:srgbClr val="464646"/>
                </a:solidFill>
                <a:latin typeface="Century Gothic"/>
                <a:ea typeface="Century Gothic"/>
                <a:cs typeface="Century Gothic"/>
                <a:sym typeface="Century Gothic"/>
              </a:defRPr>
            </a:pPr>
            <a:r>
              <a:rPr lang="nb-NO">
                <a:solidFill>
                  <a:schemeClr val="bg2">
                    <a:lumMod val="50000"/>
                  </a:schemeClr>
                </a:solidFill>
              </a:rPr>
              <a:t>Dette kan gjøres i workshops, avdelingsvis, i samarbeid mellom ledelse og klubb eller på andre måter som bygger laget og forankrer behovene godt. </a:t>
            </a:r>
          </a:p>
          <a:p>
            <a:pPr algn="l" defTabSz="457200">
              <a:defRPr sz="1400">
                <a:solidFill>
                  <a:srgbClr val="464646"/>
                </a:solidFill>
                <a:latin typeface="Century Gothic"/>
                <a:ea typeface="Century Gothic"/>
                <a:cs typeface="Century Gothic"/>
                <a:sym typeface="Century Gothic"/>
              </a:defRPr>
            </a:pPr>
            <a:endParaRPr lang="nb-NO">
              <a:solidFill>
                <a:schemeClr val="bg2">
                  <a:lumMod val="50000"/>
                </a:schemeClr>
              </a:solidFill>
            </a:endParaRPr>
          </a:p>
          <a:p>
            <a:pPr algn="l" defTabSz="457200">
              <a:defRPr sz="1400">
                <a:solidFill>
                  <a:srgbClr val="000000"/>
                </a:solidFill>
                <a:latin typeface="Century Gothic"/>
                <a:ea typeface="Century Gothic"/>
                <a:cs typeface="Century Gothic"/>
                <a:sym typeface="Century Gothic"/>
              </a:defRPr>
            </a:pPr>
            <a:endParaRPr lang="nb-NO">
              <a:solidFill>
                <a:schemeClr val="bg2">
                  <a:lumMod val="50000"/>
                </a:schemeClr>
              </a:solidFill>
            </a:endParaRPr>
          </a:p>
          <a:p>
            <a:pPr algn="l" defTabSz="457200">
              <a:defRPr sz="1400">
                <a:solidFill>
                  <a:srgbClr val="000000"/>
                </a:solidFill>
                <a:latin typeface="Century Gothic"/>
                <a:ea typeface="Century Gothic"/>
                <a:cs typeface="Century Gothic"/>
                <a:sym typeface="Century Gothic"/>
              </a:defRPr>
            </a:pPr>
            <a:endParaRPr lang="nb-NO">
              <a:solidFill>
                <a:schemeClr val="bg2">
                  <a:lumMod val="50000"/>
                </a:schemeClr>
              </a:solidFill>
            </a:endParaRPr>
          </a:p>
        </p:txBody>
      </p:sp>
      <p:sp>
        <p:nvSpPr>
          <p:cNvPr id="300"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301" name="STEG 1"/>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2</a:t>
            </a:r>
          </a:p>
        </p:txBody>
      </p:sp>
      <p:sp>
        <p:nvSpPr>
          <p:cNvPr id="302" name="RÅD PÅ VEIEN"/>
          <p:cNvSpPr txBox="1"/>
          <p:nvPr/>
        </p:nvSpPr>
        <p:spPr>
          <a:xfrm>
            <a:off x="476457" y="462490"/>
            <a:ext cx="6713564"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KARTLEGGING AV KOMPETANSEBEHOV</a:t>
            </a:r>
          </a:p>
          <a:p>
            <a:pPr algn="l" defTabSz="457200">
              <a:defRPr sz="1400" b="1">
                <a:solidFill>
                  <a:srgbClr val="000000"/>
                </a:solidFill>
                <a:latin typeface="Century Gothic"/>
                <a:ea typeface="Century Gothic"/>
                <a:cs typeface="Century Gothic"/>
                <a:sym typeface="Century Gothic"/>
              </a:defRPr>
            </a:pPr>
            <a:r>
              <a:rPr lang="nb-NO"/>
              <a:t>Hvilken kompetanse trenger</a:t>
            </a:r>
            <a:r>
              <a:rPr lang="nb-NO" i="1"/>
              <a:t> organisasjonen </a:t>
            </a:r>
            <a:r>
              <a:rPr lang="nb-NO"/>
              <a:t>for å nå målene?</a:t>
            </a:r>
          </a:p>
        </p:txBody>
      </p:sp>
      <p:sp>
        <p:nvSpPr>
          <p:cNvPr id="304" name="Linje"/>
          <p:cNvSpPr/>
          <p:nvPr/>
        </p:nvSpPr>
        <p:spPr>
          <a:xfrm>
            <a:off x="6612670" y="3096991"/>
            <a:ext cx="769667" cy="2"/>
          </a:xfrm>
          <a:prstGeom prst="line">
            <a:avLst/>
          </a:prstGeom>
          <a:ln w="12700">
            <a:solidFill>
              <a:srgbClr val="000000"/>
            </a:solidFill>
            <a:miter lim="400000"/>
          </a:ln>
        </p:spPr>
        <p:txBody>
          <a:bodyPr lIns="45718" tIns="45718" rIns="45718" bIns="45718"/>
          <a:lstStyle/>
          <a:p>
            <a:endParaRPr/>
          </a:p>
        </p:txBody>
      </p:sp>
      <p:sp>
        <p:nvSpPr>
          <p:cNvPr id="311" name="Rektangel"/>
          <p:cNvSpPr/>
          <p:nvPr/>
        </p:nvSpPr>
        <p:spPr>
          <a:xfrm>
            <a:off x="5329561" y="2779957"/>
            <a:ext cx="1764670"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12" name="Rektangel"/>
          <p:cNvSpPr/>
          <p:nvPr/>
        </p:nvSpPr>
        <p:spPr>
          <a:xfrm>
            <a:off x="3378101" y="2779957"/>
            <a:ext cx="1761181"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13" name="Hvilken kompetanse  trenger vi?"/>
          <p:cNvSpPr txBox="1"/>
          <p:nvPr/>
        </p:nvSpPr>
        <p:spPr>
          <a:xfrm>
            <a:off x="3715357" y="2770531"/>
            <a:ext cx="1086670" cy="673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1200" b="1">
                <a:solidFill>
                  <a:srgbClr val="FFFFFF"/>
                </a:solidFill>
                <a:latin typeface="Century Gothic"/>
                <a:ea typeface="Century Gothic"/>
                <a:cs typeface="Century Gothic"/>
                <a:sym typeface="Century Gothic"/>
              </a:defRPr>
            </a:pPr>
            <a:r>
              <a:rPr lang="nb-NO">
                <a:solidFill>
                  <a:schemeClr val="tx1">
                    <a:lumMod val="20000"/>
                    <a:lumOff val="80000"/>
                  </a:schemeClr>
                </a:solidFill>
              </a:rPr>
              <a:t>Hvilken</a:t>
            </a:r>
            <a:br>
              <a:rPr lang="nb-NO">
                <a:solidFill>
                  <a:schemeClr val="tx1">
                    <a:lumMod val="20000"/>
                    <a:lumOff val="80000"/>
                  </a:schemeClr>
                </a:solidFill>
              </a:rPr>
            </a:br>
            <a:r>
              <a:rPr lang="nb-NO">
                <a:solidFill>
                  <a:schemeClr val="tx1">
                    <a:lumMod val="20000"/>
                    <a:lumOff val="80000"/>
                  </a:schemeClr>
                </a:solidFill>
              </a:rPr>
              <a:t>kompetanse </a:t>
            </a:r>
            <a:br>
              <a:rPr lang="nb-NO">
                <a:solidFill>
                  <a:schemeClr val="tx1">
                    <a:lumMod val="20000"/>
                    <a:lumOff val="80000"/>
                  </a:schemeClr>
                </a:solidFill>
              </a:rPr>
            </a:br>
            <a:r>
              <a:rPr lang="nb-NO">
                <a:solidFill>
                  <a:schemeClr val="tx1">
                    <a:lumMod val="20000"/>
                    <a:lumOff val="80000"/>
                  </a:schemeClr>
                </a:solidFill>
              </a:rPr>
              <a:t>har vi?</a:t>
            </a:r>
          </a:p>
        </p:txBody>
      </p:sp>
      <p:sp>
        <p:nvSpPr>
          <p:cNvPr id="314" name="Hvilken kompetanse  har vi?"/>
          <p:cNvSpPr txBox="1"/>
          <p:nvPr/>
        </p:nvSpPr>
        <p:spPr>
          <a:xfrm>
            <a:off x="5664574" y="2767297"/>
            <a:ext cx="1086669" cy="673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1200" b="1">
                <a:solidFill>
                  <a:srgbClr val="FFFFFF"/>
                </a:solidFill>
                <a:latin typeface="Century Gothic"/>
                <a:ea typeface="Century Gothic"/>
                <a:cs typeface="Century Gothic"/>
                <a:sym typeface="Century Gothic"/>
              </a:defRPr>
            </a:pPr>
            <a:r>
              <a:rPr err="1"/>
              <a:t>Hvilken</a:t>
            </a:r>
            <a:br>
              <a:rPr/>
            </a:br>
            <a:r>
              <a:rPr lang="nb-NO"/>
              <a:t>kompetanse</a:t>
            </a:r>
            <a:r>
              <a:t> </a:t>
            </a:r>
            <a:br>
              <a:rPr/>
            </a:br>
            <a:r>
              <a:rPr lang="nb-NO"/>
              <a:t>trenger</a:t>
            </a:r>
            <a:r>
              <a:t> vi?</a:t>
            </a:r>
          </a:p>
        </p:txBody>
      </p:sp>
      <p:sp>
        <p:nvSpPr>
          <p:cNvPr id="316" name="Ledelsen"/>
          <p:cNvSpPr txBox="1"/>
          <p:nvPr/>
        </p:nvSpPr>
        <p:spPr>
          <a:xfrm>
            <a:off x="7683244" y="2869314"/>
            <a:ext cx="1525564" cy="4826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1200" b="1">
                <a:solidFill>
                  <a:srgbClr val="55220A"/>
                </a:solidFill>
                <a:latin typeface="Century Gothic"/>
                <a:ea typeface="Century Gothic"/>
                <a:cs typeface="Century Gothic"/>
                <a:sym typeface="Century Gothic"/>
              </a:defRPr>
            </a:pPr>
            <a:r>
              <a:rPr lang="nb-NO"/>
              <a:t>Ledelsen/Klubb(er)</a:t>
            </a:r>
            <a:br>
              <a:rPr lang="nb-NO"/>
            </a:br>
            <a:r>
              <a:rPr lang="nb-NO"/>
              <a:t>Avdelingsledere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 name="Her er et eksempel på hvordan et oversiktlig oppsett av stegene MÅL -&gt;  DELMÅL -&gt; KOMPETANSEMÅL kan brukes for å tydeligere identifisere hvilken kompetanse redaksjonen skal jobbe med fremover."/>
          <p:cNvSpPr txBox="1"/>
          <p:nvPr/>
        </p:nvSpPr>
        <p:spPr>
          <a:xfrm>
            <a:off x="517198" y="1522475"/>
            <a:ext cx="9904956" cy="53347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a:r>
              <a:rPr lang="nb-NO" sz="1400">
                <a:solidFill>
                  <a:schemeClr val="tx1">
                    <a:lumMod val="50000"/>
                  </a:schemeClr>
                </a:solidFill>
                <a:latin typeface="Century Gothic"/>
              </a:rPr>
              <a:t>Her er et eksempel på hvordan et oversiktlig oppsett av stegene MÅL -&gt;  DELMÅL -&gt; KOMPETANSEMÅL kan brukes</a:t>
            </a:r>
            <a:br>
              <a:rPr lang="nb-NO" sz="1400">
                <a:latin typeface="Century Gothic" panose="020B0502020202020204" pitchFamily="34" charset="0"/>
              </a:rPr>
            </a:br>
            <a:r>
              <a:rPr lang="nb-NO" sz="1400">
                <a:solidFill>
                  <a:schemeClr val="tx1">
                    <a:lumMod val="50000"/>
                  </a:schemeClr>
                </a:solidFill>
                <a:latin typeface="Century Gothic"/>
              </a:rPr>
              <a:t>for å tydeligere identifisere hvilken kompetanse redaksjonen skal jobbe med fremover.</a:t>
            </a:r>
          </a:p>
        </p:txBody>
      </p:sp>
      <p:sp>
        <p:nvSpPr>
          <p:cNvPr id="344"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345" name="STEG 1"/>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2</a:t>
            </a:r>
          </a:p>
        </p:txBody>
      </p:sp>
      <p:sp>
        <p:nvSpPr>
          <p:cNvPr id="346" name="RÅD PÅ VEIEN"/>
          <p:cNvSpPr txBox="1"/>
          <p:nvPr/>
        </p:nvSpPr>
        <p:spPr>
          <a:xfrm>
            <a:off x="476457" y="462490"/>
            <a:ext cx="6237115"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HVILKEN KOMPETANSE TRENGER VI? </a:t>
            </a:r>
          </a:p>
          <a:p>
            <a:pPr algn="l" defTabSz="457200">
              <a:defRPr sz="1400" b="1">
                <a:solidFill>
                  <a:srgbClr val="000000"/>
                </a:solidFill>
                <a:latin typeface="Century Gothic"/>
                <a:ea typeface="Century Gothic"/>
                <a:cs typeface="Century Gothic"/>
                <a:sym typeface="Century Gothic"/>
              </a:defRPr>
            </a:pPr>
            <a:r>
              <a:rPr err="1"/>
              <a:t>Skjema</a:t>
            </a:r>
            <a:endParaRPr/>
          </a:p>
        </p:txBody>
      </p:sp>
      <p:sp>
        <p:nvSpPr>
          <p:cNvPr id="347" name="Rektangel"/>
          <p:cNvSpPr/>
          <p:nvPr/>
        </p:nvSpPr>
        <p:spPr>
          <a:xfrm>
            <a:off x="670136" y="4621183"/>
            <a:ext cx="2284304" cy="769388"/>
          </a:xfrm>
          <a:prstGeom prst="rect">
            <a:avLst/>
          </a:prstGeom>
          <a:solidFill>
            <a:srgbClr val="E5C1AC"/>
          </a:solidFill>
          <a:ln w="12700">
            <a:noFill/>
            <a:miter lim="400000"/>
          </a:ln>
        </p:spPr>
        <p:txBody>
          <a:bodyPr lIns="50800" tIns="50800" rIns="50800" bIns="50800"/>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48" name="Linje"/>
          <p:cNvSpPr/>
          <p:nvPr/>
        </p:nvSpPr>
        <p:spPr>
          <a:xfrm>
            <a:off x="5699187" y="5009690"/>
            <a:ext cx="3899810" cy="1"/>
          </a:xfrm>
          <a:prstGeom prst="line">
            <a:avLst/>
          </a:prstGeom>
          <a:ln w="12700">
            <a:solidFill>
              <a:srgbClr val="000000"/>
            </a:solidFill>
            <a:miter lim="400000"/>
          </a:ln>
        </p:spPr>
        <p:txBody>
          <a:bodyPr lIns="45718" tIns="45718" rIns="45718" bIns="45718"/>
          <a:lstStyle/>
          <a:p>
            <a:endParaRPr/>
          </a:p>
        </p:txBody>
      </p:sp>
      <p:sp>
        <p:nvSpPr>
          <p:cNvPr id="349" name="Rektangel"/>
          <p:cNvSpPr/>
          <p:nvPr/>
        </p:nvSpPr>
        <p:spPr>
          <a:xfrm>
            <a:off x="3108039" y="3961384"/>
            <a:ext cx="2836469"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50" name="Rektangel"/>
          <p:cNvSpPr/>
          <p:nvPr/>
        </p:nvSpPr>
        <p:spPr>
          <a:xfrm>
            <a:off x="3103979" y="2681814"/>
            <a:ext cx="2832814" cy="1063528"/>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51" name="STRATEGISK MÅL"/>
          <p:cNvSpPr txBox="1"/>
          <p:nvPr/>
        </p:nvSpPr>
        <p:spPr>
          <a:xfrm>
            <a:off x="3711069" y="3030032"/>
            <a:ext cx="1804562" cy="36709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lstStyle>
            <a:lvl1pPr algn="l" defTabSz="457200">
              <a:defRPr b="1">
                <a:solidFill>
                  <a:srgbClr val="FFFFFF"/>
                </a:solidFill>
                <a:latin typeface="Century Gothic"/>
                <a:ea typeface="Century Gothic"/>
                <a:cs typeface="Century Gothic"/>
                <a:sym typeface="Century Gothic"/>
              </a:defRPr>
            </a:lvl1pPr>
          </a:lstStyle>
          <a:p>
            <a:r>
              <a:rPr>
                <a:solidFill>
                  <a:srgbClr val="000000"/>
                </a:solidFill>
              </a:rPr>
              <a:t>STRATEGISK MÅL</a:t>
            </a:r>
          </a:p>
        </p:txBody>
      </p:sp>
      <p:sp>
        <p:nvSpPr>
          <p:cNvPr id="352" name="Rektangel"/>
          <p:cNvSpPr/>
          <p:nvPr/>
        </p:nvSpPr>
        <p:spPr>
          <a:xfrm>
            <a:off x="6089447" y="2694924"/>
            <a:ext cx="2840122" cy="1063528"/>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53" name="DELMÅL"/>
          <p:cNvSpPr txBox="1"/>
          <p:nvPr/>
        </p:nvSpPr>
        <p:spPr>
          <a:xfrm>
            <a:off x="7091053" y="3043142"/>
            <a:ext cx="1283989" cy="36709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lstStyle>
            <a:lvl1pPr defTabSz="457200">
              <a:defRPr b="1">
                <a:solidFill>
                  <a:srgbClr val="FFFFFF"/>
                </a:solidFill>
                <a:latin typeface="Century Gothic"/>
                <a:ea typeface="Century Gothic"/>
                <a:cs typeface="Century Gothic"/>
                <a:sym typeface="Century Gothic"/>
              </a:defRPr>
            </a:lvl1pPr>
          </a:lstStyle>
          <a:p>
            <a:r>
              <a:rPr>
                <a:solidFill>
                  <a:srgbClr val="000000"/>
                </a:solidFill>
              </a:rPr>
              <a:t>DELMÅL</a:t>
            </a:r>
          </a:p>
        </p:txBody>
      </p:sp>
      <p:sp>
        <p:nvSpPr>
          <p:cNvPr id="354" name="Rektangel"/>
          <p:cNvSpPr/>
          <p:nvPr/>
        </p:nvSpPr>
        <p:spPr>
          <a:xfrm>
            <a:off x="6091275" y="3956437"/>
            <a:ext cx="2836468"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55" name="Avis X skal ha flere undersøkende…"/>
          <p:cNvSpPr txBox="1"/>
          <p:nvPr/>
        </p:nvSpPr>
        <p:spPr>
          <a:xfrm>
            <a:off x="6356454" y="4108135"/>
            <a:ext cx="2334338" cy="144213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lstStyle/>
          <a:p>
            <a:pPr algn="l">
              <a:defRPr sz="1400">
                <a:solidFill>
                  <a:srgbClr val="000000"/>
                </a:solidFill>
                <a:latin typeface="Century Gothic"/>
                <a:ea typeface="Century Gothic"/>
                <a:cs typeface="Century Gothic"/>
                <a:sym typeface="Century Gothic"/>
              </a:defRPr>
            </a:pPr>
            <a:r>
              <a:rPr lang="nb-NO"/>
              <a:t>Avis </a:t>
            </a:r>
            <a:r>
              <a:rPr lang="nb-NO" err="1"/>
              <a:t>X</a:t>
            </a:r>
            <a:r>
              <a:rPr lang="nb-NO"/>
              <a:t> skal ha flere undersøkende </a:t>
            </a:r>
          </a:p>
          <a:p>
            <a:pPr algn="l">
              <a:defRPr sz="1400">
                <a:solidFill>
                  <a:srgbClr val="000000"/>
                </a:solidFill>
                <a:latin typeface="Century Gothic"/>
                <a:ea typeface="Century Gothic"/>
                <a:cs typeface="Century Gothic"/>
                <a:sym typeface="Century Gothic"/>
              </a:defRPr>
            </a:pPr>
            <a:r>
              <a:rPr lang="nb-NO"/>
              <a:t>saker og levere minst én</a:t>
            </a:r>
          </a:p>
          <a:p>
            <a:pPr algn="l">
              <a:defRPr sz="1400">
                <a:solidFill>
                  <a:srgbClr val="000000"/>
                </a:solidFill>
                <a:latin typeface="Century Gothic"/>
                <a:ea typeface="Century Gothic"/>
                <a:cs typeface="Century Gothic"/>
                <a:sym typeface="Century Gothic"/>
              </a:defRPr>
            </a:pPr>
            <a:r>
              <a:rPr lang="nb-NO"/>
              <a:t>metoderapport til SKUP hvert år.</a:t>
            </a:r>
          </a:p>
        </p:txBody>
      </p:sp>
      <p:sp>
        <p:nvSpPr>
          <p:cNvPr id="356" name="KJERNEKOMPETANSE"/>
          <p:cNvSpPr txBox="1"/>
          <p:nvPr/>
        </p:nvSpPr>
        <p:spPr>
          <a:xfrm>
            <a:off x="775532" y="4730559"/>
            <a:ext cx="2073511" cy="550635"/>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lstStyle>
            <a:lvl1pPr defTabSz="457200">
              <a:defRPr sz="1400" b="1">
                <a:solidFill>
                  <a:srgbClr val="FFFFFF"/>
                </a:solidFill>
                <a:latin typeface="Century Gothic"/>
                <a:ea typeface="Century Gothic"/>
                <a:cs typeface="Century Gothic"/>
                <a:sym typeface="Century Gothic"/>
              </a:defRPr>
            </a:lvl1pPr>
          </a:lstStyle>
          <a:p>
            <a:r>
              <a:rPr>
                <a:solidFill>
                  <a:srgbClr val="000000"/>
                </a:solidFill>
              </a:rPr>
              <a:t>KOLLEKTIV KOMPETANSE</a:t>
            </a:r>
          </a:p>
        </p:txBody>
      </p:sp>
      <p:sp>
        <p:nvSpPr>
          <p:cNvPr id="357" name="Rektangel"/>
          <p:cNvSpPr/>
          <p:nvPr/>
        </p:nvSpPr>
        <p:spPr>
          <a:xfrm>
            <a:off x="9072746" y="2699909"/>
            <a:ext cx="3255483" cy="1063526"/>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58" name="KOMPETANSEMÅL"/>
          <p:cNvSpPr txBox="1"/>
          <p:nvPr/>
        </p:nvSpPr>
        <p:spPr>
          <a:xfrm>
            <a:off x="9823021" y="3043142"/>
            <a:ext cx="1938511" cy="36709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lstStyle>
            <a:lvl1pPr defTabSz="457200">
              <a:defRPr b="1">
                <a:solidFill>
                  <a:srgbClr val="FFFFFF"/>
                </a:solidFill>
                <a:latin typeface="Century Gothic"/>
                <a:ea typeface="Century Gothic"/>
                <a:cs typeface="Century Gothic"/>
                <a:sym typeface="Century Gothic"/>
              </a:defRPr>
            </a:lvl1pPr>
          </a:lstStyle>
          <a:p>
            <a:r>
              <a:rPr>
                <a:solidFill>
                  <a:srgbClr val="000000"/>
                </a:solidFill>
              </a:rPr>
              <a:t>KOMPETANSEMÅL</a:t>
            </a:r>
          </a:p>
        </p:txBody>
      </p:sp>
      <p:sp>
        <p:nvSpPr>
          <p:cNvPr id="359" name="Rektangel"/>
          <p:cNvSpPr/>
          <p:nvPr/>
        </p:nvSpPr>
        <p:spPr>
          <a:xfrm>
            <a:off x="9072746" y="3956437"/>
            <a:ext cx="3255483"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60" name="For å nå dette målet skal vi…"/>
          <p:cNvSpPr txBox="1"/>
          <p:nvPr/>
        </p:nvSpPr>
        <p:spPr>
          <a:xfrm>
            <a:off x="9189923" y="4108135"/>
            <a:ext cx="3021131" cy="2110766"/>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lstStyle/>
          <a:p>
            <a:pPr algn="l" defTabSz="457200">
              <a:defRPr sz="1400">
                <a:solidFill>
                  <a:srgbClr val="000000"/>
                </a:solidFill>
                <a:latin typeface="Century Gothic"/>
                <a:ea typeface="Century Gothic"/>
                <a:cs typeface="Century Gothic"/>
                <a:sym typeface="Century Gothic"/>
              </a:defRPr>
            </a:pPr>
            <a:r>
              <a:rPr lang="nb-NO"/>
              <a:t>For å nå dette målet skal vi: </a:t>
            </a:r>
          </a:p>
          <a:p>
            <a:pPr marL="482600" indent="-177800" algn="l" defTabSz="457200">
              <a:buSzPct val="123000"/>
              <a:buChar char="•"/>
              <a:defRPr sz="1400">
                <a:solidFill>
                  <a:srgbClr val="000000"/>
                </a:solidFill>
                <a:latin typeface="Century Gothic"/>
                <a:ea typeface="Century Gothic"/>
                <a:cs typeface="Century Gothic"/>
                <a:sym typeface="Century Gothic"/>
              </a:defRPr>
            </a:pPr>
            <a:r>
              <a:rPr lang="nb-NO"/>
              <a:t>Ha flere i redaksjonen som kan lete i og søke innsyn i offentlige databaser</a:t>
            </a:r>
          </a:p>
          <a:p>
            <a:pPr marL="482600" indent="-177800" algn="l" defTabSz="457200">
              <a:buSzPct val="123000"/>
              <a:buChar char="•"/>
              <a:defRPr sz="1400">
                <a:solidFill>
                  <a:srgbClr val="000000"/>
                </a:solidFill>
                <a:latin typeface="Century Gothic"/>
                <a:ea typeface="Century Gothic"/>
                <a:cs typeface="Century Gothic"/>
                <a:sym typeface="Century Gothic"/>
              </a:defRPr>
            </a:pPr>
            <a:r>
              <a:rPr lang="nb-NO"/>
              <a:t>Ha flere i redaksjonen som kan Excel eller andre programmer for å strukturere data</a:t>
            </a:r>
          </a:p>
        </p:txBody>
      </p:sp>
      <p:sp>
        <p:nvSpPr>
          <p:cNvPr id="362" name="Rektangel"/>
          <p:cNvSpPr/>
          <p:nvPr/>
        </p:nvSpPr>
        <p:spPr>
          <a:xfrm>
            <a:off x="676412" y="6935413"/>
            <a:ext cx="2284304" cy="769387"/>
          </a:xfrm>
          <a:prstGeom prst="rect">
            <a:avLst/>
          </a:prstGeom>
          <a:solidFill>
            <a:srgbClr val="E5C1AC"/>
          </a:solidFill>
          <a:ln w="12700">
            <a:noFill/>
            <a:miter lim="400000"/>
          </a:ln>
        </p:spPr>
        <p:txBody>
          <a:bodyPr lIns="50800" tIns="50800" rIns="50800" bIns="50800"/>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63" name="Linje"/>
          <p:cNvSpPr/>
          <p:nvPr/>
        </p:nvSpPr>
        <p:spPr>
          <a:xfrm>
            <a:off x="5592095" y="7360026"/>
            <a:ext cx="3541763" cy="3"/>
          </a:xfrm>
          <a:prstGeom prst="line">
            <a:avLst/>
          </a:prstGeom>
          <a:ln w="12700">
            <a:miter lim="400000"/>
          </a:ln>
        </p:spPr>
        <p:txBody>
          <a:bodyPr lIns="45718" tIns="45718" rIns="45718" bIns="45718"/>
          <a:lstStyle/>
          <a:p>
            <a:endParaRPr/>
          </a:p>
        </p:txBody>
      </p:sp>
      <p:sp>
        <p:nvSpPr>
          <p:cNvPr id="364" name="Rektangel"/>
          <p:cNvSpPr/>
          <p:nvPr/>
        </p:nvSpPr>
        <p:spPr>
          <a:xfrm>
            <a:off x="3114474" y="6276105"/>
            <a:ext cx="2836468" cy="2088001"/>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65" name="Rektangel"/>
          <p:cNvSpPr/>
          <p:nvPr/>
        </p:nvSpPr>
        <p:spPr>
          <a:xfrm>
            <a:off x="6104702" y="6276105"/>
            <a:ext cx="2836468" cy="2088001"/>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66" name="SPESIALKOMPETANSE"/>
          <p:cNvSpPr txBox="1"/>
          <p:nvPr/>
        </p:nvSpPr>
        <p:spPr>
          <a:xfrm>
            <a:off x="450263" y="7156226"/>
            <a:ext cx="2736600" cy="49704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lstStyle>
            <a:lvl1pPr defTabSz="457200">
              <a:defRPr sz="1400" b="1">
                <a:solidFill>
                  <a:srgbClr val="FFFFFF"/>
                </a:solidFill>
                <a:latin typeface="Century Gothic"/>
                <a:ea typeface="Century Gothic"/>
                <a:cs typeface="Century Gothic"/>
                <a:sym typeface="Century Gothic"/>
              </a:defRPr>
            </a:lvl1pPr>
          </a:lstStyle>
          <a:p>
            <a:r>
              <a:rPr>
                <a:solidFill>
                  <a:srgbClr val="000000"/>
                </a:solidFill>
              </a:rPr>
              <a:t>SPESIALKOMPETANSE</a:t>
            </a:r>
          </a:p>
        </p:txBody>
      </p:sp>
      <p:sp>
        <p:nvSpPr>
          <p:cNvPr id="367" name="Rektangel"/>
          <p:cNvSpPr/>
          <p:nvPr/>
        </p:nvSpPr>
        <p:spPr>
          <a:xfrm>
            <a:off x="9079182" y="6247114"/>
            <a:ext cx="3255482" cy="2098879"/>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68" name="For å nå dette målet skal…"/>
          <p:cNvSpPr txBox="1"/>
          <p:nvPr/>
        </p:nvSpPr>
        <p:spPr>
          <a:xfrm>
            <a:off x="9196357" y="6425723"/>
            <a:ext cx="3021131" cy="233364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lstStyle/>
          <a:p>
            <a:pPr algn="l" defTabSz="457200">
              <a:defRPr sz="1400">
                <a:solidFill>
                  <a:srgbClr val="000000"/>
                </a:solidFill>
                <a:latin typeface="Century Gothic"/>
                <a:ea typeface="Century Gothic"/>
                <a:cs typeface="Century Gothic"/>
                <a:sym typeface="Century Gothic"/>
              </a:defRPr>
            </a:pPr>
            <a:r>
              <a:rPr lang="nb-NO"/>
              <a:t>For å nå dette målet skal: </a:t>
            </a:r>
          </a:p>
          <a:p>
            <a:pPr marL="482600" indent="-177800" algn="l" defTabSz="457200">
              <a:buSzPct val="123000"/>
              <a:buChar char="•"/>
              <a:defRPr sz="1400">
                <a:solidFill>
                  <a:srgbClr val="000000"/>
                </a:solidFill>
                <a:latin typeface="Century Gothic"/>
                <a:ea typeface="Century Gothic"/>
                <a:cs typeface="Century Gothic"/>
                <a:sym typeface="Century Gothic"/>
              </a:defRPr>
            </a:pPr>
            <a:r>
              <a:rPr lang="nb-NO"/>
              <a:t>Vi jobbe med formidling av meningsstoff</a:t>
            </a:r>
          </a:p>
          <a:p>
            <a:pPr marL="482600" indent="-177800" algn="l" defTabSz="457200">
              <a:buSzPct val="123000"/>
              <a:buChar char="•"/>
              <a:defRPr sz="1400">
                <a:solidFill>
                  <a:srgbClr val="000000"/>
                </a:solidFill>
                <a:latin typeface="Century Gothic"/>
                <a:ea typeface="Century Gothic"/>
                <a:cs typeface="Century Gothic"/>
                <a:sym typeface="Century Gothic"/>
              </a:defRPr>
            </a:pPr>
            <a:r>
              <a:rPr lang="nb-NO"/>
              <a:t>alle i avdeling x være komfortable foran kamera </a:t>
            </a:r>
          </a:p>
          <a:p>
            <a:pPr marL="482600" indent="-177800" algn="l" defTabSz="457200">
              <a:buSzPct val="123000"/>
              <a:buChar char="•"/>
              <a:defRPr sz="1400">
                <a:solidFill>
                  <a:srgbClr val="000000"/>
                </a:solidFill>
                <a:latin typeface="Century Gothic"/>
                <a:ea typeface="Century Gothic"/>
                <a:cs typeface="Century Gothic"/>
                <a:sym typeface="Century Gothic"/>
              </a:defRPr>
            </a:pPr>
            <a:r>
              <a:rPr lang="nb-NO"/>
              <a:t>noen ha spesialkompetanse på sosiale medier </a:t>
            </a:r>
          </a:p>
          <a:p>
            <a:pPr marL="482600" indent="-177800" algn="l" defTabSz="457200">
              <a:buSzPct val="123000"/>
              <a:buChar char="•"/>
              <a:defRPr sz="1400">
                <a:solidFill>
                  <a:srgbClr val="000000"/>
                </a:solidFill>
                <a:latin typeface="Century Gothic"/>
                <a:ea typeface="Century Gothic"/>
                <a:cs typeface="Century Gothic"/>
                <a:sym typeface="Century Gothic"/>
              </a:defRPr>
            </a:pPr>
            <a:endParaRPr lang="nb-NO"/>
          </a:p>
          <a:p>
            <a:pPr marL="304800" algn="l" defTabSz="457200">
              <a:defRPr sz="1400">
                <a:solidFill>
                  <a:srgbClr val="000000"/>
                </a:solidFill>
                <a:latin typeface="Century Gothic"/>
                <a:ea typeface="Century Gothic"/>
                <a:cs typeface="Century Gothic"/>
                <a:sym typeface="Century Gothic"/>
              </a:defRPr>
            </a:pPr>
            <a:endParaRPr lang="nb-NO"/>
          </a:p>
        </p:txBody>
      </p:sp>
      <p:sp>
        <p:nvSpPr>
          <p:cNvPr id="369" name="Avis X skal ha flere undersøkende…"/>
          <p:cNvSpPr txBox="1"/>
          <p:nvPr/>
        </p:nvSpPr>
        <p:spPr>
          <a:xfrm>
            <a:off x="6358118" y="6685138"/>
            <a:ext cx="2334339" cy="144213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lstStyle>
            <a:lvl1pPr algn="l">
              <a:defRPr sz="1400">
                <a:solidFill>
                  <a:srgbClr val="000000"/>
                </a:solidFill>
                <a:latin typeface="Century Gothic"/>
                <a:ea typeface="Century Gothic"/>
                <a:cs typeface="Century Gothic"/>
                <a:sym typeface="Century Gothic"/>
              </a:defRPr>
            </a:lvl1pPr>
          </a:lstStyle>
          <a:p>
            <a:r>
              <a:rPr lang="nb-NO"/>
              <a:t>Vi skal gjøre veien kortere fra hendelse til analyse / meininger  </a:t>
            </a:r>
          </a:p>
        </p:txBody>
      </p:sp>
      <p:sp>
        <p:nvSpPr>
          <p:cNvPr id="370" name="Avis X skal ha flere undersøkende…"/>
          <p:cNvSpPr txBox="1"/>
          <p:nvPr/>
        </p:nvSpPr>
        <p:spPr>
          <a:xfrm>
            <a:off x="3352619" y="4191991"/>
            <a:ext cx="2334339" cy="144213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lstStyle>
            <a:lvl1pPr algn="l">
              <a:defRPr sz="1400">
                <a:solidFill>
                  <a:srgbClr val="000000"/>
                </a:solidFill>
                <a:latin typeface="Century Gothic"/>
                <a:ea typeface="Century Gothic"/>
                <a:cs typeface="Century Gothic"/>
                <a:sym typeface="Century Gothic"/>
              </a:defRPr>
            </a:lvl1pPr>
          </a:lstStyle>
          <a:p>
            <a:r>
              <a:rPr lang="nb-NO"/>
              <a:t>Avis </a:t>
            </a:r>
            <a:r>
              <a:rPr lang="nb-NO" err="1"/>
              <a:t>X</a:t>
            </a:r>
            <a:r>
              <a:rPr lang="nb-NO"/>
              <a:t> skal sette dagsorden oftere</a:t>
            </a:r>
          </a:p>
        </p:txBody>
      </p:sp>
      <p:sp>
        <p:nvSpPr>
          <p:cNvPr id="371" name="Avis X skal ha flere undersøkende…"/>
          <p:cNvSpPr txBox="1"/>
          <p:nvPr/>
        </p:nvSpPr>
        <p:spPr>
          <a:xfrm>
            <a:off x="3370606" y="6685138"/>
            <a:ext cx="1938511" cy="144213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lstStyle>
            <a:lvl1pPr algn="l">
              <a:defRPr sz="1400">
                <a:solidFill>
                  <a:srgbClr val="000000"/>
                </a:solidFill>
                <a:latin typeface="Century Gothic"/>
                <a:ea typeface="Century Gothic"/>
                <a:cs typeface="Century Gothic"/>
                <a:sym typeface="Century Gothic"/>
              </a:defRPr>
            </a:lvl1pPr>
          </a:lstStyle>
          <a:p>
            <a:r>
              <a:rPr lang="nb-NO"/>
              <a:t>Mediehuset skal ta en sterkere rolle i samfunnsdebatten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ÅD PÅ VEIEN">
            <a:extLst>
              <a:ext uri="{FF2B5EF4-FFF2-40B4-BE49-F238E27FC236}">
                <a16:creationId xmlns:a16="http://schemas.microsoft.com/office/drawing/2014/main" id="{DE302635-7679-C4AE-C311-E8891DB725D3}"/>
              </a:ext>
            </a:extLst>
          </p:cNvPr>
          <p:cNvSpPr txBox="1"/>
          <p:nvPr/>
        </p:nvSpPr>
        <p:spPr>
          <a:xfrm>
            <a:off x="476457" y="462490"/>
            <a:ext cx="5643552"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PLAN</a:t>
            </a:r>
          </a:p>
          <a:p>
            <a:pPr algn="l" defTabSz="457200">
              <a:defRPr sz="1400" b="1">
                <a:solidFill>
                  <a:srgbClr val="000000"/>
                </a:solidFill>
                <a:latin typeface="Century Gothic"/>
                <a:ea typeface="Century Gothic"/>
                <a:cs typeface="Century Gothic"/>
                <a:sym typeface="Century Gothic"/>
              </a:defRPr>
            </a:pPr>
            <a:r>
              <a:rPr lang="nb-NO"/>
              <a:t>Prioritering for avdeling/redaksjon eller hver enkelt medarbeider</a:t>
            </a:r>
          </a:p>
        </p:txBody>
      </p:sp>
      <p:sp>
        <p:nvSpPr>
          <p:cNvPr id="4" name="Oval">
            <a:extLst>
              <a:ext uri="{FF2B5EF4-FFF2-40B4-BE49-F238E27FC236}">
                <a16:creationId xmlns:a16="http://schemas.microsoft.com/office/drawing/2014/main" id="{97DAE91E-D9FE-AD53-C3D6-F4E6525FE123}"/>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5" name="STEG 1">
            <a:extLst>
              <a:ext uri="{FF2B5EF4-FFF2-40B4-BE49-F238E27FC236}">
                <a16:creationId xmlns:a16="http://schemas.microsoft.com/office/drawing/2014/main" id="{8C1C0CBD-6044-DD7D-20BA-BB325D550B31}"/>
              </a:ext>
            </a:extLst>
          </p:cNvPr>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3</a:t>
            </a:r>
          </a:p>
        </p:txBody>
      </p:sp>
      <p:sp>
        <p:nvSpPr>
          <p:cNvPr id="14" name="Linje">
            <a:extLst>
              <a:ext uri="{FF2B5EF4-FFF2-40B4-BE49-F238E27FC236}">
                <a16:creationId xmlns:a16="http://schemas.microsoft.com/office/drawing/2014/main" id="{C738085C-0D80-4A2D-5881-83C23EF1805D}"/>
              </a:ext>
            </a:extLst>
          </p:cNvPr>
          <p:cNvSpPr/>
          <p:nvPr/>
        </p:nvSpPr>
        <p:spPr>
          <a:xfrm>
            <a:off x="3028173" y="2961950"/>
            <a:ext cx="716659" cy="3"/>
          </a:xfrm>
          <a:prstGeom prst="line">
            <a:avLst/>
          </a:prstGeom>
          <a:ln w="12700">
            <a:solidFill>
              <a:srgbClr val="000000"/>
            </a:solidFill>
            <a:miter lim="400000"/>
          </a:ln>
        </p:spPr>
        <p:txBody>
          <a:bodyPr lIns="45718" tIns="45718" rIns="45718" bIns="45718"/>
          <a:lstStyle/>
          <a:p>
            <a:endParaRPr lang="nb-NO"/>
          </a:p>
        </p:txBody>
      </p:sp>
      <p:sp>
        <p:nvSpPr>
          <p:cNvPr id="15" name="Oval">
            <a:extLst>
              <a:ext uri="{FF2B5EF4-FFF2-40B4-BE49-F238E27FC236}">
                <a16:creationId xmlns:a16="http://schemas.microsoft.com/office/drawing/2014/main" id="{41174169-9B7B-6629-87A2-3CCE3BD93CCC}"/>
              </a:ext>
            </a:extLst>
          </p:cNvPr>
          <p:cNvSpPr/>
          <p:nvPr/>
        </p:nvSpPr>
        <p:spPr>
          <a:xfrm>
            <a:off x="1882137" y="2561332"/>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16" name="STEG 1">
            <a:extLst>
              <a:ext uri="{FF2B5EF4-FFF2-40B4-BE49-F238E27FC236}">
                <a16:creationId xmlns:a16="http://schemas.microsoft.com/office/drawing/2014/main" id="{3D7CE01E-8EA9-D54D-1E7B-C844E398A782}"/>
              </a:ext>
            </a:extLst>
          </p:cNvPr>
          <p:cNvSpPr txBox="1"/>
          <p:nvPr/>
        </p:nvSpPr>
        <p:spPr>
          <a:xfrm>
            <a:off x="2010683" y="2831022"/>
            <a:ext cx="586700"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3</a:t>
            </a:r>
          </a:p>
        </p:txBody>
      </p:sp>
      <p:sp>
        <p:nvSpPr>
          <p:cNvPr id="17" name="Rektangel">
            <a:extLst>
              <a:ext uri="{FF2B5EF4-FFF2-40B4-BE49-F238E27FC236}">
                <a16:creationId xmlns:a16="http://schemas.microsoft.com/office/drawing/2014/main" id="{E9A65E1F-7CFE-982A-FE2F-A52ED8C62C0C}"/>
              </a:ext>
            </a:extLst>
          </p:cNvPr>
          <p:cNvSpPr/>
          <p:nvPr/>
        </p:nvSpPr>
        <p:spPr>
          <a:xfrm>
            <a:off x="1867682" y="4084567"/>
            <a:ext cx="8676923" cy="3673980"/>
          </a:xfrm>
          <a:custGeom>
            <a:avLst/>
            <a:gdLst>
              <a:gd name="connsiteX0" fmla="*/ 0 w 8676923"/>
              <a:gd name="connsiteY0" fmla="*/ 0 h 3673980"/>
              <a:gd name="connsiteX1" fmla="*/ 493917 w 8676923"/>
              <a:gd name="connsiteY1" fmla="*/ 0 h 3673980"/>
              <a:gd name="connsiteX2" fmla="*/ 1161373 w 8676923"/>
              <a:gd name="connsiteY2" fmla="*/ 0 h 3673980"/>
              <a:gd name="connsiteX3" fmla="*/ 1915598 w 8676923"/>
              <a:gd name="connsiteY3" fmla="*/ 0 h 3673980"/>
              <a:gd name="connsiteX4" fmla="*/ 2322746 w 8676923"/>
              <a:gd name="connsiteY4" fmla="*/ 0 h 3673980"/>
              <a:gd name="connsiteX5" fmla="*/ 2729893 w 8676923"/>
              <a:gd name="connsiteY5" fmla="*/ 0 h 3673980"/>
              <a:gd name="connsiteX6" fmla="*/ 3570888 w 8676923"/>
              <a:gd name="connsiteY6" fmla="*/ 0 h 3673980"/>
              <a:gd name="connsiteX7" fmla="*/ 4238343 w 8676923"/>
              <a:gd name="connsiteY7" fmla="*/ 0 h 3673980"/>
              <a:gd name="connsiteX8" fmla="*/ 4645491 w 8676923"/>
              <a:gd name="connsiteY8" fmla="*/ 0 h 3673980"/>
              <a:gd name="connsiteX9" fmla="*/ 5312947 w 8676923"/>
              <a:gd name="connsiteY9" fmla="*/ 0 h 3673980"/>
              <a:gd name="connsiteX10" fmla="*/ 6153941 w 8676923"/>
              <a:gd name="connsiteY10" fmla="*/ 0 h 3673980"/>
              <a:gd name="connsiteX11" fmla="*/ 6734627 w 8676923"/>
              <a:gd name="connsiteY11" fmla="*/ 0 h 3673980"/>
              <a:gd name="connsiteX12" fmla="*/ 7315314 w 8676923"/>
              <a:gd name="connsiteY12" fmla="*/ 0 h 3673980"/>
              <a:gd name="connsiteX13" fmla="*/ 7982769 w 8676923"/>
              <a:gd name="connsiteY13" fmla="*/ 0 h 3673980"/>
              <a:gd name="connsiteX14" fmla="*/ 8676923 w 8676923"/>
              <a:gd name="connsiteY14" fmla="*/ 0 h 3673980"/>
              <a:gd name="connsiteX15" fmla="*/ 8676923 w 8676923"/>
              <a:gd name="connsiteY15" fmla="*/ 649070 h 3673980"/>
              <a:gd name="connsiteX16" fmla="*/ 8676923 w 8676923"/>
              <a:gd name="connsiteY16" fmla="*/ 1334879 h 3673980"/>
              <a:gd name="connsiteX17" fmla="*/ 8676923 w 8676923"/>
              <a:gd name="connsiteY17" fmla="*/ 1910470 h 3673980"/>
              <a:gd name="connsiteX18" fmla="*/ 8676923 w 8676923"/>
              <a:gd name="connsiteY18" fmla="*/ 2449320 h 3673980"/>
              <a:gd name="connsiteX19" fmla="*/ 8676923 w 8676923"/>
              <a:gd name="connsiteY19" fmla="*/ 3061650 h 3673980"/>
              <a:gd name="connsiteX20" fmla="*/ 8676923 w 8676923"/>
              <a:gd name="connsiteY20" fmla="*/ 3673980 h 3673980"/>
              <a:gd name="connsiteX21" fmla="*/ 7835929 w 8676923"/>
              <a:gd name="connsiteY21" fmla="*/ 3673980 h 3673980"/>
              <a:gd name="connsiteX22" fmla="*/ 7168473 w 8676923"/>
              <a:gd name="connsiteY22" fmla="*/ 3673980 h 3673980"/>
              <a:gd name="connsiteX23" fmla="*/ 6587787 w 8676923"/>
              <a:gd name="connsiteY23" fmla="*/ 3673980 h 3673980"/>
              <a:gd name="connsiteX24" fmla="*/ 6007101 w 8676923"/>
              <a:gd name="connsiteY24" fmla="*/ 3673980 h 3673980"/>
              <a:gd name="connsiteX25" fmla="*/ 5426414 w 8676923"/>
              <a:gd name="connsiteY25" fmla="*/ 3673980 h 3673980"/>
              <a:gd name="connsiteX26" fmla="*/ 4845728 w 8676923"/>
              <a:gd name="connsiteY26" fmla="*/ 3673980 h 3673980"/>
              <a:gd name="connsiteX27" fmla="*/ 4091503 w 8676923"/>
              <a:gd name="connsiteY27" fmla="*/ 3673980 h 3673980"/>
              <a:gd name="connsiteX28" fmla="*/ 3424047 w 8676923"/>
              <a:gd name="connsiteY28" fmla="*/ 3673980 h 3673980"/>
              <a:gd name="connsiteX29" fmla="*/ 3016899 w 8676923"/>
              <a:gd name="connsiteY29" fmla="*/ 3673980 h 3673980"/>
              <a:gd name="connsiteX30" fmla="*/ 2436213 w 8676923"/>
              <a:gd name="connsiteY30" fmla="*/ 3673980 h 3673980"/>
              <a:gd name="connsiteX31" fmla="*/ 1681988 w 8676923"/>
              <a:gd name="connsiteY31" fmla="*/ 3673980 h 3673980"/>
              <a:gd name="connsiteX32" fmla="*/ 1188071 w 8676923"/>
              <a:gd name="connsiteY32" fmla="*/ 3673980 h 3673980"/>
              <a:gd name="connsiteX33" fmla="*/ 0 w 8676923"/>
              <a:gd name="connsiteY33" fmla="*/ 3673980 h 3673980"/>
              <a:gd name="connsiteX34" fmla="*/ 0 w 8676923"/>
              <a:gd name="connsiteY34" fmla="*/ 2988170 h 3673980"/>
              <a:gd name="connsiteX35" fmla="*/ 0 w 8676923"/>
              <a:gd name="connsiteY35" fmla="*/ 2302361 h 3673980"/>
              <a:gd name="connsiteX36" fmla="*/ 0 w 8676923"/>
              <a:gd name="connsiteY36" fmla="*/ 1800250 h 3673980"/>
              <a:gd name="connsiteX37" fmla="*/ 0 w 8676923"/>
              <a:gd name="connsiteY37" fmla="*/ 1187920 h 3673980"/>
              <a:gd name="connsiteX38" fmla="*/ 0 w 8676923"/>
              <a:gd name="connsiteY38" fmla="*/ 649070 h 3673980"/>
              <a:gd name="connsiteX39" fmla="*/ 0 w 8676923"/>
              <a:gd name="connsiteY39" fmla="*/ 0 h 3673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8676923" h="3673980" fill="none" extrusionOk="0">
                <a:moveTo>
                  <a:pt x="0" y="0"/>
                </a:moveTo>
                <a:cubicBezTo>
                  <a:pt x="203023" y="5550"/>
                  <a:pt x="299800" y="9542"/>
                  <a:pt x="493917" y="0"/>
                </a:cubicBezTo>
                <a:cubicBezTo>
                  <a:pt x="688034" y="-9542"/>
                  <a:pt x="847504" y="-14838"/>
                  <a:pt x="1161373" y="0"/>
                </a:cubicBezTo>
                <a:cubicBezTo>
                  <a:pt x="1475242" y="14838"/>
                  <a:pt x="1583025" y="8064"/>
                  <a:pt x="1915598" y="0"/>
                </a:cubicBezTo>
                <a:cubicBezTo>
                  <a:pt x="2248171" y="-8064"/>
                  <a:pt x="2219432" y="-11649"/>
                  <a:pt x="2322746" y="0"/>
                </a:cubicBezTo>
                <a:cubicBezTo>
                  <a:pt x="2426060" y="11649"/>
                  <a:pt x="2647155" y="11336"/>
                  <a:pt x="2729893" y="0"/>
                </a:cubicBezTo>
                <a:cubicBezTo>
                  <a:pt x="2812631" y="-11336"/>
                  <a:pt x="3269588" y="6325"/>
                  <a:pt x="3570888" y="0"/>
                </a:cubicBezTo>
                <a:cubicBezTo>
                  <a:pt x="3872189" y="-6325"/>
                  <a:pt x="4079652" y="30264"/>
                  <a:pt x="4238343" y="0"/>
                </a:cubicBezTo>
                <a:cubicBezTo>
                  <a:pt x="4397034" y="-30264"/>
                  <a:pt x="4453011" y="-19764"/>
                  <a:pt x="4645491" y="0"/>
                </a:cubicBezTo>
                <a:cubicBezTo>
                  <a:pt x="4837971" y="19764"/>
                  <a:pt x="5157076" y="-14419"/>
                  <a:pt x="5312947" y="0"/>
                </a:cubicBezTo>
                <a:cubicBezTo>
                  <a:pt x="5468818" y="14419"/>
                  <a:pt x="5862241" y="-3324"/>
                  <a:pt x="6153941" y="0"/>
                </a:cubicBezTo>
                <a:cubicBezTo>
                  <a:pt x="6445641" y="3324"/>
                  <a:pt x="6559654" y="-26638"/>
                  <a:pt x="6734627" y="0"/>
                </a:cubicBezTo>
                <a:cubicBezTo>
                  <a:pt x="6909600" y="26638"/>
                  <a:pt x="7166697" y="-5415"/>
                  <a:pt x="7315314" y="0"/>
                </a:cubicBezTo>
                <a:cubicBezTo>
                  <a:pt x="7463931" y="5415"/>
                  <a:pt x="7808840" y="27286"/>
                  <a:pt x="7982769" y="0"/>
                </a:cubicBezTo>
                <a:cubicBezTo>
                  <a:pt x="8156699" y="-27286"/>
                  <a:pt x="8454693" y="-20256"/>
                  <a:pt x="8676923" y="0"/>
                </a:cubicBezTo>
                <a:cubicBezTo>
                  <a:pt x="8677342" y="324207"/>
                  <a:pt x="8683000" y="388693"/>
                  <a:pt x="8676923" y="649070"/>
                </a:cubicBezTo>
                <a:cubicBezTo>
                  <a:pt x="8670847" y="909447"/>
                  <a:pt x="8677893" y="1096630"/>
                  <a:pt x="8676923" y="1334879"/>
                </a:cubicBezTo>
                <a:cubicBezTo>
                  <a:pt x="8675953" y="1573128"/>
                  <a:pt x="8701425" y="1693219"/>
                  <a:pt x="8676923" y="1910470"/>
                </a:cubicBezTo>
                <a:cubicBezTo>
                  <a:pt x="8652421" y="2127721"/>
                  <a:pt x="8656851" y="2283379"/>
                  <a:pt x="8676923" y="2449320"/>
                </a:cubicBezTo>
                <a:cubicBezTo>
                  <a:pt x="8696996" y="2615261"/>
                  <a:pt x="8665070" y="2825352"/>
                  <a:pt x="8676923" y="3061650"/>
                </a:cubicBezTo>
                <a:cubicBezTo>
                  <a:pt x="8688777" y="3297948"/>
                  <a:pt x="8677348" y="3378068"/>
                  <a:pt x="8676923" y="3673980"/>
                </a:cubicBezTo>
                <a:cubicBezTo>
                  <a:pt x="8427280" y="3655484"/>
                  <a:pt x="8241532" y="3686748"/>
                  <a:pt x="7835929" y="3673980"/>
                </a:cubicBezTo>
                <a:cubicBezTo>
                  <a:pt x="7430326" y="3661212"/>
                  <a:pt x="7354964" y="3658087"/>
                  <a:pt x="7168473" y="3673980"/>
                </a:cubicBezTo>
                <a:cubicBezTo>
                  <a:pt x="6981982" y="3689873"/>
                  <a:pt x="6751900" y="3658966"/>
                  <a:pt x="6587787" y="3673980"/>
                </a:cubicBezTo>
                <a:cubicBezTo>
                  <a:pt x="6423674" y="3688994"/>
                  <a:pt x="6214414" y="3668477"/>
                  <a:pt x="6007101" y="3673980"/>
                </a:cubicBezTo>
                <a:cubicBezTo>
                  <a:pt x="5799788" y="3679483"/>
                  <a:pt x="5632288" y="3648084"/>
                  <a:pt x="5426414" y="3673980"/>
                </a:cubicBezTo>
                <a:cubicBezTo>
                  <a:pt x="5220540" y="3699876"/>
                  <a:pt x="4980313" y="3669819"/>
                  <a:pt x="4845728" y="3673980"/>
                </a:cubicBezTo>
                <a:cubicBezTo>
                  <a:pt x="4711143" y="3678141"/>
                  <a:pt x="4393606" y="3699110"/>
                  <a:pt x="4091503" y="3673980"/>
                </a:cubicBezTo>
                <a:cubicBezTo>
                  <a:pt x="3789400" y="3648850"/>
                  <a:pt x="3605893" y="3704068"/>
                  <a:pt x="3424047" y="3673980"/>
                </a:cubicBezTo>
                <a:cubicBezTo>
                  <a:pt x="3242201" y="3643892"/>
                  <a:pt x="3156677" y="3670283"/>
                  <a:pt x="3016899" y="3673980"/>
                </a:cubicBezTo>
                <a:cubicBezTo>
                  <a:pt x="2877121" y="3677677"/>
                  <a:pt x="2575192" y="3664990"/>
                  <a:pt x="2436213" y="3673980"/>
                </a:cubicBezTo>
                <a:cubicBezTo>
                  <a:pt x="2297234" y="3682970"/>
                  <a:pt x="1942417" y="3686771"/>
                  <a:pt x="1681988" y="3673980"/>
                </a:cubicBezTo>
                <a:cubicBezTo>
                  <a:pt x="1421559" y="3661189"/>
                  <a:pt x="1330423" y="3688020"/>
                  <a:pt x="1188071" y="3673980"/>
                </a:cubicBezTo>
                <a:cubicBezTo>
                  <a:pt x="1045719" y="3659940"/>
                  <a:pt x="461081" y="3670385"/>
                  <a:pt x="0" y="3673980"/>
                </a:cubicBezTo>
                <a:cubicBezTo>
                  <a:pt x="-28919" y="3358895"/>
                  <a:pt x="14325" y="3201350"/>
                  <a:pt x="0" y="2988170"/>
                </a:cubicBezTo>
                <a:cubicBezTo>
                  <a:pt x="-14325" y="2774990"/>
                  <a:pt x="-21442" y="2461556"/>
                  <a:pt x="0" y="2302361"/>
                </a:cubicBezTo>
                <a:cubicBezTo>
                  <a:pt x="21442" y="2143166"/>
                  <a:pt x="2586" y="1973905"/>
                  <a:pt x="0" y="1800250"/>
                </a:cubicBezTo>
                <a:cubicBezTo>
                  <a:pt x="-2586" y="1626595"/>
                  <a:pt x="14688" y="1408223"/>
                  <a:pt x="0" y="1187920"/>
                </a:cubicBezTo>
                <a:cubicBezTo>
                  <a:pt x="-14688" y="967617"/>
                  <a:pt x="21532" y="766493"/>
                  <a:pt x="0" y="649070"/>
                </a:cubicBezTo>
                <a:cubicBezTo>
                  <a:pt x="-21532" y="531647"/>
                  <a:pt x="-9852" y="186344"/>
                  <a:pt x="0" y="0"/>
                </a:cubicBezTo>
                <a:close/>
              </a:path>
              <a:path w="8676923" h="3673980" stroke="0" extrusionOk="0">
                <a:moveTo>
                  <a:pt x="0" y="0"/>
                </a:moveTo>
                <a:cubicBezTo>
                  <a:pt x="195681" y="7116"/>
                  <a:pt x="429390" y="-14051"/>
                  <a:pt x="580686" y="0"/>
                </a:cubicBezTo>
                <a:cubicBezTo>
                  <a:pt x="731982" y="14051"/>
                  <a:pt x="827596" y="-14873"/>
                  <a:pt x="987834" y="0"/>
                </a:cubicBezTo>
                <a:cubicBezTo>
                  <a:pt x="1148072" y="14873"/>
                  <a:pt x="1424485" y="-6208"/>
                  <a:pt x="1828828" y="0"/>
                </a:cubicBezTo>
                <a:cubicBezTo>
                  <a:pt x="2233171" y="6208"/>
                  <a:pt x="2161461" y="-23862"/>
                  <a:pt x="2409515" y="0"/>
                </a:cubicBezTo>
                <a:cubicBezTo>
                  <a:pt x="2657569" y="23862"/>
                  <a:pt x="2702910" y="-4877"/>
                  <a:pt x="2990201" y="0"/>
                </a:cubicBezTo>
                <a:cubicBezTo>
                  <a:pt x="3277492" y="4877"/>
                  <a:pt x="3580684" y="13027"/>
                  <a:pt x="3831195" y="0"/>
                </a:cubicBezTo>
                <a:cubicBezTo>
                  <a:pt x="4081706" y="-13027"/>
                  <a:pt x="4131842" y="-2180"/>
                  <a:pt x="4325112" y="0"/>
                </a:cubicBezTo>
                <a:cubicBezTo>
                  <a:pt x="4518382" y="2180"/>
                  <a:pt x="4791965" y="-19853"/>
                  <a:pt x="5166106" y="0"/>
                </a:cubicBezTo>
                <a:cubicBezTo>
                  <a:pt x="5540247" y="19853"/>
                  <a:pt x="5642556" y="26158"/>
                  <a:pt x="6007101" y="0"/>
                </a:cubicBezTo>
                <a:cubicBezTo>
                  <a:pt x="6371647" y="-26158"/>
                  <a:pt x="6436104" y="-30835"/>
                  <a:pt x="6674556" y="0"/>
                </a:cubicBezTo>
                <a:cubicBezTo>
                  <a:pt x="6913009" y="30835"/>
                  <a:pt x="7309299" y="-6345"/>
                  <a:pt x="7515550" y="0"/>
                </a:cubicBezTo>
                <a:cubicBezTo>
                  <a:pt x="7721801" y="6345"/>
                  <a:pt x="7888180" y="-20951"/>
                  <a:pt x="8096237" y="0"/>
                </a:cubicBezTo>
                <a:cubicBezTo>
                  <a:pt x="8304294" y="20951"/>
                  <a:pt x="8496280" y="-27844"/>
                  <a:pt x="8676923" y="0"/>
                </a:cubicBezTo>
                <a:cubicBezTo>
                  <a:pt x="8656639" y="252725"/>
                  <a:pt x="8676781" y="396745"/>
                  <a:pt x="8676923" y="649070"/>
                </a:cubicBezTo>
                <a:cubicBezTo>
                  <a:pt x="8677066" y="901395"/>
                  <a:pt x="8704233" y="982156"/>
                  <a:pt x="8676923" y="1261400"/>
                </a:cubicBezTo>
                <a:cubicBezTo>
                  <a:pt x="8649614" y="1540644"/>
                  <a:pt x="8670115" y="1659936"/>
                  <a:pt x="8676923" y="1873730"/>
                </a:cubicBezTo>
                <a:cubicBezTo>
                  <a:pt x="8683732" y="2087524"/>
                  <a:pt x="8681395" y="2228902"/>
                  <a:pt x="8676923" y="2522800"/>
                </a:cubicBezTo>
                <a:cubicBezTo>
                  <a:pt x="8672452" y="2816698"/>
                  <a:pt x="8668683" y="3179415"/>
                  <a:pt x="8676923" y="3673980"/>
                </a:cubicBezTo>
                <a:cubicBezTo>
                  <a:pt x="8329752" y="3706115"/>
                  <a:pt x="8207348" y="3650506"/>
                  <a:pt x="7922698" y="3673980"/>
                </a:cubicBezTo>
                <a:cubicBezTo>
                  <a:pt x="7638048" y="3697454"/>
                  <a:pt x="7574506" y="3657981"/>
                  <a:pt x="7428781" y="3673980"/>
                </a:cubicBezTo>
                <a:cubicBezTo>
                  <a:pt x="7283056" y="3689979"/>
                  <a:pt x="6873523" y="3638741"/>
                  <a:pt x="6587787" y="3673980"/>
                </a:cubicBezTo>
                <a:cubicBezTo>
                  <a:pt x="6302051" y="3709219"/>
                  <a:pt x="6154840" y="3686007"/>
                  <a:pt x="5920331" y="3673980"/>
                </a:cubicBezTo>
                <a:cubicBezTo>
                  <a:pt x="5685822" y="3661953"/>
                  <a:pt x="5628213" y="3694165"/>
                  <a:pt x="5426414" y="3673980"/>
                </a:cubicBezTo>
                <a:cubicBezTo>
                  <a:pt x="5224615" y="3653795"/>
                  <a:pt x="4925478" y="3673710"/>
                  <a:pt x="4758959" y="3673980"/>
                </a:cubicBezTo>
                <a:cubicBezTo>
                  <a:pt x="4592441" y="3674250"/>
                  <a:pt x="4527520" y="3682711"/>
                  <a:pt x="4351811" y="3673980"/>
                </a:cubicBezTo>
                <a:cubicBezTo>
                  <a:pt x="4176102" y="3665249"/>
                  <a:pt x="4049975" y="3686145"/>
                  <a:pt x="3944663" y="3673980"/>
                </a:cubicBezTo>
                <a:cubicBezTo>
                  <a:pt x="3839351" y="3661815"/>
                  <a:pt x="3552931" y="3654322"/>
                  <a:pt x="3277207" y="3673980"/>
                </a:cubicBezTo>
                <a:cubicBezTo>
                  <a:pt x="3001483" y="3693638"/>
                  <a:pt x="3004957" y="3680076"/>
                  <a:pt x="2783290" y="3673980"/>
                </a:cubicBezTo>
                <a:cubicBezTo>
                  <a:pt x="2561623" y="3667884"/>
                  <a:pt x="2328950" y="3644473"/>
                  <a:pt x="2029065" y="3673980"/>
                </a:cubicBezTo>
                <a:cubicBezTo>
                  <a:pt x="1729181" y="3703487"/>
                  <a:pt x="1639079" y="3689169"/>
                  <a:pt x="1535148" y="3673980"/>
                </a:cubicBezTo>
                <a:cubicBezTo>
                  <a:pt x="1431217" y="3658791"/>
                  <a:pt x="1033090" y="3638505"/>
                  <a:pt x="780923" y="3673980"/>
                </a:cubicBezTo>
                <a:cubicBezTo>
                  <a:pt x="528756" y="3709455"/>
                  <a:pt x="219097" y="3696173"/>
                  <a:pt x="0" y="3673980"/>
                </a:cubicBezTo>
                <a:cubicBezTo>
                  <a:pt x="-25051" y="3464246"/>
                  <a:pt x="-24792" y="3275842"/>
                  <a:pt x="0" y="3024910"/>
                </a:cubicBezTo>
                <a:cubicBezTo>
                  <a:pt x="24792" y="2773978"/>
                  <a:pt x="10255" y="2516035"/>
                  <a:pt x="0" y="2375840"/>
                </a:cubicBezTo>
                <a:cubicBezTo>
                  <a:pt x="-10255" y="2235645"/>
                  <a:pt x="-16057" y="1876430"/>
                  <a:pt x="0" y="1690031"/>
                </a:cubicBezTo>
                <a:cubicBezTo>
                  <a:pt x="16057" y="1503632"/>
                  <a:pt x="16004" y="1335528"/>
                  <a:pt x="0" y="1114441"/>
                </a:cubicBezTo>
                <a:cubicBezTo>
                  <a:pt x="-16004" y="893354"/>
                  <a:pt x="-8383" y="243123"/>
                  <a:pt x="0" y="0"/>
                </a:cubicBezTo>
                <a:close/>
              </a:path>
            </a:pathLst>
          </a:custGeom>
          <a:solidFill>
            <a:srgbClr val="F5E9E1"/>
          </a:solidFill>
          <a:ln w="12700">
            <a:solidFill>
              <a:schemeClr val="tx1"/>
            </a:solidFill>
            <a:miter lim="400000"/>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lIns="360000" tIns="360000" rIns="86400" bIns="50800" anchor="t"/>
          <a:lstStyle/>
          <a:p>
            <a:pPr algn="l"/>
            <a:r>
              <a:rPr lang="nb-NO" sz="1400" b="1">
                <a:solidFill>
                  <a:srgbClr val="000000"/>
                </a:solidFill>
                <a:effectLst/>
                <a:latin typeface="Century Gothic" panose="020B0502020202020204" pitchFamily="34" charset="0"/>
              </a:rPr>
              <a:t>OPPGAVE</a:t>
            </a:r>
            <a:br>
              <a:rPr lang="nb-NO" sz="1400">
                <a:solidFill>
                  <a:srgbClr val="000000"/>
                </a:solidFill>
                <a:effectLst/>
                <a:latin typeface="Century Gothic" panose="020B0502020202020204" pitchFamily="34" charset="0"/>
              </a:rPr>
            </a:br>
            <a:r>
              <a:rPr lang="nb-NO" sz="1400">
                <a:solidFill>
                  <a:srgbClr val="000000"/>
                </a:solidFill>
                <a:effectLst/>
                <a:latin typeface="Century Gothic" panose="020B0502020202020204" pitchFamily="34" charset="0"/>
              </a:rPr>
              <a:t>Hvilke kompetansebehov skal prioriteres? </a:t>
            </a:r>
          </a:p>
          <a:p>
            <a:pPr algn="l"/>
            <a:r>
              <a:rPr lang="nb-NO" sz="1400">
                <a:solidFill>
                  <a:srgbClr val="000000"/>
                </a:solidFill>
                <a:effectLst/>
                <a:latin typeface="Century Gothic" panose="020B0502020202020204" pitchFamily="34" charset="0"/>
              </a:rPr>
              <a:t>Etter at kartleggingen av eksisterende kompetanse og behovene er foretatt bestemmer man hvilke områder som skal prioriteres. Kompetanseutvikling for redaksjonen som helhet (kollektivt) forankres hos ledergruppen, eventuelt øverste leder, mens den individuelle planen inngås sammen med medarbeider selv. </a:t>
            </a:r>
          </a:p>
          <a:p>
            <a:pPr algn="l"/>
            <a:r>
              <a:rPr lang="nb-NO" sz="1400">
                <a:solidFill>
                  <a:srgbClr val="000000"/>
                </a:solidFill>
                <a:effectLst/>
                <a:latin typeface="Century Gothic" panose="020B0502020202020204" pitchFamily="34" charset="0"/>
              </a:rPr>
              <a:t> </a:t>
            </a:r>
          </a:p>
          <a:p>
            <a:pPr algn="l"/>
            <a:r>
              <a:rPr lang="nb-NO" sz="1400" b="1">
                <a:solidFill>
                  <a:srgbClr val="000000"/>
                </a:solidFill>
                <a:effectLst/>
                <a:latin typeface="Century Gothic" panose="020B0502020202020204" pitchFamily="34" charset="0"/>
              </a:rPr>
              <a:t>FORSLAG</a:t>
            </a:r>
          </a:p>
          <a:p>
            <a:pPr algn="l"/>
            <a:r>
              <a:rPr lang="nb-NO" sz="1400">
                <a:solidFill>
                  <a:srgbClr val="000000"/>
                </a:solidFill>
                <a:effectLst/>
                <a:latin typeface="Century Gothic" panose="020B0502020202020204" pitchFamily="34" charset="0"/>
              </a:rPr>
              <a:t>Bruk skjemaet VÅR KOMPETANSEPLAN og en få en enkel oversikt over redaksjonens/avdelingens strategiske prioriteringer det kommende året. Deretter sett ned de prioriterte kompetansebehovene. </a:t>
            </a:r>
          </a:p>
          <a:p>
            <a:pPr algn="l"/>
            <a:endParaRPr lang="nb-NO" sz="1400">
              <a:solidFill>
                <a:srgbClr val="000000"/>
              </a:solidFill>
              <a:effectLst/>
              <a:latin typeface="Century Gothic" panose="020B0502020202020204" pitchFamily="34" charset="0"/>
            </a:endParaRPr>
          </a:p>
          <a:p>
            <a:pPr algn="l"/>
            <a:r>
              <a:rPr lang="nb-NO" sz="1400">
                <a:solidFill>
                  <a:srgbClr val="000000"/>
                </a:solidFill>
                <a:effectLst/>
                <a:latin typeface="Century Gothic" panose="020B0502020202020204" pitchFamily="34" charset="0"/>
              </a:rPr>
              <a:t>For den enkelte medarbeiders kompetanseløft, bruk skjemaet MIN KOMPETANSEPLAN. </a:t>
            </a:r>
          </a:p>
        </p:txBody>
      </p:sp>
      <p:sp>
        <p:nvSpPr>
          <p:cNvPr id="18" name="Linje">
            <a:extLst>
              <a:ext uri="{FF2B5EF4-FFF2-40B4-BE49-F238E27FC236}">
                <a16:creationId xmlns:a16="http://schemas.microsoft.com/office/drawing/2014/main" id="{D54E787E-FEDF-F58E-1199-19F79C39BAFE}"/>
              </a:ext>
            </a:extLst>
          </p:cNvPr>
          <p:cNvSpPr/>
          <p:nvPr/>
        </p:nvSpPr>
        <p:spPr>
          <a:xfrm>
            <a:off x="6448654" y="3001468"/>
            <a:ext cx="769667" cy="2"/>
          </a:xfrm>
          <a:prstGeom prst="line">
            <a:avLst/>
          </a:prstGeom>
          <a:ln w="12700">
            <a:solidFill>
              <a:srgbClr val="000000"/>
            </a:solidFill>
            <a:miter lim="400000"/>
          </a:ln>
        </p:spPr>
        <p:txBody>
          <a:bodyPr lIns="45718" tIns="45718" rIns="45718" bIns="45718"/>
          <a:lstStyle/>
          <a:p>
            <a:endParaRPr lang="nb-NO"/>
          </a:p>
        </p:txBody>
      </p:sp>
      <p:sp>
        <p:nvSpPr>
          <p:cNvPr id="19" name="Rektangel">
            <a:extLst>
              <a:ext uri="{FF2B5EF4-FFF2-40B4-BE49-F238E27FC236}">
                <a16:creationId xmlns:a16="http://schemas.microsoft.com/office/drawing/2014/main" id="{20EE1554-CBA3-01F8-E422-4CD154D746DB}"/>
              </a:ext>
            </a:extLst>
          </p:cNvPr>
          <p:cNvSpPr/>
          <p:nvPr/>
        </p:nvSpPr>
        <p:spPr>
          <a:xfrm>
            <a:off x="3214085" y="2630938"/>
            <a:ext cx="3728831"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1200" b="1">
                <a:solidFill>
                  <a:srgbClr val="FFFFFF"/>
                </a:solidFill>
              </a:defRPr>
            </a:pPr>
            <a:endParaRPr lang="nb-NO"/>
          </a:p>
        </p:txBody>
      </p:sp>
      <p:sp>
        <p:nvSpPr>
          <p:cNvPr id="20" name="Prioritering og tiltak">
            <a:extLst>
              <a:ext uri="{FF2B5EF4-FFF2-40B4-BE49-F238E27FC236}">
                <a16:creationId xmlns:a16="http://schemas.microsoft.com/office/drawing/2014/main" id="{8EB559F6-D0BD-7F3C-3588-532CDE4F766D}"/>
              </a:ext>
            </a:extLst>
          </p:cNvPr>
          <p:cNvSpPr txBox="1"/>
          <p:nvPr/>
        </p:nvSpPr>
        <p:spPr>
          <a:xfrm>
            <a:off x="3982435" y="2859711"/>
            <a:ext cx="2190814"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ctr">
            <a:spAutoFit/>
          </a:bodyPr>
          <a:lstStyle>
            <a:lvl1pPr defTabSz="584200">
              <a:defRPr sz="1200" b="1">
                <a:solidFill>
                  <a:srgbClr val="FFFFFF"/>
                </a:solidFill>
              </a:defRPr>
            </a:lvl1pPr>
          </a:lstStyle>
          <a:p>
            <a:r>
              <a:rPr lang="nb-NO"/>
              <a:t>PLAN - Prioritering og tiltak </a:t>
            </a:r>
          </a:p>
        </p:txBody>
      </p:sp>
      <p:sp>
        <p:nvSpPr>
          <p:cNvPr id="21" name="Ledelsen/Klubb(er), avd.ledere…">
            <a:extLst>
              <a:ext uri="{FF2B5EF4-FFF2-40B4-BE49-F238E27FC236}">
                <a16:creationId xmlns:a16="http://schemas.microsoft.com/office/drawing/2014/main" id="{8C1B4231-8CA0-10B9-BE50-9DB644CB6D92}"/>
              </a:ext>
            </a:extLst>
          </p:cNvPr>
          <p:cNvSpPr txBox="1"/>
          <p:nvPr/>
        </p:nvSpPr>
        <p:spPr>
          <a:xfrm>
            <a:off x="7519228" y="2810550"/>
            <a:ext cx="2854949" cy="471924"/>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1200" b="1">
                <a:solidFill>
                  <a:srgbClr val="55220A"/>
                </a:solidFill>
                <a:latin typeface="Century Gothic"/>
                <a:ea typeface="Century Gothic"/>
                <a:cs typeface="Century Gothic"/>
                <a:sym typeface="Century Gothic"/>
              </a:defRPr>
            </a:pPr>
            <a:r>
              <a:rPr lang="nb-NO"/>
              <a:t>Ledelsen/Klubb(er), avdelingsledere,</a:t>
            </a:r>
          </a:p>
          <a:p>
            <a:pPr algn="l" defTabSz="457200">
              <a:defRPr sz="1200" b="1">
                <a:solidFill>
                  <a:srgbClr val="55220A"/>
                </a:solidFill>
                <a:latin typeface="Century Gothic"/>
                <a:ea typeface="Century Gothic"/>
                <a:cs typeface="Century Gothic"/>
                <a:sym typeface="Century Gothic"/>
              </a:defRPr>
            </a:pPr>
            <a:r>
              <a:rPr lang="nb-NO"/>
              <a:t>medarbeidere</a:t>
            </a:r>
          </a:p>
        </p:txBody>
      </p:sp>
      <p:sp>
        <p:nvSpPr>
          <p:cNvPr id="23" name="Rektangel">
            <a:extLst>
              <a:ext uri="{FF2B5EF4-FFF2-40B4-BE49-F238E27FC236}">
                <a16:creationId xmlns:a16="http://schemas.microsoft.com/office/drawing/2014/main" id="{962C8C01-242C-6AEE-B25A-3F8F6E3881E3}"/>
              </a:ext>
            </a:extLst>
          </p:cNvPr>
          <p:cNvSpPr/>
          <p:nvPr/>
        </p:nvSpPr>
        <p:spPr>
          <a:xfrm>
            <a:off x="8299" y="2429842"/>
            <a:ext cx="993239" cy="5716633"/>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Tree>
    <p:extLst>
      <p:ext uri="{BB962C8B-B14F-4D97-AF65-F5344CB8AC3E}">
        <p14:creationId xmlns:p14="http://schemas.microsoft.com/office/powerpoint/2010/main" val="102278911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ÅD PÅ VEIEN">
            <a:extLst>
              <a:ext uri="{FF2B5EF4-FFF2-40B4-BE49-F238E27FC236}">
                <a16:creationId xmlns:a16="http://schemas.microsoft.com/office/drawing/2014/main" id="{720DDCFB-C6B2-A4DB-1FA0-6AA799FEDD6B}"/>
              </a:ext>
            </a:extLst>
          </p:cNvPr>
          <p:cNvSpPr txBox="1"/>
          <p:nvPr/>
        </p:nvSpPr>
        <p:spPr>
          <a:xfrm>
            <a:off x="476457" y="462490"/>
            <a:ext cx="4178525" cy="749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VÅR KOMPETANSEPLAN</a:t>
            </a:r>
          </a:p>
          <a:p>
            <a:pPr algn="l" defTabSz="457200">
              <a:defRPr sz="1400" b="1">
                <a:solidFill>
                  <a:srgbClr val="000000"/>
                </a:solidFill>
                <a:latin typeface="Century Gothic"/>
                <a:ea typeface="Century Gothic"/>
                <a:cs typeface="Century Gothic"/>
                <a:sym typeface="Century Gothic"/>
              </a:defRPr>
            </a:pPr>
            <a:r>
              <a:t>Skjema for prioriteringer for redaksjon/avdeling</a:t>
            </a:r>
          </a:p>
        </p:txBody>
      </p:sp>
      <p:sp>
        <p:nvSpPr>
          <p:cNvPr id="3" name="Oval">
            <a:extLst>
              <a:ext uri="{FF2B5EF4-FFF2-40B4-BE49-F238E27FC236}">
                <a16:creationId xmlns:a16="http://schemas.microsoft.com/office/drawing/2014/main" id="{84E81FF8-CC72-C285-4EA3-21F17F74F80D}"/>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4" name="STEG 1">
            <a:extLst>
              <a:ext uri="{FF2B5EF4-FFF2-40B4-BE49-F238E27FC236}">
                <a16:creationId xmlns:a16="http://schemas.microsoft.com/office/drawing/2014/main" id="{93246E27-B7F0-E852-0411-FF50C9F88113}"/>
              </a:ext>
            </a:extLst>
          </p:cNvPr>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3</a:t>
            </a:r>
          </a:p>
        </p:txBody>
      </p:sp>
      <p:sp>
        <p:nvSpPr>
          <p:cNvPr id="5" name="Rektangel">
            <a:extLst>
              <a:ext uri="{FF2B5EF4-FFF2-40B4-BE49-F238E27FC236}">
                <a16:creationId xmlns:a16="http://schemas.microsoft.com/office/drawing/2014/main" id="{23C0623A-F6A2-1E75-5891-66D8BADD8D8C}"/>
              </a:ext>
            </a:extLst>
          </p:cNvPr>
          <p:cNvSpPr/>
          <p:nvPr/>
        </p:nvSpPr>
        <p:spPr>
          <a:xfrm>
            <a:off x="534677" y="2770225"/>
            <a:ext cx="11786215" cy="746026"/>
          </a:xfrm>
          <a:prstGeom prst="rect">
            <a:avLst/>
          </a:prstGeom>
          <a:solidFill>
            <a:srgbClr val="E5C1AC"/>
          </a:solidFill>
          <a:ln w="12700">
            <a:solidFill>
              <a:srgbClr val="E5C1AC"/>
            </a:solidFill>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a:p>
        </p:txBody>
      </p:sp>
      <p:sp>
        <p:nvSpPr>
          <p:cNvPr id="6" name="LEDER:">
            <a:extLst>
              <a:ext uri="{FF2B5EF4-FFF2-40B4-BE49-F238E27FC236}">
                <a16:creationId xmlns:a16="http://schemas.microsoft.com/office/drawing/2014/main" id="{231DDF4C-10A1-ADD4-EC62-FE0333C1C8D2}"/>
              </a:ext>
            </a:extLst>
          </p:cNvPr>
          <p:cNvSpPr txBox="1"/>
          <p:nvPr/>
        </p:nvSpPr>
        <p:spPr>
          <a:xfrm>
            <a:off x="5614095" y="2948196"/>
            <a:ext cx="652437" cy="389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LEDER:</a:t>
            </a:r>
          </a:p>
        </p:txBody>
      </p:sp>
      <p:sp>
        <p:nvSpPr>
          <p:cNvPr id="7" name="DATO:">
            <a:extLst>
              <a:ext uri="{FF2B5EF4-FFF2-40B4-BE49-F238E27FC236}">
                <a16:creationId xmlns:a16="http://schemas.microsoft.com/office/drawing/2014/main" id="{68438B62-6429-2AAA-15EF-A4C1F949FF22}"/>
              </a:ext>
            </a:extLst>
          </p:cNvPr>
          <p:cNvSpPr txBox="1"/>
          <p:nvPr/>
        </p:nvSpPr>
        <p:spPr>
          <a:xfrm>
            <a:off x="10041278" y="2948196"/>
            <a:ext cx="621167" cy="389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DATO:</a:t>
            </a:r>
          </a:p>
        </p:txBody>
      </p:sp>
      <p:sp>
        <p:nvSpPr>
          <p:cNvPr id="8" name="AVDELING:">
            <a:extLst>
              <a:ext uri="{FF2B5EF4-FFF2-40B4-BE49-F238E27FC236}">
                <a16:creationId xmlns:a16="http://schemas.microsoft.com/office/drawing/2014/main" id="{9F08F423-8AD5-7B9F-B752-515B13AD0399}"/>
              </a:ext>
            </a:extLst>
          </p:cNvPr>
          <p:cNvSpPr txBox="1"/>
          <p:nvPr/>
        </p:nvSpPr>
        <p:spPr>
          <a:xfrm>
            <a:off x="866062" y="2948196"/>
            <a:ext cx="2469192" cy="389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l" defTabSz="584200">
              <a:defRPr sz="1200">
                <a:solidFill>
                  <a:srgbClr val="FFFFFF"/>
                </a:solidFill>
                <a:latin typeface="Century Gothic"/>
                <a:ea typeface="Century Gothic"/>
                <a:cs typeface="Century Gothic"/>
                <a:sym typeface="Century Gothic"/>
              </a:defRPr>
            </a:lvl1pPr>
          </a:lstStyle>
          <a:p>
            <a:r>
              <a:rPr b="1">
                <a:solidFill>
                  <a:srgbClr val="000000"/>
                </a:solidFill>
              </a:rPr>
              <a:t>AVDELING:</a:t>
            </a:r>
          </a:p>
        </p:txBody>
      </p:sp>
      <p:sp>
        <p:nvSpPr>
          <p:cNvPr id="9" name="Rektangel">
            <a:extLst>
              <a:ext uri="{FF2B5EF4-FFF2-40B4-BE49-F238E27FC236}">
                <a16:creationId xmlns:a16="http://schemas.microsoft.com/office/drawing/2014/main" id="{836EFEDF-D3CE-58BE-8431-9D3C903A030E}"/>
              </a:ext>
            </a:extLst>
          </p:cNvPr>
          <p:cNvSpPr/>
          <p:nvPr/>
        </p:nvSpPr>
        <p:spPr>
          <a:xfrm>
            <a:off x="540979" y="3590349"/>
            <a:ext cx="11773611" cy="4569071"/>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0" name="Linje">
            <a:extLst>
              <a:ext uri="{FF2B5EF4-FFF2-40B4-BE49-F238E27FC236}">
                <a16:creationId xmlns:a16="http://schemas.microsoft.com/office/drawing/2014/main" id="{41118121-8F4B-52D0-499D-1C85DFEDA3D6}"/>
              </a:ext>
            </a:extLst>
          </p:cNvPr>
          <p:cNvSpPr/>
          <p:nvPr/>
        </p:nvSpPr>
        <p:spPr>
          <a:xfrm flipV="1">
            <a:off x="5402374" y="3547345"/>
            <a:ext cx="2" cy="4655079"/>
          </a:xfrm>
          <a:prstGeom prst="line">
            <a:avLst/>
          </a:prstGeom>
          <a:ln w="25400">
            <a:solidFill>
              <a:srgbClr val="FFFFFF"/>
            </a:solidFill>
            <a:miter lim="400000"/>
          </a:ln>
        </p:spPr>
        <p:txBody>
          <a:bodyPr lIns="45718" tIns="45718" rIns="45718" bIns="45718"/>
          <a:lstStyle/>
          <a:p>
            <a:endParaRPr/>
          </a:p>
        </p:txBody>
      </p:sp>
      <p:sp>
        <p:nvSpPr>
          <p:cNvPr id="11" name="Linje">
            <a:extLst>
              <a:ext uri="{FF2B5EF4-FFF2-40B4-BE49-F238E27FC236}">
                <a16:creationId xmlns:a16="http://schemas.microsoft.com/office/drawing/2014/main" id="{30AC4BEC-A5D1-CD00-AF6C-36087B19EC9B}"/>
              </a:ext>
            </a:extLst>
          </p:cNvPr>
          <p:cNvSpPr/>
          <p:nvPr/>
        </p:nvSpPr>
        <p:spPr>
          <a:xfrm flipV="1">
            <a:off x="9734439" y="2704101"/>
            <a:ext cx="2" cy="878274"/>
          </a:xfrm>
          <a:prstGeom prst="line">
            <a:avLst/>
          </a:prstGeom>
          <a:ln w="25400">
            <a:solidFill>
              <a:srgbClr val="FFFFFF"/>
            </a:solidFill>
            <a:miter lim="400000"/>
          </a:ln>
        </p:spPr>
        <p:txBody>
          <a:bodyPr lIns="45718" tIns="45718" rIns="45718" bIns="45718"/>
          <a:lstStyle/>
          <a:p>
            <a:endParaRPr/>
          </a:p>
        </p:txBody>
      </p:sp>
      <p:sp>
        <p:nvSpPr>
          <p:cNvPr id="12" name="Linje">
            <a:extLst>
              <a:ext uri="{FF2B5EF4-FFF2-40B4-BE49-F238E27FC236}">
                <a16:creationId xmlns:a16="http://schemas.microsoft.com/office/drawing/2014/main" id="{192A6508-F0DB-68EB-066F-A2E237F17DCE}"/>
              </a:ext>
            </a:extLst>
          </p:cNvPr>
          <p:cNvSpPr/>
          <p:nvPr/>
        </p:nvSpPr>
        <p:spPr>
          <a:xfrm flipV="1">
            <a:off x="5402374" y="2704101"/>
            <a:ext cx="2" cy="878274"/>
          </a:xfrm>
          <a:prstGeom prst="line">
            <a:avLst/>
          </a:prstGeom>
          <a:ln w="25400">
            <a:solidFill>
              <a:srgbClr val="FFFFFF"/>
            </a:solidFill>
            <a:miter lim="400000"/>
          </a:ln>
        </p:spPr>
        <p:txBody>
          <a:bodyPr lIns="45718" tIns="45718" rIns="45718" bIns="45718"/>
          <a:lstStyle/>
          <a:p>
            <a:endParaRPr/>
          </a:p>
        </p:txBody>
      </p:sp>
      <p:sp>
        <p:nvSpPr>
          <p:cNvPr id="13" name="Linje">
            <a:extLst>
              <a:ext uri="{FF2B5EF4-FFF2-40B4-BE49-F238E27FC236}">
                <a16:creationId xmlns:a16="http://schemas.microsoft.com/office/drawing/2014/main" id="{3E9749B6-184D-B1E8-121E-FF947DA2E142}"/>
              </a:ext>
            </a:extLst>
          </p:cNvPr>
          <p:cNvSpPr/>
          <p:nvPr/>
        </p:nvSpPr>
        <p:spPr>
          <a:xfrm flipH="1" flipV="1">
            <a:off x="454914" y="4368886"/>
            <a:ext cx="11945740" cy="1"/>
          </a:xfrm>
          <a:prstGeom prst="line">
            <a:avLst/>
          </a:prstGeom>
          <a:ln w="25400">
            <a:solidFill>
              <a:srgbClr val="FFFFFF"/>
            </a:solidFill>
            <a:miter lim="400000"/>
          </a:ln>
        </p:spPr>
        <p:txBody>
          <a:bodyPr lIns="45718" tIns="45718" rIns="45718" bIns="45718"/>
          <a:lstStyle/>
          <a:p>
            <a:endParaRPr/>
          </a:p>
        </p:txBody>
      </p:sp>
      <p:sp>
        <p:nvSpPr>
          <p:cNvPr id="14" name="Strategiske prioriteringer for redaksjonen / avdelingen kommende år:">
            <a:extLst>
              <a:ext uri="{FF2B5EF4-FFF2-40B4-BE49-F238E27FC236}">
                <a16:creationId xmlns:a16="http://schemas.microsoft.com/office/drawing/2014/main" id="{C5A79FF0-0E6C-22D4-6C01-B95DB7E0947B}"/>
              </a:ext>
            </a:extLst>
          </p:cNvPr>
          <p:cNvSpPr txBox="1"/>
          <p:nvPr/>
        </p:nvSpPr>
        <p:spPr>
          <a:xfrm>
            <a:off x="866063" y="3632454"/>
            <a:ext cx="4196994" cy="644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l" defTabSz="584200">
              <a:defRPr sz="1200" b="1">
                <a:solidFill>
                  <a:srgbClr val="000000"/>
                </a:solidFill>
                <a:latin typeface="Century Gothic"/>
                <a:ea typeface="Century Gothic"/>
                <a:cs typeface="Century Gothic"/>
                <a:sym typeface="Century Gothic"/>
              </a:defRPr>
            </a:pPr>
            <a:r>
              <a:rPr lang="nb-NO"/>
              <a:t>Strategiske prioriteringer for redaksjonen/ </a:t>
            </a:r>
            <a:br>
              <a:rPr lang="nb-NO"/>
            </a:br>
            <a:r>
              <a:rPr lang="nb-NO"/>
              <a:t>avdelingen kommende år:</a:t>
            </a:r>
          </a:p>
        </p:txBody>
      </p:sp>
      <p:sp>
        <p:nvSpPr>
          <p:cNvPr id="15" name="Prioriterte kompetansebehov for redaksjonen/avdelingen kommende år:">
            <a:extLst>
              <a:ext uri="{FF2B5EF4-FFF2-40B4-BE49-F238E27FC236}">
                <a16:creationId xmlns:a16="http://schemas.microsoft.com/office/drawing/2014/main" id="{493DE436-5C07-C47B-E377-9444852AB4D6}"/>
              </a:ext>
            </a:extLst>
          </p:cNvPr>
          <p:cNvSpPr txBox="1"/>
          <p:nvPr/>
        </p:nvSpPr>
        <p:spPr>
          <a:xfrm>
            <a:off x="5614095" y="3632454"/>
            <a:ext cx="3960434" cy="644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l" defTabSz="584200">
              <a:defRPr sz="1200" b="1">
                <a:solidFill>
                  <a:srgbClr val="000000"/>
                </a:solidFill>
                <a:latin typeface="Century Gothic"/>
                <a:ea typeface="Century Gothic"/>
                <a:cs typeface="Century Gothic"/>
                <a:sym typeface="Century Gothic"/>
              </a:defRPr>
            </a:lvl1pPr>
          </a:lstStyle>
          <a:p>
            <a:r>
              <a:rPr lang="nb-NO"/>
              <a:t>Prioriterte kompetansebehov for redaksjonen/avdelingen kommende år:</a:t>
            </a:r>
          </a:p>
        </p:txBody>
      </p:sp>
      <p:sp>
        <p:nvSpPr>
          <p:cNvPr id="16" name="Linje">
            <a:extLst>
              <a:ext uri="{FF2B5EF4-FFF2-40B4-BE49-F238E27FC236}">
                <a16:creationId xmlns:a16="http://schemas.microsoft.com/office/drawing/2014/main" id="{BF7082E5-9F61-66F5-F552-C4E266B2BC1E}"/>
              </a:ext>
            </a:extLst>
          </p:cNvPr>
          <p:cNvSpPr/>
          <p:nvPr/>
        </p:nvSpPr>
        <p:spPr>
          <a:xfrm flipV="1">
            <a:off x="9734439" y="3446308"/>
            <a:ext cx="2" cy="4655079"/>
          </a:xfrm>
          <a:prstGeom prst="line">
            <a:avLst/>
          </a:prstGeom>
          <a:ln w="25400">
            <a:solidFill>
              <a:srgbClr val="FFFFFF"/>
            </a:solidFill>
            <a:miter lim="400000"/>
          </a:ln>
        </p:spPr>
        <p:txBody>
          <a:bodyPr lIns="45718" tIns="45718" rIns="45718" bIns="45718"/>
          <a:lstStyle/>
          <a:p>
            <a:endParaRPr/>
          </a:p>
        </p:txBody>
      </p:sp>
      <p:sp>
        <p:nvSpPr>
          <p:cNvPr id="17" name="Leder/avdelingsleder fyller inn en liste over prioriterte kompetansebehov basert på kartleggingen.…">
            <a:extLst>
              <a:ext uri="{FF2B5EF4-FFF2-40B4-BE49-F238E27FC236}">
                <a16:creationId xmlns:a16="http://schemas.microsoft.com/office/drawing/2014/main" id="{A0047FED-CBA4-CE12-A859-EE3A2FD42BA6}"/>
              </a:ext>
            </a:extLst>
          </p:cNvPr>
          <p:cNvSpPr txBox="1"/>
          <p:nvPr/>
        </p:nvSpPr>
        <p:spPr>
          <a:xfrm>
            <a:off x="5563296" y="4772803"/>
            <a:ext cx="3960434" cy="3001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lstStyle/>
          <a:p>
            <a:pPr algn="l" defTabSz="584200">
              <a:defRPr sz="1300">
                <a:solidFill>
                  <a:srgbClr val="000000"/>
                </a:solidFill>
                <a:latin typeface="Century Gothic"/>
                <a:ea typeface="Century Gothic"/>
                <a:cs typeface="Century Gothic"/>
                <a:sym typeface="Century Gothic"/>
              </a:defRPr>
            </a:pPr>
            <a:r>
              <a:rPr lang="nb-NO" sz="1200"/>
              <a:t>Leder/avdelingsleder fyller inn en liste over prioriterte kompetansebehov basert på kartleggingen. </a:t>
            </a:r>
          </a:p>
          <a:p>
            <a:pPr algn="l" defTabSz="584200">
              <a:defRPr sz="1300">
                <a:solidFill>
                  <a:srgbClr val="000000"/>
                </a:solidFill>
                <a:latin typeface="Century Gothic"/>
                <a:ea typeface="Century Gothic"/>
                <a:cs typeface="Century Gothic"/>
                <a:sym typeface="Century Gothic"/>
              </a:defRPr>
            </a:pPr>
            <a:endParaRPr lang="nb-NO" sz="1200"/>
          </a:p>
          <a:p>
            <a:pPr algn="l" defTabSz="584200">
              <a:defRPr sz="1300">
                <a:solidFill>
                  <a:srgbClr val="000000"/>
                </a:solidFill>
                <a:latin typeface="Century Gothic"/>
                <a:ea typeface="Century Gothic"/>
                <a:cs typeface="Century Gothic"/>
                <a:sym typeface="Century Gothic"/>
              </a:defRPr>
            </a:pPr>
            <a:r>
              <a:rPr lang="nb-NO" sz="1200"/>
              <a:t>Hva har redaksjonen/avdelingen behov for å betydelig styrke, dreie eller anskaffe ny kompetanse innen?</a:t>
            </a:r>
          </a:p>
          <a:p>
            <a:pPr algn="l" defTabSz="584200">
              <a:defRPr sz="1300">
                <a:solidFill>
                  <a:srgbClr val="000000"/>
                </a:solidFill>
                <a:latin typeface="Century Gothic"/>
                <a:ea typeface="Century Gothic"/>
                <a:cs typeface="Century Gothic"/>
                <a:sym typeface="Century Gothic"/>
              </a:defRPr>
            </a:pPr>
            <a:endParaRPr lang="nb-NO" sz="1200"/>
          </a:p>
          <a:p>
            <a:pPr algn="l" defTabSz="584200">
              <a:defRPr sz="1300">
                <a:solidFill>
                  <a:srgbClr val="000000"/>
                </a:solidFill>
                <a:latin typeface="Century Gothic"/>
                <a:ea typeface="Century Gothic"/>
                <a:cs typeface="Century Gothic"/>
                <a:sym typeface="Century Gothic"/>
              </a:defRPr>
            </a:pPr>
            <a:r>
              <a:rPr lang="nb-NO" sz="1200"/>
              <a:t>Dette er ikke en totaloversikt over kompetanse avdelingen trenger for å gjennomføre oppgavene, men en prioritering som viser hvilken kompetanse som må skaffes eller utvikles for å nå strategiske mål avdelingen har ansvar for.</a:t>
            </a:r>
          </a:p>
        </p:txBody>
      </p:sp>
      <p:sp>
        <p:nvSpPr>
          <p:cNvPr id="18" name="Ledergruppe fyller inn hva som er prioritert å få til eksempelvis det neste året basert på strategi og hovedmål.">
            <a:extLst>
              <a:ext uri="{FF2B5EF4-FFF2-40B4-BE49-F238E27FC236}">
                <a16:creationId xmlns:a16="http://schemas.microsoft.com/office/drawing/2014/main" id="{5BB8750D-8A3C-EE72-92A2-80605764FC4E}"/>
              </a:ext>
            </a:extLst>
          </p:cNvPr>
          <p:cNvSpPr txBox="1"/>
          <p:nvPr/>
        </p:nvSpPr>
        <p:spPr>
          <a:xfrm>
            <a:off x="824163" y="4772803"/>
            <a:ext cx="3960434" cy="7968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lstStyle>
            <a:lvl1pPr algn="l" defTabSz="584200">
              <a:defRPr sz="1300">
                <a:solidFill>
                  <a:srgbClr val="000000"/>
                </a:solidFill>
                <a:latin typeface="Century Gothic"/>
                <a:ea typeface="Century Gothic"/>
                <a:cs typeface="Century Gothic"/>
                <a:sym typeface="Century Gothic"/>
              </a:defRPr>
            </a:lvl1pPr>
          </a:lstStyle>
          <a:p>
            <a:r>
              <a:rPr lang="nb-NO" sz="1200"/>
              <a:t>Ledergruppe fyller inn hva som er prioritert å få til eksempelvis det neste året basert på strategi og hovedmål.</a:t>
            </a:r>
          </a:p>
        </p:txBody>
      </p:sp>
      <p:sp>
        <p:nvSpPr>
          <p:cNvPr id="19" name="Alle foregående steg skal resultere i en kompetanseplan for hver medarbeider. Den enkeltes kompetanseutvikling forankres hos nærmeste leder.…">
            <a:extLst>
              <a:ext uri="{FF2B5EF4-FFF2-40B4-BE49-F238E27FC236}">
                <a16:creationId xmlns:a16="http://schemas.microsoft.com/office/drawing/2014/main" id="{F23675AB-C2BA-5C33-418A-E1EC4595D63B}"/>
              </a:ext>
            </a:extLst>
          </p:cNvPr>
          <p:cNvSpPr txBox="1"/>
          <p:nvPr/>
        </p:nvSpPr>
        <p:spPr>
          <a:xfrm>
            <a:off x="463758" y="1751725"/>
            <a:ext cx="9249104"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algn="l" defTabSz="457200">
              <a:defRPr sz="1400" b="1">
                <a:solidFill>
                  <a:srgbClr val="464646"/>
                </a:solidFill>
                <a:latin typeface="Century Gothic"/>
                <a:ea typeface="Century Gothic"/>
                <a:cs typeface="Century Gothic"/>
                <a:sym typeface="Century Gothic"/>
              </a:defRPr>
            </a:pPr>
            <a:r>
              <a:rPr lang="nb-NO"/>
              <a:t>Eksempel på hvordan man kan fylle ut skjemaet </a:t>
            </a:r>
            <a:endParaRPr/>
          </a:p>
        </p:txBody>
      </p:sp>
    </p:spTree>
    <p:extLst>
      <p:ext uri="{BB962C8B-B14F-4D97-AF65-F5344CB8AC3E}">
        <p14:creationId xmlns:p14="http://schemas.microsoft.com/office/powerpoint/2010/main" val="59964769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a:extLst>
              <a:ext uri="{FF2B5EF4-FFF2-40B4-BE49-F238E27FC236}">
                <a16:creationId xmlns:a16="http://schemas.microsoft.com/office/drawing/2014/main" id="{65389B74-BC26-8936-853B-81D20C0F9EF4}"/>
              </a:ext>
            </a:extLst>
          </p:cNvPr>
          <p:cNvSpPr/>
          <p:nvPr/>
        </p:nvSpPr>
        <p:spPr>
          <a:xfrm>
            <a:off x="487120" y="3461280"/>
            <a:ext cx="12130643" cy="1509932"/>
          </a:xfrm>
          <a:prstGeom prst="rect">
            <a:avLst/>
          </a:prstGeom>
          <a:solidFill>
            <a:srgbClr val="F6E9E1"/>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 name="Rektangel">
            <a:extLst>
              <a:ext uri="{FF2B5EF4-FFF2-40B4-BE49-F238E27FC236}">
                <a16:creationId xmlns:a16="http://schemas.microsoft.com/office/drawing/2014/main" id="{C83E9D69-32BC-978E-90BB-1B42B30C2EBF}"/>
              </a:ext>
            </a:extLst>
          </p:cNvPr>
          <p:cNvSpPr/>
          <p:nvPr/>
        </p:nvSpPr>
        <p:spPr>
          <a:xfrm>
            <a:off x="486216" y="2901901"/>
            <a:ext cx="12130641" cy="558802"/>
          </a:xfrm>
          <a:prstGeom prst="rect">
            <a:avLst/>
          </a:prstGeom>
          <a:solidFill>
            <a:srgbClr val="E5C1AC"/>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b="1"/>
          </a:p>
        </p:txBody>
      </p:sp>
      <p:sp>
        <p:nvSpPr>
          <p:cNvPr id="4" name="VEDTATT/DATO:">
            <a:extLst>
              <a:ext uri="{FF2B5EF4-FFF2-40B4-BE49-F238E27FC236}">
                <a16:creationId xmlns:a16="http://schemas.microsoft.com/office/drawing/2014/main" id="{9242D40C-3EF7-882D-95A1-3C9F4FF5D185}"/>
              </a:ext>
            </a:extLst>
          </p:cNvPr>
          <p:cNvSpPr txBox="1"/>
          <p:nvPr/>
        </p:nvSpPr>
        <p:spPr>
          <a:xfrm>
            <a:off x="5683717" y="3037671"/>
            <a:ext cx="1253549"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VEDTATT/DATO:</a:t>
            </a:r>
          </a:p>
        </p:txBody>
      </p:sp>
      <p:sp>
        <p:nvSpPr>
          <p:cNvPr id="5" name="SIST OPPDATERT:">
            <a:extLst>
              <a:ext uri="{FF2B5EF4-FFF2-40B4-BE49-F238E27FC236}">
                <a16:creationId xmlns:a16="http://schemas.microsoft.com/office/drawing/2014/main" id="{FCB1145E-FED0-869C-3BB0-AF7E7569809A}"/>
              </a:ext>
            </a:extLst>
          </p:cNvPr>
          <p:cNvSpPr txBox="1"/>
          <p:nvPr/>
        </p:nvSpPr>
        <p:spPr>
          <a:xfrm>
            <a:off x="9376845" y="3035251"/>
            <a:ext cx="1281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SIST OPPDATERT:</a:t>
            </a:r>
          </a:p>
        </p:txBody>
      </p:sp>
      <p:sp>
        <p:nvSpPr>
          <p:cNvPr id="6" name="ANSATT:">
            <a:extLst>
              <a:ext uri="{FF2B5EF4-FFF2-40B4-BE49-F238E27FC236}">
                <a16:creationId xmlns:a16="http://schemas.microsoft.com/office/drawing/2014/main" id="{15CA57C0-B1F3-2A78-13DE-09A60360C605}"/>
              </a:ext>
            </a:extLst>
          </p:cNvPr>
          <p:cNvSpPr txBox="1"/>
          <p:nvPr/>
        </p:nvSpPr>
        <p:spPr>
          <a:xfrm>
            <a:off x="783282" y="3035251"/>
            <a:ext cx="2256385"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algn="l" defTabSz="584200">
              <a:defRPr sz="1200">
                <a:solidFill>
                  <a:srgbClr val="FFFFFF"/>
                </a:solidFill>
                <a:latin typeface="Century Gothic"/>
                <a:ea typeface="Century Gothic"/>
                <a:cs typeface="Century Gothic"/>
                <a:sym typeface="Century Gothic"/>
              </a:defRPr>
            </a:lvl1pPr>
          </a:lstStyle>
          <a:p>
            <a:r>
              <a:rPr b="1">
                <a:solidFill>
                  <a:srgbClr val="000000"/>
                </a:solidFill>
              </a:rPr>
              <a:t>ANSATT:</a:t>
            </a:r>
          </a:p>
        </p:txBody>
      </p:sp>
      <p:sp>
        <p:nvSpPr>
          <p:cNvPr id="7" name="Rektangel">
            <a:extLst>
              <a:ext uri="{FF2B5EF4-FFF2-40B4-BE49-F238E27FC236}">
                <a16:creationId xmlns:a16="http://schemas.microsoft.com/office/drawing/2014/main" id="{C1BC5984-698D-3885-91BC-34EB41DB599F}"/>
              </a:ext>
            </a:extLst>
          </p:cNvPr>
          <p:cNvSpPr/>
          <p:nvPr/>
        </p:nvSpPr>
        <p:spPr>
          <a:xfrm>
            <a:off x="486216" y="4384266"/>
            <a:ext cx="12131547" cy="3950709"/>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8" name="Linje">
            <a:extLst>
              <a:ext uri="{FF2B5EF4-FFF2-40B4-BE49-F238E27FC236}">
                <a16:creationId xmlns:a16="http://schemas.microsoft.com/office/drawing/2014/main" id="{83AA36AB-7BE1-5468-D28C-DA3C872D167D}"/>
              </a:ext>
            </a:extLst>
          </p:cNvPr>
          <p:cNvSpPr/>
          <p:nvPr/>
        </p:nvSpPr>
        <p:spPr>
          <a:xfrm flipV="1">
            <a:off x="3026965" y="4399710"/>
            <a:ext cx="2" cy="4402329"/>
          </a:xfrm>
          <a:prstGeom prst="line">
            <a:avLst/>
          </a:prstGeom>
          <a:ln w="25400">
            <a:solidFill>
              <a:srgbClr val="FFFFFF"/>
            </a:solidFill>
            <a:miter lim="400000"/>
          </a:ln>
        </p:spPr>
        <p:txBody>
          <a:bodyPr lIns="45718" tIns="45718" rIns="45718" bIns="45718"/>
          <a:lstStyle/>
          <a:p>
            <a:endParaRPr/>
          </a:p>
        </p:txBody>
      </p:sp>
      <p:sp>
        <p:nvSpPr>
          <p:cNvPr id="9" name="Linje">
            <a:extLst>
              <a:ext uri="{FF2B5EF4-FFF2-40B4-BE49-F238E27FC236}">
                <a16:creationId xmlns:a16="http://schemas.microsoft.com/office/drawing/2014/main" id="{50E5A156-EBF2-CC81-F22F-199884FD9BD3}"/>
              </a:ext>
            </a:extLst>
          </p:cNvPr>
          <p:cNvSpPr/>
          <p:nvPr/>
        </p:nvSpPr>
        <p:spPr>
          <a:xfrm flipV="1">
            <a:off x="9154368" y="2852372"/>
            <a:ext cx="1" cy="614306"/>
          </a:xfrm>
          <a:prstGeom prst="line">
            <a:avLst/>
          </a:prstGeom>
          <a:ln w="25400">
            <a:solidFill>
              <a:srgbClr val="FFFFFF"/>
            </a:solidFill>
            <a:miter lim="400000"/>
          </a:ln>
        </p:spPr>
        <p:txBody>
          <a:bodyPr lIns="45718" tIns="45718" rIns="45718" bIns="45718"/>
          <a:lstStyle/>
          <a:p>
            <a:endParaRPr/>
          </a:p>
        </p:txBody>
      </p:sp>
      <p:sp>
        <p:nvSpPr>
          <p:cNvPr id="10" name="Linje">
            <a:extLst>
              <a:ext uri="{FF2B5EF4-FFF2-40B4-BE49-F238E27FC236}">
                <a16:creationId xmlns:a16="http://schemas.microsoft.com/office/drawing/2014/main" id="{B2C84936-917B-E0B0-C83E-C319E9C53951}"/>
              </a:ext>
            </a:extLst>
          </p:cNvPr>
          <p:cNvSpPr/>
          <p:nvPr/>
        </p:nvSpPr>
        <p:spPr>
          <a:xfrm flipV="1">
            <a:off x="5605836" y="2830595"/>
            <a:ext cx="2" cy="657860"/>
          </a:xfrm>
          <a:prstGeom prst="line">
            <a:avLst/>
          </a:prstGeom>
          <a:ln w="25400">
            <a:solidFill>
              <a:srgbClr val="FFFFFF"/>
            </a:solidFill>
            <a:miter lim="400000"/>
          </a:ln>
        </p:spPr>
        <p:txBody>
          <a:bodyPr lIns="45718" tIns="45718" rIns="45718" bIns="45718"/>
          <a:lstStyle/>
          <a:p>
            <a:endParaRPr/>
          </a:p>
        </p:txBody>
      </p:sp>
      <p:sp>
        <p:nvSpPr>
          <p:cNvPr id="11" name="Linje">
            <a:extLst>
              <a:ext uri="{FF2B5EF4-FFF2-40B4-BE49-F238E27FC236}">
                <a16:creationId xmlns:a16="http://schemas.microsoft.com/office/drawing/2014/main" id="{05502CC9-37E7-EAB8-ADBA-632A3B897AD7}"/>
              </a:ext>
            </a:extLst>
          </p:cNvPr>
          <p:cNvSpPr/>
          <p:nvPr/>
        </p:nvSpPr>
        <p:spPr>
          <a:xfrm flipV="1">
            <a:off x="3026965" y="2852372"/>
            <a:ext cx="2" cy="657859"/>
          </a:xfrm>
          <a:prstGeom prst="line">
            <a:avLst/>
          </a:prstGeom>
          <a:ln w="25400">
            <a:solidFill>
              <a:srgbClr val="FFFFFF"/>
            </a:solidFill>
            <a:miter lim="400000"/>
          </a:ln>
        </p:spPr>
        <p:txBody>
          <a:bodyPr lIns="45718" tIns="45718" rIns="45718" bIns="45718"/>
          <a:lstStyle/>
          <a:p>
            <a:endParaRPr/>
          </a:p>
        </p:txBody>
      </p:sp>
      <p:sp>
        <p:nvSpPr>
          <p:cNvPr id="12" name="LEDER:">
            <a:extLst>
              <a:ext uri="{FF2B5EF4-FFF2-40B4-BE49-F238E27FC236}">
                <a16:creationId xmlns:a16="http://schemas.microsoft.com/office/drawing/2014/main" id="{2D39B0F8-A325-03FD-15F5-8B0F0F8BDB05}"/>
              </a:ext>
            </a:extLst>
          </p:cNvPr>
          <p:cNvSpPr txBox="1"/>
          <p:nvPr/>
        </p:nvSpPr>
        <p:spPr>
          <a:xfrm>
            <a:off x="3136866" y="3037672"/>
            <a:ext cx="570669"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LEDER:</a:t>
            </a:r>
          </a:p>
        </p:txBody>
      </p:sp>
      <p:sp>
        <p:nvSpPr>
          <p:cNvPr id="13" name="Kort beskrivelse av strategiske mål og prioriterte kompetansebehov.">
            <a:extLst>
              <a:ext uri="{FF2B5EF4-FFF2-40B4-BE49-F238E27FC236}">
                <a16:creationId xmlns:a16="http://schemas.microsoft.com/office/drawing/2014/main" id="{4FD432FD-B79A-DFBD-E489-F76C274600D7}"/>
              </a:ext>
            </a:extLst>
          </p:cNvPr>
          <p:cNvSpPr txBox="1"/>
          <p:nvPr/>
        </p:nvSpPr>
        <p:spPr>
          <a:xfrm>
            <a:off x="658442" y="3789931"/>
            <a:ext cx="11542684"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Vår avdeling skal bidra til målet om flere avsløringer og mer undersøkende journalistikk, gjennom å bli bedre i metodearbeidet vårt.</a:t>
            </a:r>
          </a:p>
        </p:txBody>
      </p:sp>
      <p:sp>
        <p:nvSpPr>
          <p:cNvPr id="14" name="Linje">
            <a:extLst>
              <a:ext uri="{FF2B5EF4-FFF2-40B4-BE49-F238E27FC236}">
                <a16:creationId xmlns:a16="http://schemas.microsoft.com/office/drawing/2014/main" id="{0D87DE0A-B243-463E-4D53-F5125EF0770C}"/>
              </a:ext>
            </a:extLst>
          </p:cNvPr>
          <p:cNvSpPr/>
          <p:nvPr/>
        </p:nvSpPr>
        <p:spPr>
          <a:xfrm flipV="1">
            <a:off x="7675872" y="4442385"/>
            <a:ext cx="2" cy="4402329"/>
          </a:xfrm>
          <a:prstGeom prst="line">
            <a:avLst/>
          </a:prstGeom>
          <a:ln w="25400">
            <a:solidFill>
              <a:srgbClr val="FFFFFF"/>
            </a:solidFill>
            <a:miter lim="400000"/>
          </a:ln>
        </p:spPr>
        <p:txBody>
          <a:bodyPr lIns="45718" tIns="45718" rIns="45718" bIns="45718"/>
          <a:lstStyle/>
          <a:p>
            <a:endParaRPr/>
          </a:p>
        </p:txBody>
      </p:sp>
      <p:sp>
        <p:nvSpPr>
          <p:cNvPr id="15" name="MÅL:">
            <a:extLst>
              <a:ext uri="{FF2B5EF4-FFF2-40B4-BE49-F238E27FC236}">
                <a16:creationId xmlns:a16="http://schemas.microsoft.com/office/drawing/2014/main" id="{B74BA085-01CB-29ED-1492-D27EC02677C5}"/>
              </a:ext>
            </a:extLst>
          </p:cNvPr>
          <p:cNvSpPr txBox="1"/>
          <p:nvPr/>
        </p:nvSpPr>
        <p:spPr>
          <a:xfrm>
            <a:off x="826933" y="4533040"/>
            <a:ext cx="1943101"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t>LÆRINGSMÅL:</a:t>
            </a:r>
          </a:p>
        </p:txBody>
      </p:sp>
      <p:sp>
        <p:nvSpPr>
          <p:cNvPr id="16" name="TILTAK:">
            <a:extLst>
              <a:ext uri="{FF2B5EF4-FFF2-40B4-BE49-F238E27FC236}">
                <a16:creationId xmlns:a16="http://schemas.microsoft.com/office/drawing/2014/main" id="{C9388B24-B9A8-447F-DD0E-81BE446EF4E8}"/>
              </a:ext>
            </a:extLst>
          </p:cNvPr>
          <p:cNvSpPr txBox="1"/>
          <p:nvPr/>
        </p:nvSpPr>
        <p:spPr>
          <a:xfrm>
            <a:off x="4900269" y="4538901"/>
            <a:ext cx="673700"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t>TILTAK:</a:t>
            </a:r>
          </a:p>
        </p:txBody>
      </p:sp>
      <p:sp>
        <p:nvSpPr>
          <p:cNvPr id="17" name="GJENNOMFØRT">
            <a:extLst>
              <a:ext uri="{FF2B5EF4-FFF2-40B4-BE49-F238E27FC236}">
                <a16:creationId xmlns:a16="http://schemas.microsoft.com/office/drawing/2014/main" id="{DF948DB9-50FB-7B7E-808B-67B71316DDBD}"/>
              </a:ext>
            </a:extLst>
          </p:cNvPr>
          <p:cNvSpPr txBox="1"/>
          <p:nvPr/>
        </p:nvSpPr>
        <p:spPr>
          <a:xfrm>
            <a:off x="10816330" y="4537627"/>
            <a:ext cx="2533187"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t>GJENNOMFØRT</a:t>
            </a:r>
          </a:p>
        </p:txBody>
      </p:sp>
      <p:sp>
        <p:nvSpPr>
          <p:cNvPr id="18" name="TIDSROM:">
            <a:extLst>
              <a:ext uri="{FF2B5EF4-FFF2-40B4-BE49-F238E27FC236}">
                <a16:creationId xmlns:a16="http://schemas.microsoft.com/office/drawing/2014/main" id="{58ADE8CA-E59A-8DDB-1CA2-1346C3A34B69}"/>
              </a:ext>
            </a:extLst>
          </p:cNvPr>
          <p:cNvSpPr txBox="1"/>
          <p:nvPr/>
        </p:nvSpPr>
        <p:spPr>
          <a:xfrm>
            <a:off x="7562403" y="4537634"/>
            <a:ext cx="1281784"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defTabSz="584200">
              <a:defRPr sz="1200" b="1">
                <a:solidFill>
                  <a:srgbClr val="000000"/>
                </a:solidFill>
                <a:latin typeface="Century Gothic"/>
                <a:ea typeface="Century Gothic"/>
                <a:cs typeface="Century Gothic"/>
                <a:sym typeface="Century Gothic"/>
              </a:defRPr>
            </a:lvl1pPr>
          </a:lstStyle>
          <a:p>
            <a:r>
              <a:t>TIDSROM:</a:t>
            </a:r>
          </a:p>
        </p:txBody>
      </p:sp>
      <p:sp>
        <p:nvSpPr>
          <p:cNvPr id="19" name="Linje">
            <a:extLst>
              <a:ext uri="{FF2B5EF4-FFF2-40B4-BE49-F238E27FC236}">
                <a16:creationId xmlns:a16="http://schemas.microsoft.com/office/drawing/2014/main" id="{F45EAA3B-9458-A7F2-5472-340F8C522628}"/>
              </a:ext>
            </a:extLst>
          </p:cNvPr>
          <p:cNvSpPr/>
          <p:nvPr/>
        </p:nvSpPr>
        <p:spPr>
          <a:xfrm flipV="1">
            <a:off x="10542353" y="4384266"/>
            <a:ext cx="2" cy="4402329"/>
          </a:xfrm>
          <a:prstGeom prst="line">
            <a:avLst/>
          </a:prstGeom>
          <a:ln w="25400">
            <a:solidFill>
              <a:srgbClr val="FFFFFF"/>
            </a:solidFill>
            <a:miter lim="400000"/>
          </a:ln>
        </p:spPr>
        <p:txBody>
          <a:bodyPr lIns="45718" tIns="45718" rIns="45718" bIns="45718"/>
          <a:lstStyle/>
          <a:p>
            <a:endParaRPr/>
          </a:p>
        </p:txBody>
      </p:sp>
      <p:sp>
        <p:nvSpPr>
          <p:cNvPr id="20" name="Linje">
            <a:extLst>
              <a:ext uri="{FF2B5EF4-FFF2-40B4-BE49-F238E27FC236}">
                <a16:creationId xmlns:a16="http://schemas.microsoft.com/office/drawing/2014/main" id="{C8BDDFFA-5212-EA7F-046A-A67C50F17FB8}"/>
              </a:ext>
            </a:extLst>
          </p:cNvPr>
          <p:cNvSpPr/>
          <p:nvPr/>
        </p:nvSpPr>
        <p:spPr>
          <a:xfrm flipV="1">
            <a:off x="9123148" y="4442385"/>
            <a:ext cx="2" cy="4402329"/>
          </a:xfrm>
          <a:prstGeom prst="line">
            <a:avLst/>
          </a:prstGeom>
          <a:ln w="25400">
            <a:solidFill>
              <a:srgbClr val="FFFFFF"/>
            </a:solidFill>
            <a:miter lim="400000"/>
          </a:ln>
        </p:spPr>
        <p:txBody>
          <a:bodyPr lIns="45718" tIns="45718" rIns="45718" bIns="45718"/>
          <a:lstStyle/>
          <a:p>
            <a:endParaRPr/>
          </a:p>
        </p:txBody>
      </p:sp>
      <p:sp>
        <p:nvSpPr>
          <p:cNvPr id="21" name="ANSVAR:">
            <a:extLst>
              <a:ext uri="{FF2B5EF4-FFF2-40B4-BE49-F238E27FC236}">
                <a16:creationId xmlns:a16="http://schemas.microsoft.com/office/drawing/2014/main" id="{EDF56AD6-9CD4-DA2A-6DAE-68B45F0BFB24}"/>
              </a:ext>
            </a:extLst>
          </p:cNvPr>
          <p:cNvSpPr txBox="1"/>
          <p:nvPr/>
        </p:nvSpPr>
        <p:spPr>
          <a:xfrm>
            <a:off x="9036967" y="4537634"/>
            <a:ext cx="1281784"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defTabSz="584200">
              <a:defRPr sz="1200" b="1">
                <a:solidFill>
                  <a:srgbClr val="000000"/>
                </a:solidFill>
                <a:latin typeface="Century Gothic"/>
                <a:ea typeface="Century Gothic"/>
                <a:cs typeface="Century Gothic"/>
                <a:sym typeface="Century Gothic"/>
              </a:defRPr>
            </a:lvl1pPr>
          </a:lstStyle>
          <a:p>
            <a:r>
              <a:t>ANSVAR:</a:t>
            </a:r>
          </a:p>
        </p:txBody>
      </p:sp>
      <p:sp>
        <p:nvSpPr>
          <p:cNvPr id="22" name="RÅD PÅ VEIEN">
            <a:extLst>
              <a:ext uri="{FF2B5EF4-FFF2-40B4-BE49-F238E27FC236}">
                <a16:creationId xmlns:a16="http://schemas.microsoft.com/office/drawing/2014/main" id="{CCA9ED32-F5F2-52B8-72BF-E1EF8E14D1C9}"/>
              </a:ext>
            </a:extLst>
          </p:cNvPr>
          <p:cNvSpPr txBox="1"/>
          <p:nvPr/>
        </p:nvSpPr>
        <p:spPr>
          <a:xfrm>
            <a:off x="476457" y="462490"/>
            <a:ext cx="4046564"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MIN KOMPETANSEPLAN</a:t>
            </a:r>
          </a:p>
          <a:p>
            <a:pPr algn="l" defTabSz="457200">
              <a:defRPr sz="1400" b="1">
                <a:solidFill>
                  <a:srgbClr val="000000"/>
                </a:solidFill>
                <a:latin typeface="Century Gothic"/>
                <a:ea typeface="Century Gothic"/>
                <a:cs typeface="Century Gothic"/>
                <a:sym typeface="Century Gothic"/>
              </a:defRPr>
            </a:pPr>
            <a:r>
              <a:t>Individuelt skjema for læringsmål</a:t>
            </a:r>
          </a:p>
        </p:txBody>
      </p:sp>
      <p:sp>
        <p:nvSpPr>
          <p:cNvPr id="24" name="Oval">
            <a:extLst>
              <a:ext uri="{FF2B5EF4-FFF2-40B4-BE49-F238E27FC236}">
                <a16:creationId xmlns:a16="http://schemas.microsoft.com/office/drawing/2014/main" id="{FADC9038-A384-D7AC-9554-AF93367ABD45}"/>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25" name="STEG 1">
            <a:extLst>
              <a:ext uri="{FF2B5EF4-FFF2-40B4-BE49-F238E27FC236}">
                <a16:creationId xmlns:a16="http://schemas.microsoft.com/office/drawing/2014/main" id="{DF0484F5-DCD9-E47A-5599-00CD682BF912}"/>
              </a:ext>
            </a:extLst>
          </p:cNvPr>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a:t>
            </a:r>
            <a:r>
              <a:rPr lang="nb-NO"/>
              <a:t>3</a:t>
            </a:r>
            <a:endParaRPr/>
          </a:p>
        </p:txBody>
      </p:sp>
      <p:sp>
        <p:nvSpPr>
          <p:cNvPr id="28" name="Alle foregående steg skal resultere i en kompetanseplan for hver medarbeider. Den enkeltes kompetanseutvikling forankres hos nærmeste leder.…">
            <a:extLst>
              <a:ext uri="{FF2B5EF4-FFF2-40B4-BE49-F238E27FC236}">
                <a16:creationId xmlns:a16="http://schemas.microsoft.com/office/drawing/2014/main" id="{7807435E-062F-5D01-630B-C64B5AA33A14}"/>
              </a:ext>
            </a:extLst>
          </p:cNvPr>
          <p:cNvSpPr txBox="1"/>
          <p:nvPr/>
        </p:nvSpPr>
        <p:spPr>
          <a:xfrm>
            <a:off x="463758" y="1751725"/>
            <a:ext cx="9249104" cy="96436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r>
              <a:rPr lang="nb-NO"/>
              <a:t>Eksempel på hvordan man kan fylle ut skjemaet – blankt skjema ligger bakerst i dette dokumentet</a:t>
            </a:r>
            <a:endParaRPr lang="nb-NO">
              <a:highlight>
                <a:srgbClr val="FFFF00"/>
              </a:highlight>
            </a:endParaRPr>
          </a:p>
          <a:p>
            <a:pPr algn="l" defTabSz="457200">
              <a:defRPr sz="1400" b="1">
                <a:solidFill>
                  <a:srgbClr val="464646"/>
                </a:solidFill>
                <a:latin typeface="Century Gothic"/>
                <a:ea typeface="Century Gothic"/>
                <a:cs typeface="Century Gothic"/>
                <a:sym typeface="Century Gothic"/>
              </a:defRPr>
            </a:pPr>
            <a:endParaRPr lang="nb-NO"/>
          </a:p>
          <a:p>
            <a:pPr algn="l" defTabSz="457200">
              <a:defRPr sz="1400" b="1">
                <a:solidFill>
                  <a:srgbClr val="464646"/>
                </a:solidFill>
                <a:latin typeface="Century Gothic"/>
                <a:ea typeface="Century Gothic"/>
                <a:cs typeface="Century Gothic"/>
                <a:sym typeface="Century Gothic"/>
              </a:defRPr>
            </a:pPr>
            <a:r>
              <a:rPr lang="nb-NO"/>
              <a:t>Dette dokumentet brukes til å planlegge din kompetanseutvikling. Forankres med leder og brukes i medarbeidersamtaler og utviklingsarbeid.   </a:t>
            </a:r>
          </a:p>
        </p:txBody>
      </p:sp>
      <p:sp>
        <p:nvSpPr>
          <p:cNvPr id="23" name="Kort beskrivelse av strategiske mål og prioriterte kompetansebehov.">
            <a:extLst>
              <a:ext uri="{FF2B5EF4-FFF2-40B4-BE49-F238E27FC236}">
                <a16:creationId xmlns:a16="http://schemas.microsoft.com/office/drawing/2014/main" id="{51E87110-ACD1-2F39-3112-95400E1D411F}"/>
              </a:ext>
            </a:extLst>
          </p:cNvPr>
          <p:cNvSpPr txBox="1"/>
          <p:nvPr/>
        </p:nvSpPr>
        <p:spPr>
          <a:xfrm>
            <a:off x="651147" y="5217167"/>
            <a:ext cx="2276385" cy="1210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t">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Lære mer om søk i åpne kilder (OSINT)</a:t>
            </a:r>
          </a:p>
          <a:p>
            <a:endParaRPr lang="nb-NO" i="0"/>
          </a:p>
          <a:p>
            <a:r>
              <a:rPr lang="nb-NO" i="0"/>
              <a:t>Styrke egen intervjuteknikk og kildearbeid</a:t>
            </a:r>
          </a:p>
          <a:p>
            <a:endParaRPr lang="nb-NO"/>
          </a:p>
        </p:txBody>
      </p:sp>
      <p:sp>
        <p:nvSpPr>
          <p:cNvPr id="26" name="Kort beskrivelse av strategiske mål og prioriterte kompetansebehov.">
            <a:extLst>
              <a:ext uri="{FF2B5EF4-FFF2-40B4-BE49-F238E27FC236}">
                <a16:creationId xmlns:a16="http://schemas.microsoft.com/office/drawing/2014/main" id="{CA05C35C-55AA-2A8C-BF6D-175AF1A1744D}"/>
              </a:ext>
            </a:extLst>
          </p:cNvPr>
          <p:cNvSpPr txBox="1"/>
          <p:nvPr/>
        </p:nvSpPr>
        <p:spPr>
          <a:xfrm>
            <a:off x="3252347" y="5207729"/>
            <a:ext cx="2276385" cy="194925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t">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Kurs på IJ</a:t>
            </a:r>
          </a:p>
          <a:p>
            <a:endParaRPr lang="nb-NO" i="0"/>
          </a:p>
          <a:p>
            <a:r>
              <a:rPr lang="nb-NO" i="0"/>
              <a:t>Sette av tid til lunsjer og fysiske treff med kilder, samt lære mer om intervjumetoder og kildearbeid gjennom kurs eller å jobbe i team med noen i gravegruppa.</a:t>
            </a:r>
          </a:p>
          <a:p>
            <a:r>
              <a:rPr lang="nb-NO" i="0"/>
              <a:t> </a:t>
            </a:r>
            <a:endParaRPr lang="nb-NO"/>
          </a:p>
        </p:txBody>
      </p:sp>
      <p:sp>
        <p:nvSpPr>
          <p:cNvPr id="27" name="Kort beskrivelse av strategiske mål og prioriterte kompetansebehov.">
            <a:extLst>
              <a:ext uri="{FF2B5EF4-FFF2-40B4-BE49-F238E27FC236}">
                <a16:creationId xmlns:a16="http://schemas.microsoft.com/office/drawing/2014/main" id="{9B9A06B8-AA47-C256-4AB5-79B043951E8D}"/>
              </a:ext>
            </a:extLst>
          </p:cNvPr>
          <p:cNvSpPr txBox="1"/>
          <p:nvPr/>
        </p:nvSpPr>
        <p:spPr>
          <a:xfrm>
            <a:off x="7748239" y="5219807"/>
            <a:ext cx="1103822"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Våren 2023</a:t>
            </a:r>
          </a:p>
        </p:txBody>
      </p:sp>
      <p:sp>
        <p:nvSpPr>
          <p:cNvPr id="29" name="Kort beskrivelse av strategiske mål og prioriterte kompetansebehov.">
            <a:extLst>
              <a:ext uri="{FF2B5EF4-FFF2-40B4-BE49-F238E27FC236}">
                <a16:creationId xmlns:a16="http://schemas.microsoft.com/office/drawing/2014/main" id="{E2500526-2D54-B8E6-5045-9D3846E66162}"/>
              </a:ext>
            </a:extLst>
          </p:cNvPr>
          <p:cNvSpPr txBox="1"/>
          <p:nvPr/>
        </p:nvSpPr>
        <p:spPr>
          <a:xfrm>
            <a:off x="9274106" y="5220126"/>
            <a:ext cx="1103822" cy="287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Petra</a:t>
            </a:r>
            <a:endParaRPr lang="nb-NO"/>
          </a:p>
        </p:txBody>
      </p:sp>
      <p:sp>
        <p:nvSpPr>
          <p:cNvPr id="30" name="Kort beskrivelse av strategiske mål og prioriterte kompetansebehov.">
            <a:extLst>
              <a:ext uri="{FF2B5EF4-FFF2-40B4-BE49-F238E27FC236}">
                <a16:creationId xmlns:a16="http://schemas.microsoft.com/office/drawing/2014/main" id="{8C86C986-A72E-7F90-20FD-41FFCD8E9579}"/>
              </a:ext>
            </a:extLst>
          </p:cNvPr>
          <p:cNvSpPr txBox="1"/>
          <p:nvPr/>
        </p:nvSpPr>
        <p:spPr>
          <a:xfrm>
            <a:off x="1494892" y="3042176"/>
            <a:ext cx="1103822"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Petra</a:t>
            </a:r>
            <a:endParaRPr lang="nb-NO"/>
          </a:p>
        </p:txBody>
      </p:sp>
      <p:sp>
        <p:nvSpPr>
          <p:cNvPr id="31" name="Kort beskrivelse av strategiske mål og prioriterte kompetansebehov.">
            <a:extLst>
              <a:ext uri="{FF2B5EF4-FFF2-40B4-BE49-F238E27FC236}">
                <a16:creationId xmlns:a16="http://schemas.microsoft.com/office/drawing/2014/main" id="{1DB6894B-EB8C-5E42-2AE6-378B66AAB810}"/>
              </a:ext>
            </a:extLst>
          </p:cNvPr>
          <p:cNvSpPr txBox="1"/>
          <p:nvPr/>
        </p:nvSpPr>
        <p:spPr>
          <a:xfrm>
            <a:off x="3840455" y="3034905"/>
            <a:ext cx="1103822" cy="287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Marianne</a:t>
            </a:r>
          </a:p>
        </p:txBody>
      </p:sp>
      <p:sp>
        <p:nvSpPr>
          <p:cNvPr id="32" name="Kort beskrivelse av strategiske mål og prioriterte kompetansebehov.">
            <a:extLst>
              <a:ext uri="{FF2B5EF4-FFF2-40B4-BE49-F238E27FC236}">
                <a16:creationId xmlns:a16="http://schemas.microsoft.com/office/drawing/2014/main" id="{C23CD747-FF51-0A15-037A-989CC7986652}"/>
              </a:ext>
            </a:extLst>
          </p:cNvPr>
          <p:cNvSpPr txBox="1"/>
          <p:nvPr/>
        </p:nvSpPr>
        <p:spPr>
          <a:xfrm>
            <a:off x="7165102" y="3027586"/>
            <a:ext cx="1667261"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5. januar 2023</a:t>
            </a:r>
            <a:endParaRPr lang="nb-NO"/>
          </a:p>
        </p:txBody>
      </p:sp>
      <p:sp>
        <p:nvSpPr>
          <p:cNvPr id="36" name="Kort beskrivelse av strategiske mål og prioriterte kompetansebehov.">
            <a:extLst>
              <a:ext uri="{FF2B5EF4-FFF2-40B4-BE49-F238E27FC236}">
                <a16:creationId xmlns:a16="http://schemas.microsoft.com/office/drawing/2014/main" id="{3F478B61-B4D5-5790-8F06-9ABB5B35CEE1}"/>
              </a:ext>
            </a:extLst>
          </p:cNvPr>
          <p:cNvSpPr txBox="1"/>
          <p:nvPr/>
        </p:nvSpPr>
        <p:spPr>
          <a:xfrm>
            <a:off x="7740969" y="5850079"/>
            <a:ext cx="1103822" cy="287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Hele 2023</a:t>
            </a:r>
          </a:p>
        </p:txBody>
      </p:sp>
      <p:sp>
        <p:nvSpPr>
          <p:cNvPr id="37" name="Kort beskrivelse av strategiske mål og prioriterte kompetansebehov.">
            <a:extLst>
              <a:ext uri="{FF2B5EF4-FFF2-40B4-BE49-F238E27FC236}">
                <a16:creationId xmlns:a16="http://schemas.microsoft.com/office/drawing/2014/main" id="{DB541B10-46FB-C2F7-7845-086ACFDFA7B4}"/>
              </a:ext>
            </a:extLst>
          </p:cNvPr>
          <p:cNvSpPr txBox="1"/>
          <p:nvPr/>
        </p:nvSpPr>
        <p:spPr>
          <a:xfrm>
            <a:off x="9274425" y="5765654"/>
            <a:ext cx="1103822" cy="471924"/>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i="0"/>
              <a:t>Petra og Marianne</a:t>
            </a:r>
            <a:endParaRPr lang="nb-NO"/>
          </a:p>
        </p:txBody>
      </p:sp>
    </p:spTree>
    <p:extLst>
      <p:ext uri="{BB962C8B-B14F-4D97-AF65-F5344CB8AC3E}">
        <p14:creationId xmlns:p14="http://schemas.microsoft.com/office/powerpoint/2010/main" val="194661286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448" name="STEG 1"/>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4</a:t>
            </a:r>
          </a:p>
        </p:txBody>
      </p:sp>
      <p:sp>
        <p:nvSpPr>
          <p:cNvPr id="449" name="RÅD PÅ VEIEN"/>
          <p:cNvSpPr txBox="1"/>
          <p:nvPr/>
        </p:nvSpPr>
        <p:spPr>
          <a:xfrm>
            <a:off x="476457" y="462679"/>
            <a:ext cx="3308598" cy="7489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GJENNOMFØRING</a:t>
            </a:r>
          </a:p>
          <a:p>
            <a:pPr algn="l" defTabSz="457200">
              <a:defRPr sz="1400" b="1">
                <a:solidFill>
                  <a:srgbClr val="000000"/>
                </a:solidFill>
                <a:latin typeface="Century Gothic"/>
                <a:ea typeface="Century Gothic"/>
                <a:cs typeface="Century Gothic"/>
                <a:sym typeface="Century Gothic"/>
              </a:defRPr>
            </a:pPr>
            <a:r>
              <a:rPr lang="nb-NO"/>
              <a:t>Hvilke </a:t>
            </a:r>
            <a:r>
              <a:rPr err="1"/>
              <a:t>tiltak</a:t>
            </a:r>
            <a:r>
              <a:rPr lang="nb-NO"/>
              <a:t> kan heve vår redaksjon?</a:t>
            </a:r>
            <a:endParaRPr/>
          </a:p>
        </p:txBody>
      </p:sp>
      <p:sp>
        <p:nvSpPr>
          <p:cNvPr id="2" name="Linje">
            <a:extLst>
              <a:ext uri="{FF2B5EF4-FFF2-40B4-BE49-F238E27FC236}">
                <a16:creationId xmlns:a16="http://schemas.microsoft.com/office/drawing/2014/main" id="{175A3BF6-CA7C-4FE7-1ECC-BACF0DAD095F}"/>
              </a:ext>
            </a:extLst>
          </p:cNvPr>
          <p:cNvSpPr/>
          <p:nvPr/>
        </p:nvSpPr>
        <p:spPr>
          <a:xfrm>
            <a:off x="3055882" y="3072786"/>
            <a:ext cx="716659" cy="3"/>
          </a:xfrm>
          <a:prstGeom prst="line">
            <a:avLst/>
          </a:prstGeom>
          <a:ln w="12700">
            <a:solidFill>
              <a:srgbClr val="000000"/>
            </a:solidFill>
            <a:miter lim="400000"/>
          </a:ln>
        </p:spPr>
        <p:txBody>
          <a:bodyPr lIns="45718" tIns="45718" rIns="45718" bIns="45718"/>
          <a:lstStyle/>
          <a:p>
            <a:endParaRPr/>
          </a:p>
        </p:txBody>
      </p:sp>
      <p:sp>
        <p:nvSpPr>
          <p:cNvPr id="3" name="Linje">
            <a:extLst>
              <a:ext uri="{FF2B5EF4-FFF2-40B4-BE49-F238E27FC236}">
                <a16:creationId xmlns:a16="http://schemas.microsoft.com/office/drawing/2014/main" id="{35CADFD6-C7D5-70DB-E068-27325B9F17CF}"/>
              </a:ext>
            </a:extLst>
          </p:cNvPr>
          <p:cNvSpPr/>
          <p:nvPr/>
        </p:nvSpPr>
        <p:spPr>
          <a:xfrm>
            <a:off x="6497829" y="2945814"/>
            <a:ext cx="769666" cy="2"/>
          </a:xfrm>
          <a:prstGeom prst="line">
            <a:avLst/>
          </a:prstGeom>
          <a:ln w="12700">
            <a:solidFill>
              <a:srgbClr val="000000"/>
            </a:solidFill>
            <a:miter lim="400000"/>
          </a:ln>
        </p:spPr>
        <p:txBody>
          <a:bodyPr lIns="45718" tIns="45718" rIns="45718" bIns="45718"/>
          <a:lstStyle/>
          <a:p>
            <a:endParaRPr/>
          </a:p>
        </p:txBody>
      </p:sp>
      <p:sp>
        <p:nvSpPr>
          <p:cNvPr id="4" name="Rektangel">
            <a:extLst>
              <a:ext uri="{FF2B5EF4-FFF2-40B4-BE49-F238E27FC236}">
                <a16:creationId xmlns:a16="http://schemas.microsoft.com/office/drawing/2014/main" id="{96769C9D-EEBE-1EC7-085A-2470A1A65196}"/>
              </a:ext>
            </a:extLst>
          </p:cNvPr>
          <p:cNvSpPr/>
          <p:nvPr/>
        </p:nvSpPr>
        <p:spPr>
          <a:xfrm>
            <a:off x="3258593" y="2749638"/>
            <a:ext cx="3726358" cy="654035"/>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5" name="Gjennomføring">
            <a:extLst>
              <a:ext uri="{FF2B5EF4-FFF2-40B4-BE49-F238E27FC236}">
                <a16:creationId xmlns:a16="http://schemas.microsoft.com/office/drawing/2014/main" id="{2B396C54-5E82-9F22-C14F-6975D9E2BD1E}"/>
              </a:ext>
            </a:extLst>
          </p:cNvPr>
          <p:cNvSpPr txBox="1"/>
          <p:nvPr/>
        </p:nvSpPr>
        <p:spPr>
          <a:xfrm>
            <a:off x="3747363" y="2901337"/>
            <a:ext cx="2704729"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FFFFFF"/>
                </a:solidFill>
                <a:latin typeface="Century Gothic"/>
                <a:ea typeface="Century Gothic"/>
                <a:cs typeface="Century Gothic"/>
                <a:sym typeface="Century Gothic"/>
              </a:defRPr>
            </a:lvl1pPr>
          </a:lstStyle>
          <a:p>
            <a:r>
              <a:t>GJENNOMFØRING - Kurs  og annet </a:t>
            </a:r>
          </a:p>
        </p:txBody>
      </p:sp>
      <p:sp>
        <p:nvSpPr>
          <p:cNvPr id="6" name="Ledelsen/Klubb(er), avdelingsledere…">
            <a:extLst>
              <a:ext uri="{FF2B5EF4-FFF2-40B4-BE49-F238E27FC236}">
                <a16:creationId xmlns:a16="http://schemas.microsoft.com/office/drawing/2014/main" id="{C2847D65-09C8-FDE7-DCAD-D1CB4BC453E8}"/>
              </a:ext>
            </a:extLst>
          </p:cNvPr>
          <p:cNvSpPr txBox="1"/>
          <p:nvPr/>
        </p:nvSpPr>
        <p:spPr>
          <a:xfrm>
            <a:off x="7570764" y="2867930"/>
            <a:ext cx="2805708" cy="48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1200" b="1">
                <a:solidFill>
                  <a:srgbClr val="55220A"/>
                </a:solidFill>
                <a:latin typeface="Century Gothic"/>
                <a:ea typeface="Century Gothic"/>
                <a:cs typeface="Century Gothic"/>
                <a:sym typeface="Century Gothic"/>
              </a:defRPr>
            </a:pPr>
            <a:r>
              <a:rPr lang="nb-NO"/>
              <a:t>Ledelsen/Klubb(er), avdelingsledere</a:t>
            </a:r>
          </a:p>
          <a:p>
            <a:pPr algn="l" defTabSz="457200">
              <a:defRPr sz="1200" b="1">
                <a:solidFill>
                  <a:srgbClr val="55220A"/>
                </a:solidFill>
                <a:latin typeface="Century Gothic"/>
                <a:ea typeface="Century Gothic"/>
                <a:cs typeface="Century Gothic"/>
                <a:sym typeface="Century Gothic"/>
              </a:defRPr>
            </a:pPr>
            <a:r>
              <a:rPr lang="nb-NO"/>
              <a:t>medarbeidere</a:t>
            </a:r>
          </a:p>
        </p:txBody>
      </p:sp>
      <p:sp>
        <p:nvSpPr>
          <p:cNvPr id="7" name="Oval">
            <a:extLst>
              <a:ext uri="{FF2B5EF4-FFF2-40B4-BE49-F238E27FC236}">
                <a16:creationId xmlns:a16="http://schemas.microsoft.com/office/drawing/2014/main" id="{604B3256-7CE2-97BE-DDA4-0456B393FC36}"/>
              </a:ext>
            </a:extLst>
          </p:cNvPr>
          <p:cNvSpPr/>
          <p:nvPr/>
        </p:nvSpPr>
        <p:spPr>
          <a:xfrm>
            <a:off x="1909846" y="2672168"/>
            <a:ext cx="843792" cy="826639"/>
          </a:xfrm>
          <a:prstGeom prst="ellipse">
            <a:avLst/>
          </a:prstGeom>
          <a:solidFill>
            <a:srgbClr val="F3E9E2"/>
          </a:solidFill>
          <a:ln w="12700">
            <a:miter lim="400000"/>
          </a:ln>
        </p:spPr>
        <p:txBody>
          <a:bodyPr lIns="50800" tIns="50800" rIns="50800" bIns="50800" anchor="ctr"/>
          <a:lstStyle/>
          <a:p>
            <a:endParaRPr/>
          </a:p>
        </p:txBody>
      </p:sp>
      <p:sp>
        <p:nvSpPr>
          <p:cNvPr id="8" name="STEG 1">
            <a:extLst>
              <a:ext uri="{FF2B5EF4-FFF2-40B4-BE49-F238E27FC236}">
                <a16:creationId xmlns:a16="http://schemas.microsoft.com/office/drawing/2014/main" id="{81DFB502-7A46-88A8-DB67-E4C4A434A8FC}"/>
              </a:ext>
            </a:extLst>
          </p:cNvPr>
          <p:cNvSpPr txBox="1"/>
          <p:nvPr/>
        </p:nvSpPr>
        <p:spPr>
          <a:xfrm>
            <a:off x="2035350" y="2939437"/>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4</a:t>
            </a:r>
          </a:p>
        </p:txBody>
      </p:sp>
      <p:sp>
        <p:nvSpPr>
          <p:cNvPr id="9" name="Rektangel">
            <a:extLst>
              <a:ext uri="{FF2B5EF4-FFF2-40B4-BE49-F238E27FC236}">
                <a16:creationId xmlns:a16="http://schemas.microsoft.com/office/drawing/2014/main" id="{878F8D4A-BCEA-A1D7-425B-EF464F859417}"/>
              </a:ext>
            </a:extLst>
          </p:cNvPr>
          <p:cNvSpPr/>
          <p:nvPr/>
        </p:nvSpPr>
        <p:spPr>
          <a:xfrm>
            <a:off x="1903792" y="4195403"/>
            <a:ext cx="8668522" cy="3734707"/>
          </a:xfrm>
          <a:custGeom>
            <a:avLst/>
            <a:gdLst>
              <a:gd name="connsiteX0" fmla="*/ 0 w 8668522"/>
              <a:gd name="connsiteY0" fmla="*/ 0 h 3734707"/>
              <a:gd name="connsiteX1" fmla="*/ 840179 w 8668522"/>
              <a:gd name="connsiteY1" fmla="*/ 0 h 3734707"/>
              <a:gd name="connsiteX2" fmla="*/ 1333618 w 8668522"/>
              <a:gd name="connsiteY2" fmla="*/ 0 h 3734707"/>
              <a:gd name="connsiteX3" fmla="*/ 2000428 w 8668522"/>
              <a:gd name="connsiteY3" fmla="*/ 0 h 3734707"/>
              <a:gd name="connsiteX4" fmla="*/ 2753923 w 8668522"/>
              <a:gd name="connsiteY4" fmla="*/ 0 h 3734707"/>
              <a:gd name="connsiteX5" fmla="*/ 3160676 w 8668522"/>
              <a:gd name="connsiteY5" fmla="*/ 0 h 3734707"/>
              <a:gd name="connsiteX6" fmla="*/ 3567430 w 8668522"/>
              <a:gd name="connsiteY6" fmla="*/ 0 h 3734707"/>
              <a:gd name="connsiteX7" fmla="*/ 4407610 w 8668522"/>
              <a:gd name="connsiteY7" fmla="*/ 0 h 3734707"/>
              <a:gd name="connsiteX8" fmla="*/ 5074419 w 8668522"/>
              <a:gd name="connsiteY8" fmla="*/ 0 h 3734707"/>
              <a:gd name="connsiteX9" fmla="*/ 5481172 w 8668522"/>
              <a:gd name="connsiteY9" fmla="*/ 0 h 3734707"/>
              <a:gd name="connsiteX10" fmla="*/ 6147982 w 8668522"/>
              <a:gd name="connsiteY10" fmla="*/ 0 h 3734707"/>
              <a:gd name="connsiteX11" fmla="*/ 6988162 w 8668522"/>
              <a:gd name="connsiteY11" fmla="*/ 0 h 3734707"/>
              <a:gd name="connsiteX12" fmla="*/ 7568286 w 8668522"/>
              <a:gd name="connsiteY12" fmla="*/ 0 h 3734707"/>
              <a:gd name="connsiteX13" fmla="*/ 8668522 w 8668522"/>
              <a:gd name="connsiteY13" fmla="*/ 0 h 3734707"/>
              <a:gd name="connsiteX14" fmla="*/ 8668522 w 8668522"/>
              <a:gd name="connsiteY14" fmla="*/ 746941 h 3734707"/>
              <a:gd name="connsiteX15" fmla="*/ 8668522 w 8668522"/>
              <a:gd name="connsiteY15" fmla="*/ 1568576 h 3734707"/>
              <a:gd name="connsiteX16" fmla="*/ 8668522 w 8668522"/>
              <a:gd name="connsiteY16" fmla="*/ 2315518 h 3734707"/>
              <a:gd name="connsiteX17" fmla="*/ 8668522 w 8668522"/>
              <a:gd name="connsiteY17" fmla="*/ 3734706 h 3734707"/>
              <a:gd name="connsiteX18" fmla="*/ 8088398 w 8668522"/>
              <a:gd name="connsiteY18" fmla="*/ 3734706 h 3734707"/>
              <a:gd name="connsiteX19" fmla="*/ 7594958 w 8668522"/>
              <a:gd name="connsiteY19" fmla="*/ 3734706 h 3734707"/>
              <a:gd name="connsiteX20" fmla="*/ 6754778 w 8668522"/>
              <a:gd name="connsiteY20" fmla="*/ 3734706 h 3734707"/>
              <a:gd name="connsiteX21" fmla="*/ 6087969 w 8668522"/>
              <a:gd name="connsiteY21" fmla="*/ 3734706 h 3734707"/>
              <a:gd name="connsiteX22" fmla="*/ 5681216 w 8668522"/>
              <a:gd name="connsiteY22" fmla="*/ 3734706 h 3734707"/>
              <a:gd name="connsiteX23" fmla="*/ 5014406 w 8668522"/>
              <a:gd name="connsiteY23" fmla="*/ 3734706 h 3734707"/>
              <a:gd name="connsiteX24" fmla="*/ 4434282 w 8668522"/>
              <a:gd name="connsiteY24" fmla="*/ 3734706 h 3734707"/>
              <a:gd name="connsiteX25" fmla="*/ 3854157 w 8668522"/>
              <a:gd name="connsiteY25" fmla="*/ 3734706 h 3734707"/>
              <a:gd name="connsiteX26" fmla="*/ 3274034 w 8668522"/>
              <a:gd name="connsiteY26" fmla="*/ 3734706 h 3734707"/>
              <a:gd name="connsiteX27" fmla="*/ 2693910 w 8668522"/>
              <a:gd name="connsiteY27" fmla="*/ 3734706 h 3734707"/>
              <a:gd name="connsiteX28" fmla="*/ 1940415 w 8668522"/>
              <a:gd name="connsiteY28" fmla="*/ 3734706 h 3734707"/>
              <a:gd name="connsiteX29" fmla="*/ 1273605 w 8668522"/>
              <a:gd name="connsiteY29" fmla="*/ 3734706 h 3734707"/>
              <a:gd name="connsiteX30" fmla="*/ 866851 w 8668522"/>
              <a:gd name="connsiteY30" fmla="*/ 3734706 h 3734707"/>
              <a:gd name="connsiteX31" fmla="*/ 0 w 8668522"/>
              <a:gd name="connsiteY31" fmla="*/ 3734706 h 3734707"/>
              <a:gd name="connsiteX32" fmla="*/ 0 w 8668522"/>
              <a:gd name="connsiteY32" fmla="*/ 2950419 h 3734707"/>
              <a:gd name="connsiteX33" fmla="*/ 0 w 8668522"/>
              <a:gd name="connsiteY33" fmla="*/ 2128782 h 3734707"/>
              <a:gd name="connsiteX34" fmla="*/ 0 w 8668522"/>
              <a:gd name="connsiteY34" fmla="*/ 1493883 h 3734707"/>
              <a:gd name="connsiteX35" fmla="*/ 0 w 8668522"/>
              <a:gd name="connsiteY35" fmla="*/ 858982 h 3734707"/>
              <a:gd name="connsiteX36" fmla="*/ 0 w 8668522"/>
              <a:gd name="connsiteY36" fmla="*/ 0 h 3734707"/>
              <a:gd name="connsiteX0" fmla="*/ 0 w 8668522"/>
              <a:gd name="connsiteY0" fmla="*/ 0 h 3734707"/>
              <a:gd name="connsiteX1" fmla="*/ 580123 w 8668522"/>
              <a:gd name="connsiteY1" fmla="*/ 0 h 3734707"/>
              <a:gd name="connsiteX2" fmla="*/ 986877 w 8668522"/>
              <a:gd name="connsiteY2" fmla="*/ 0 h 3734707"/>
              <a:gd name="connsiteX3" fmla="*/ 1827057 w 8668522"/>
              <a:gd name="connsiteY3" fmla="*/ 0 h 3734707"/>
              <a:gd name="connsiteX4" fmla="*/ 2407182 w 8668522"/>
              <a:gd name="connsiteY4" fmla="*/ 0 h 3734707"/>
              <a:gd name="connsiteX5" fmla="*/ 2987305 w 8668522"/>
              <a:gd name="connsiteY5" fmla="*/ 0 h 3734707"/>
              <a:gd name="connsiteX6" fmla="*/ 3827485 w 8668522"/>
              <a:gd name="connsiteY6" fmla="*/ 0 h 3734707"/>
              <a:gd name="connsiteX7" fmla="*/ 4320924 w 8668522"/>
              <a:gd name="connsiteY7" fmla="*/ 0 h 3734707"/>
              <a:gd name="connsiteX8" fmla="*/ 5161104 w 8668522"/>
              <a:gd name="connsiteY8" fmla="*/ 0 h 3734707"/>
              <a:gd name="connsiteX9" fmla="*/ 6001284 w 8668522"/>
              <a:gd name="connsiteY9" fmla="*/ 0 h 3734707"/>
              <a:gd name="connsiteX10" fmla="*/ 6668093 w 8668522"/>
              <a:gd name="connsiteY10" fmla="*/ 0 h 3734707"/>
              <a:gd name="connsiteX11" fmla="*/ 7508273 w 8668522"/>
              <a:gd name="connsiteY11" fmla="*/ 0 h 3734707"/>
              <a:gd name="connsiteX12" fmla="*/ 8088398 w 8668522"/>
              <a:gd name="connsiteY12" fmla="*/ 0 h 3734707"/>
              <a:gd name="connsiteX13" fmla="*/ 8668522 w 8668522"/>
              <a:gd name="connsiteY13" fmla="*/ 0 h 3734707"/>
              <a:gd name="connsiteX14" fmla="*/ 8668522 w 8668522"/>
              <a:gd name="connsiteY14" fmla="*/ 784287 h 3734707"/>
              <a:gd name="connsiteX15" fmla="*/ 8668522 w 8668522"/>
              <a:gd name="connsiteY15" fmla="*/ 1531229 h 3734707"/>
              <a:gd name="connsiteX16" fmla="*/ 8668522 w 8668522"/>
              <a:gd name="connsiteY16" fmla="*/ 2278171 h 3734707"/>
              <a:gd name="connsiteX17" fmla="*/ 8668522 w 8668522"/>
              <a:gd name="connsiteY17" fmla="*/ 3062460 h 3734707"/>
              <a:gd name="connsiteX18" fmla="*/ 8668522 w 8668522"/>
              <a:gd name="connsiteY18" fmla="*/ 3734706 h 3734707"/>
              <a:gd name="connsiteX19" fmla="*/ 7915027 w 8668522"/>
              <a:gd name="connsiteY19" fmla="*/ 3734706 h 3734707"/>
              <a:gd name="connsiteX20" fmla="*/ 7421588 w 8668522"/>
              <a:gd name="connsiteY20" fmla="*/ 3734706 h 3734707"/>
              <a:gd name="connsiteX21" fmla="*/ 6581408 w 8668522"/>
              <a:gd name="connsiteY21" fmla="*/ 3734706 h 3734707"/>
              <a:gd name="connsiteX22" fmla="*/ 5914598 w 8668522"/>
              <a:gd name="connsiteY22" fmla="*/ 3734706 h 3734707"/>
              <a:gd name="connsiteX23" fmla="*/ 5421160 w 8668522"/>
              <a:gd name="connsiteY23" fmla="*/ 3734706 h 3734707"/>
              <a:gd name="connsiteX24" fmla="*/ 4754351 w 8668522"/>
              <a:gd name="connsiteY24" fmla="*/ 3734706 h 3734707"/>
              <a:gd name="connsiteX25" fmla="*/ 4347597 w 8668522"/>
              <a:gd name="connsiteY25" fmla="*/ 3734706 h 3734707"/>
              <a:gd name="connsiteX26" fmla="*/ 3940843 w 8668522"/>
              <a:gd name="connsiteY26" fmla="*/ 3734706 h 3734707"/>
              <a:gd name="connsiteX27" fmla="*/ 3274034 w 8668522"/>
              <a:gd name="connsiteY27" fmla="*/ 3734706 h 3734707"/>
              <a:gd name="connsiteX28" fmla="*/ 2780595 w 8668522"/>
              <a:gd name="connsiteY28" fmla="*/ 3734706 h 3734707"/>
              <a:gd name="connsiteX29" fmla="*/ 2027100 w 8668522"/>
              <a:gd name="connsiteY29" fmla="*/ 3734706 h 3734707"/>
              <a:gd name="connsiteX30" fmla="*/ 1533661 w 8668522"/>
              <a:gd name="connsiteY30" fmla="*/ 3734706 h 3734707"/>
              <a:gd name="connsiteX31" fmla="*/ 780166 w 8668522"/>
              <a:gd name="connsiteY31" fmla="*/ 3734706 h 3734707"/>
              <a:gd name="connsiteX32" fmla="*/ 0 w 8668522"/>
              <a:gd name="connsiteY32" fmla="*/ 3734706 h 3734707"/>
              <a:gd name="connsiteX33" fmla="*/ 0 w 8668522"/>
              <a:gd name="connsiteY33" fmla="*/ 2950419 h 3734707"/>
              <a:gd name="connsiteX34" fmla="*/ 0 w 8668522"/>
              <a:gd name="connsiteY34" fmla="*/ 2166130 h 3734707"/>
              <a:gd name="connsiteX35" fmla="*/ 0 w 8668522"/>
              <a:gd name="connsiteY35" fmla="*/ 1344494 h 3734707"/>
              <a:gd name="connsiteX36" fmla="*/ 0 w 8668522"/>
              <a:gd name="connsiteY36" fmla="*/ 0 h 3734707"/>
              <a:gd name="connsiteX0" fmla="*/ 0 w 8668522"/>
              <a:gd name="connsiteY0" fmla="*/ 0 h 3734707"/>
              <a:gd name="connsiteX1" fmla="*/ 840179 w 8668522"/>
              <a:gd name="connsiteY1" fmla="*/ 0 h 3734707"/>
              <a:gd name="connsiteX2" fmla="*/ 1333618 w 8668522"/>
              <a:gd name="connsiteY2" fmla="*/ 0 h 3734707"/>
              <a:gd name="connsiteX3" fmla="*/ 2000428 w 8668522"/>
              <a:gd name="connsiteY3" fmla="*/ 0 h 3734707"/>
              <a:gd name="connsiteX4" fmla="*/ 2753923 w 8668522"/>
              <a:gd name="connsiteY4" fmla="*/ 0 h 3734707"/>
              <a:gd name="connsiteX5" fmla="*/ 3160676 w 8668522"/>
              <a:gd name="connsiteY5" fmla="*/ 0 h 3734707"/>
              <a:gd name="connsiteX6" fmla="*/ 3567430 w 8668522"/>
              <a:gd name="connsiteY6" fmla="*/ 0 h 3734707"/>
              <a:gd name="connsiteX7" fmla="*/ 4407610 w 8668522"/>
              <a:gd name="connsiteY7" fmla="*/ 0 h 3734707"/>
              <a:gd name="connsiteX8" fmla="*/ 5074419 w 8668522"/>
              <a:gd name="connsiteY8" fmla="*/ 0 h 3734707"/>
              <a:gd name="connsiteX9" fmla="*/ 5481172 w 8668522"/>
              <a:gd name="connsiteY9" fmla="*/ 0 h 3734707"/>
              <a:gd name="connsiteX10" fmla="*/ 6147982 w 8668522"/>
              <a:gd name="connsiteY10" fmla="*/ 0 h 3734707"/>
              <a:gd name="connsiteX11" fmla="*/ 6988162 w 8668522"/>
              <a:gd name="connsiteY11" fmla="*/ 0 h 3734707"/>
              <a:gd name="connsiteX12" fmla="*/ 7568286 w 8668522"/>
              <a:gd name="connsiteY12" fmla="*/ 0 h 3734707"/>
              <a:gd name="connsiteX13" fmla="*/ 8668522 w 8668522"/>
              <a:gd name="connsiteY13" fmla="*/ 0 h 3734707"/>
              <a:gd name="connsiteX14" fmla="*/ 8668522 w 8668522"/>
              <a:gd name="connsiteY14" fmla="*/ 746941 h 3734707"/>
              <a:gd name="connsiteX15" fmla="*/ 8668522 w 8668522"/>
              <a:gd name="connsiteY15" fmla="*/ 1568576 h 3734707"/>
              <a:gd name="connsiteX16" fmla="*/ 8668522 w 8668522"/>
              <a:gd name="connsiteY16" fmla="*/ 2315518 h 3734707"/>
              <a:gd name="connsiteX17" fmla="*/ 8668522 w 8668522"/>
              <a:gd name="connsiteY17" fmla="*/ 3734706 h 3734707"/>
              <a:gd name="connsiteX18" fmla="*/ 8088398 w 8668522"/>
              <a:gd name="connsiteY18" fmla="*/ 3734706 h 3734707"/>
              <a:gd name="connsiteX19" fmla="*/ 7594958 w 8668522"/>
              <a:gd name="connsiteY19" fmla="*/ 3734706 h 3734707"/>
              <a:gd name="connsiteX20" fmla="*/ 6754778 w 8668522"/>
              <a:gd name="connsiteY20" fmla="*/ 3734706 h 3734707"/>
              <a:gd name="connsiteX21" fmla="*/ 6087969 w 8668522"/>
              <a:gd name="connsiteY21" fmla="*/ 3734706 h 3734707"/>
              <a:gd name="connsiteX22" fmla="*/ 5681216 w 8668522"/>
              <a:gd name="connsiteY22" fmla="*/ 3734706 h 3734707"/>
              <a:gd name="connsiteX23" fmla="*/ 5014406 w 8668522"/>
              <a:gd name="connsiteY23" fmla="*/ 3734706 h 3734707"/>
              <a:gd name="connsiteX24" fmla="*/ 4434282 w 8668522"/>
              <a:gd name="connsiteY24" fmla="*/ 3734706 h 3734707"/>
              <a:gd name="connsiteX25" fmla="*/ 3854157 w 8668522"/>
              <a:gd name="connsiteY25" fmla="*/ 3734706 h 3734707"/>
              <a:gd name="connsiteX26" fmla="*/ 3274034 w 8668522"/>
              <a:gd name="connsiteY26" fmla="*/ 3734706 h 3734707"/>
              <a:gd name="connsiteX27" fmla="*/ 2693910 w 8668522"/>
              <a:gd name="connsiteY27" fmla="*/ 3734706 h 3734707"/>
              <a:gd name="connsiteX28" fmla="*/ 1940415 w 8668522"/>
              <a:gd name="connsiteY28" fmla="*/ 3734706 h 3734707"/>
              <a:gd name="connsiteX29" fmla="*/ 1273605 w 8668522"/>
              <a:gd name="connsiteY29" fmla="*/ 3734706 h 3734707"/>
              <a:gd name="connsiteX30" fmla="*/ 866851 w 8668522"/>
              <a:gd name="connsiteY30" fmla="*/ 3734706 h 3734707"/>
              <a:gd name="connsiteX31" fmla="*/ 0 w 8668522"/>
              <a:gd name="connsiteY31" fmla="*/ 3734706 h 3734707"/>
              <a:gd name="connsiteX32" fmla="*/ 0 w 8668522"/>
              <a:gd name="connsiteY32" fmla="*/ 2950419 h 3734707"/>
              <a:gd name="connsiteX33" fmla="*/ 0 w 8668522"/>
              <a:gd name="connsiteY33" fmla="*/ 2128782 h 3734707"/>
              <a:gd name="connsiteX34" fmla="*/ 0 w 8668522"/>
              <a:gd name="connsiteY34" fmla="*/ 1493883 h 3734707"/>
              <a:gd name="connsiteX35" fmla="*/ 0 w 8668522"/>
              <a:gd name="connsiteY35" fmla="*/ 858982 h 3734707"/>
              <a:gd name="connsiteX36" fmla="*/ 0 w 8668522"/>
              <a:gd name="connsiteY36" fmla="*/ 0 h 3734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668522" h="3734707" fill="none" extrusionOk="0">
                <a:moveTo>
                  <a:pt x="0" y="0"/>
                </a:moveTo>
                <a:cubicBezTo>
                  <a:pt x="336177" y="-14074"/>
                  <a:pt x="596377" y="-68381"/>
                  <a:pt x="840179" y="0"/>
                </a:cubicBezTo>
                <a:cubicBezTo>
                  <a:pt x="1134065" y="19803"/>
                  <a:pt x="1144754" y="11301"/>
                  <a:pt x="1333618" y="0"/>
                </a:cubicBezTo>
                <a:cubicBezTo>
                  <a:pt x="1470882" y="10298"/>
                  <a:pt x="1685213" y="-72932"/>
                  <a:pt x="2000428" y="0"/>
                </a:cubicBezTo>
                <a:cubicBezTo>
                  <a:pt x="2315791" y="-1953"/>
                  <a:pt x="2427695" y="-8990"/>
                  <a:pt x="2753923" y="0"/>
                </a:cubicBezTo>
                <a:cubicBezTo>
                  <a:pt x="3076999" y="-8102"/>
                  <a:pt x="3059456" y="-15844"/>
                  <a:pt x="3160676" y="0"/>
                </a:cubicBezTo>
                <a:cubicBezTo>
                  <a:pt x="3279542" y="419"/>
                  <a:pt x="3503752" y="2154"/>
                  <a:pt x="3567430" y="0"/>
                </a:cubicBezTo>
                <a:cubicBezTo>
                  <a:pt x="3681396" y="-122507"/>
                  <a:pt x="4114492" y="-9606"/>
                  <a:pt x="4407610" y="0"/>
                </a:cubicBezTo>
                <a:cubicBezTo>
                  <a:pt x="4698316" y="28181"/>
                  <a:pt x="4887143" y="2298"/>
                  <a:pt x="5074419" y="0"/>
                </a:cubicBezTo>
                <a:cubicBezTo>
                  <a:pt x="5245950" y="-22630"/>
                  <a:pt x="5274756" y="-17663"/>
                  <a:pt x="5481172" y="0"/>
                </a:cubicBezTo>
                <a:cubicBezTo>
                  <a:pt x="5630322" y="36746"/>
                  <a:pt x="5991075" y="-74971"/>
                  <a:pt x="6147982" y="0"/>
                </a:cubicBezTo>
                <a:cubicBezTo>
                  <a:pt x="6248306" y="36316"/>
                  <a:pt x="6690200" y="95379"/>
                  <a:pt x="6988162" y="0"/>
                </a:cubicBezTo>
                <a:cubicBezTo>
                  <a:pt x="7272631" y="-2456"/>
                  <a:pt x="7440695" y="-24844"/>
                  <a:pt x="7568286" y="0"/>
                </a:cubicBezTo>
                <a:cubicBezTo>
                  <a:pt x="7666386" y="21799"/>
                  <a:pt x="8115101" y="33299"/>
                  <a:pt x="8668522" y="0"/>
                </a:cubicBezTo>
                <a:cubicBezTo>
                  <a:pt x="8618584" y="191550"/>
                  <a:pt x="8680529" y="359200"/>
                  <a:pt x="8668522" y="746941"/>
                </a:cubicBezTo>
                <a:cubicBezTo>
                  <a:pt x="8629011" y="1138411"/>
                  <a:pt x="8653297" y="1355751"/>
                  <a:pt x="8668522" y="1568576"/>
                </a:cubicBezTo>
                <a:cubicBezTo>
                  <a:pt x="8608910" y="1858508"/>
                  <a:pt x="8679916" y="2083781"/>
                  <a:pt x="8668522" y="2315518"/>
                </a:cubicBezTo>
                <a:cubicBezTo>
                  <a:pt x="8506697" y="2560018"/>
                  <a:pt x="8607209" y="2959443"/>
                  <a:pt x="8668522" y="3734706"/>
                </a:cubicBezTo>
                <a:cubicBezTo>
                  <a:pt x="8553778" y="3654845"/>
                  <a:pt x="8340897" y="3689878"/>
                  <a:pt x="8088398" y="3734706"/>
                </a:cubicBezTo>
                <a:cubicBezTo>
                  <a:pt x="7864445" y="3752633"/>
                  <a:pt x="7823735" y="3725194"/>
                  <a:pt x="7594958" y="3734706"/>
                </a:cubicBezTo>
                <a:cubicBezTo>
                  <a:pt x="7387196" y="3765869"/>
                  <a:pt x="6956834" y="3695422"/>
                  <a:pt x="6754778" y="3734706"/>
                </a:cubicBezTo>
                <a:cubicBezTo>
                  <a:pt x="6621842" y="3748668"/>
                  <a:pt x="6280933" y="3683306"/>
                  <a:pt x="6087969" y="3734706"/>
                </a:cubicBezTo>
                <a:cubicBezTo>
                  <a:pt x="5874324" y="3713138"/>
                  <a:pt x="5821526" y="3749030"/>
                  <a:pt x="5681216" y="3734706"/>
                </a:cubicBezTo>
                <a:cubicBezTo>
                  <a:pt x="5538878" y="3783693"/>
                  <a:pt x="5222193" y="3709786"/>
                  <a:pt x="5014406" y="3734706"/>
                </a:cubicBezTo>
                <a:cubicBezTo>
                  <a:pt x="4839594" y="3724494"/>
                  <a:pt x="4641652" y="3737452"/>
                  <a:pt x="4434282" y="3734706"/>
                </a:cubicBezTo>
                <a:cubicBezTo>
                  <a:pt x="4289973" y="3720284"/>
                  <a:pt x="4131398" y="3712247"/>
                  <a:pt x="3854157" y="3734706"/>
                </a:cubicBezTo>
                <a:cubicBezTo>
                  <a:pt x="3674861" y="3741597"/>
                  <a:pt x="3483293" y="3768604"/>
                  <a:pt x="3274034" y="3734706"/>
                </a:cubicBezTo>
                <a:cubicBezTo>
                  <a:pt x="3030261" y="3751226"/>
                  <a:pt x="2866529" y="3727641"/>
                  <a:pt x="2693910" y="3734706"/>
                </a:cubicBezTo>
                <a:cubicBezTo>
                  <a:pt x="2557849" y="3670544"/>
                  <a:pt x="2303583" y="3717674"/>
                  <a:pt x="1940415" y="3734706"/>
                </a:cubicBezTo>
                <a:cubicBezTo>
                  <a:pt x="1666144" y="3762547"/>
                  <a:pt x="1520054" y="3766196"/>
                  <a:pt x="1273605" y="3734706"/>
                </a:cubicBezTo>
                <a:cubicBezTo>
                  <a:pt x="1105884" y="3687503"/>
                  <a:pt x="1016057" y="3708275"/>
                  <a:pt x="866851" y="3734706"/>
                </a:cubicBezTo>
                <a:cubicBezTo>
                  <a:pt x="823371" y="3782250"/>
                  <a:pt x="488840" y="3696147"/>
                  <a:pt x="0" y="3734706"/>
                </a:cubicBezTo>
                <a:cubicBezTo>
                  <a:pt x="77171" y="3407288"/>
                  <a:pt x="29446" y="3190700"/>
                  <a:pt x="0" y="2950419"/>
                </a:cubicBezTo>
                <a:cubicBezTo>
                  <a:pt x="-53180" y="2595665"/>
                  <a:pt x="167" y="2384844"/>
                  <a:pt x="0" y="2128782"/>
                </a:cubicBezTo>
                <a:cubicBezTo>
                  <a:pt x="-29666" y="1927171"/>
                  <a:pt x="22089" y="1749704"/>
                  <a:pt x="0" y="1493883"/>
                </a:cubicBezTo>
                <a:cubicBezTo>
                  <a:pt x="-42701" y="1190946"/>
                  <a:pt x="-2933" y="1148843"/>
                  <a:pt x="0" y="858982"/>
                </a:cubicBezTo>
                <a:cubicBezTo>
                  <a:pt x="58698" y="626696"/>
                  <a:pt x="70513" y="191458"/>
                  <a:pt x="0" y="0"/>
                </a:cubicBezTo>
                <a:close/>
              </a:path>
              <a:path w="8668522" h="3734707" stroke="0" extrusionOk="0">
                <a:moveTo>
                  <a:pt x="0" y="0"/>
                </a:moveTo>
                <a:cubicBezTo>
                  <a:pt x="235491" y="25128"/>
                  <a:pt x="459878" y="4590"/>
                  <a:pt x="580123" y="0"/>
                </a:cubicBezTo>
                <a:cubicBezTo>
                  <a:pt x="723160" y="39857"/>
                  <a:pt x="843725" y="-25937"/>
                  <a:pt x="986877" y="0"/>
                </a:cubicBezTo>
                <a:cubicBezTo>
                  <a:pt x="1102715" y="-4476"/>
                  <a:pt x="1379666" y="-75696"/>
                  <a:pt x="1827057" y="0"/>
                </a:cubicBezTo>
                <a:cubicBezTo>
                  <a:pt x="2226914" y="36978"/>
                  <a:pt x="2173518" y="-14326"/>
                  <a:pt x="2407182" y="0"/>
                </a:cubicBezTo>
                <a:cubicBezTo>
                  <a:pt x="2656651" y="18875"/>
                  <a:pt x="2708818" y="-20689"/>
                  <a:pt x="2987305" y="0"/>
                </a:cubicBezTo>
                <a:cubicBezTo>
                  <a:pt x="3339139" y="20246"/>
                  <a:pt x="3516946" y="50796"/>
                  <a:pt x="3827485" y="0"/>
                </a:cubicBezTo>
                <a:cubicBezTo>
                  <a:pt x="4076061" y="-11248"/>
                  <a:pt x="4145722" y="911"/>
                  <a:pt x="4320924" y="0"/>
                </a:cubicBezTo>
                <a:cubicBezTo>
                  <a:pt x="4560673" y="-20060"/>
                  <a:pt x="4733687" y="-100020"/>
                  <a:pt x="5161104" y="0"/>
                </a:cubicBezTo>
                <a:cubicBezTo>
                  <a:pt x="5522779" y="51243"/>
                  <a:pt x="5660429" y="58127"/>
                  <a:pt x="6001284" y="0"/>
                </a:cubicBezTo>
                <a:cubicBezTo>
                  <a:pt x="6334119" y="-24483"/>
                  <a:pt x="6431311" y="-16387"/>
                  <a:pt x="6668093" y="0"/>
                </a:cubicBezTo>
                <a:cubicBezTo>
                  <a:pt x="6847783" y="44027"/>
                  <a:pt x="7286981" y="56005"/>
                  <a:pt x="7508273" y="0"/>
                </a:cubicBezTo>
                <a:cubicBezTo>
                  <a:pt x="7684787" y="-80"/>
                  <a:pt x="7828303" y="6621"/>
                  <a:pt x="8088398" y="0"/>
                </a:cubicBezTo>
                <a:cubicBezTo>
                  <a:pt x="8310920" y="-26562"/>
                  <a:pt x="8437101" y="-60431"/>
                  <a:pt x="8668522" y="0"/>
                </a:cubicBezTo>
                <a:cubicBezTo>
                  <a:pt x="8656944" y="312120"/>
                  <a:pt x="8679169" y="596471"/>
                  <a:pt x="8668522" y="784287"/>
                </a:cubicBezTo>
                <a:cubicBezTo>
                  <a:pt x="8738063" y="1012788"/>
                  <a:pt x="8692359" y="1229560"/>
                  <a:pt x="8668522" y="1531229"/>
                </a:cubicBezTo>
                <a:cubicBezTo>
                  <a:pt x="8652575" y="1876456"/>
                  <a:pt x="8697239" y="1894858"/>
                  <a:pt x="8668522" y="2278171"/>
                </a:cubicBezTo>
                <a:cubicBezTo>
                  <a:pt x="8608568" y="2661852"/>
                  <a:pt x="8678985" y="2850307"/>
                  <a:pt x="8668522" y="3062460"/>
                </a:cubicBezTo>
                <a:cubicBezTo>
                  <a:pt x="8707296" y="3295861"/>
                  <a:pt x="8702022" y="3547371"/>
                  <a:pt x="8668522" y="3734706"/>
                </a:cubicBezTo>
                <a:cubicBezTo>
                  <a:pt x="8333057" y="3796391"/>
                  <a:pt x="8234679" y="3714399"/>
                  <a:pt x="7915027" y="3734706"/>
                </a:cubicBezTo>
                <a:cubicBezTo>
                  <a:pt x="7650966" y="3773065"/>
                  <a:pt x="7584492" y="3704470"/>
                  <a:pt x="7421588" y="3734706"/>
                </a:cubicBezTo>
                <a:cubicBezTo>
                  <a:pt x="7384766" y="3746455"/>
                  <a:pt x="6898338" y="3621098"/>
                  <a:pt x="6581408" y="3734706"/>
                </a:cubicBezTo>
                <a:cubicBezTo>
                  <a:pt x="6333853" y="3752161"/>
                  <a:pt x="6152237" y="3795866"/>
                  <a:pt x="5914598" y="3734706"/>
                </a:cubicBezTo>
                <a:cubicBezTo>
                  <a:pt x="5698920" y="3719218"/>
                  <a:pt x="5634688" y="3737301"/>
                  <a:pt x="5421160" y="3734706"/>
                </a:cubicBezTo>
                <a:cubicBezTo>
                  <a:pt x="5210887" y="3681646"/>
                  <a:pt x="4905028" y="3710228"/>
                  <a:pt x="4754351" y="3734706"/>
                </a:cubicBezTo>
                <a:cubicBezTo>
                  <a:pt x="4600935" y="3717941"/>
                  <a:pt x="4505658" y="3726162"/>
                  <a:pt x="4347597" y="3734706"/>
                </a:cubicBezTo>
                <a:cubicBezTo>
                  <a:pt x="4144043" y="3723174"/>
                  <a:pt x="4018580" y="3731027"/>
                  <a:pt x="3940843" y="3734706"/>
                </a:cubicBezTo>
                <a:cubicBezTo>
                  <a:pt x="3800609" y="3654304"/>
                  <a:pt x="3521792" y="3781005"/>
                  <a:pt x="3274034" y="3734706"/>
                </a:cubicBezTo>
                <a:cubicBezTo>
                  <a:pt x="2998076" y="3757467"/>
                  <a:pt x="3002751" y="3743273"/>
                  <a:pt x="2780595" y="3734706"/>
                </a:cubicBezTo>
                <a:cubicBezTo>
                  <a:pt x="2514659" y="3741895"/>
                  <a:pt x="2310221" y="3678538"/>
                  <a:pt x="2027100" y="3734706"/>
                </a:cubicBezTo>
                <a:cubicBezTo>
                  <a:pt x="1720139" y="3767354"/>
                  <a:pt x="1632106" y="3743529"/>
                  <a:pt x="1533661" y="3734706"/>
                </a:cubicBezTo>
                <a:cubicBezTo>
                  <a:pt x="1426141" y="3714272"/>
                  <a:pt x="1047645" y="3692710"/>
                  <a:pt x="780166" y="3734706"/>
                </a:cubicBezTo>
                <a:cubicBezTo>
                  <a:pt x="511717" y="3764220"/>
                  <a:pt x="272561" y="3769278"/>
                  <a:pt x="0" y="3734706"/>
                </a:cubicBezTo>
                <a:cubicBezTo>
                  <a:pt x="-29483" y="3591251"/>
                  <a:pt x="70374" y="3156742"/>
                  <a:pt x="0" y="2950419"/>
                </a:cubicBezTo>
                <a:cubicBezTo>
                  <a:pt x="-80696" y="2700233"/>
                  <a:pt x="-46357" y="2323207"/>
                  <a:pt x="0" y="2166130"/>
                </a:cubicBezTo>
                <a:cubicBezTo>
                  <a:pt x="91949" y="1969580"/>
                  <a:pt x="-51650" y="1709617"/>
                  <a:pt x="0" y="1344494"/>
                </a:cubicBezTo>
                <a:cubicBezTo>
                  <a:pt x="66701" y="911184"/>
                  <a:pt x="129058" y="690185"/>
                  <a:pt x="0" y="0"/>
                </a:cubicBezTo>
                <a:close/>
              </a:path>
              <a:path w="8668522" h="3734707" fill="none" stroke="0" extrusionOk="0">
                <a:moveTo>
                  <a:pt x="0" y="0"/>
                </a:moveTo>
                <a:cubicBezTo>
                  <a:pt x="388351" y="14909"/>
                  <a:pt x="487496" y="-28781"/>
                  <a:pt x="840179" y="0"/>
                </a:cubicBezTo>
                <a:cubicBezTo>
                  <a:pt x="1132802" y="17757"/>
                  <a:pt x="1139384" y="10694"/>
                  <a:pt x="1333618" y="0"/>
                </a:cubicBezTo>
                <a:cubicBezTo>
                  <a:pt x="1497270" y="16737"/>
                  <a:pt x="1719519" y="-19455"/>
                  <a:pt x="2000428" y="0"/>
                </a:cubicBezTo>
                <a:cubicBezTo>
                  <a:pt x="2308426" y="22560"/>
                  <a:pt x="2421539" y="7853"/>
                  <a:pt x="2753923" y="0"/>
                </a:cubicBezTo>
                <a:cubicBezTo>
                  <a:pt x="3092478" y="-7150"/>
                  <a:pt x="3062498" y="-16607"/>
                  <a:pt x="3160676" y="0"/>
                </a:cubicBezTo>
                <a:cubicBezTo>
                  <a:pt x="3255655" y="-2081"/>
                  <a:pt x="3468109" y="11509"/>
                  <a:pt x="3567430" y="0"/>
                </a:cubicBezTo>
                <a:cubicBezTo>
                  <a:pt x="3642655" y="-127611"/>
                  <a:pt x="4065156" y="68429"/>
                  <a:pt x="4407610" y="0"/>
                </a:cubicBezTo>
                <a:cubicBezTo>
                  <a:pt x="4707170" y="-159"/>
                  <a:pt x="4943000" y="42925"/>
                  <a:pt x="5074419" y="0"/>
                </a:cubicBezTo>
                <a:cubicBezTo>
                  <a:pt x="5220568" y="-26405"/>
                  <a:pt x="5294002" y="-23905"/>
                  <a:pt x="5481172" y="0"/>
                </a:cubicBezTo>
                <a:cubicBezTo>
                  <a:pt x="5710514" y="42658"/>
                  <a:pt x="5975981" y="12497"/>
                  <a:pt x="6147982" y="0"/>
                </a:cubicBezTo>
                <a:cubicBezTo>
                  <a:pt x="6360667" y="7520"/>
                  <a:pt x="6766707" y="14257"/>
                  <a:pt x="6988162" y="0"/>
                </a:cubicBezTo>
                <a:cubicBezTo>
                  <a:pt x="7290517" y="-12044"/>
                  <a:pt x="7404465" y="-76150"/>
                  <a:pt x="7568286" y="0"/>
                </a:cubicBezTo>
                <a:cubicBezTo>
                  <a:pt x="7795487" y="82539"/>
                  <a:pt x="8188107" y="-7169"/>
                  <a:pt x="8668522" y="0"/>
                </a:cubicBezTo>
                <a:cubicBezTo>
                  <a:pt x="8673533" y="215647"/>
                  <a:pt x="8658876" y="356149"/>
                  <a:pt x="8668522" y="746941"/>
                </a:cubicBezTo>
                <a:cubicBezTo>
                  <a:pt x="8662816" y="1082751"/>
                  <a:pt x="8675141" y="1322386"/>
                  <a:pt x="8668522" y="1568576"/>
                </a:cubicBezTo>
                <a:cubicBezTo>
                  <a:pt x="8664720" y="1872656"/>
                  <a:pt x="8726611" y="2056459"/>
                  <a:pt x="8668522" y="2315518"/>
                </a:cubicBezTo>
                <a:cubicBezTo>
                  <a:pt x="8689930" y="2672951"/>
                  <a:pt x="8632548" y="3250590"/>
                  <a:pt x="8668522" y="3734706"/>
                </a:cubicBezTo>
                <a:cubicBezTo>
                  <a:pt x="8476667" y="3775946"/>
                  <a:pt x="8298627" y="3722435"/>
                  <a:pt x="8088398" y="3734706"/>
                </a:cubicBezTo>
                <a:cubicBezTo>
                  <a:pt x="7860827" y="3749841"/>
                  <a:pt x="7793371" y="3743525"/>
                  <a:pt x="7594958" y="3734706"/>
                </a:cubicBezTo>
                <a:cubicBezTo>
                  <a:pt x="7419239" y="3721467"/>
                  <a:pt x="6914835" y="3711923"/>
                  <a:pt x="6754778" y="3734706"/>
                </a:cubicBezTo>
                <a:cubicBezTo>
                  <a:pt x="6616120" y="3761417"/>
                  <a:pt x="6237731" y="3803140"/>
                  <a:pt x="6087969" y="3734706"/>
                </a:cubicBezTo>
                <a:cubicBezTo>
                  <a:pt x="5880926" y="3719357"/>
                  <a:pt x="5806181" y="3726265"/>
                  <a:pt x="5681216" y="3734706"/>
                </a:cubicBezTo>
                <a:cubicBezTo>
                  <a:pt x="5600573" y="3719008"/>
                  <a:pt x="5223850" y="3716520"/>
                  <a:pt x="5014406" y="3734706"/>
                </a:cubicBezTo>
                <a:cubicBezTo>
                  <a:pt x="4852087" y="3783265"/>
                  <a:pt x="4547857" y="3721621"/>
                  <a:pt x="4434282" y="3734706"/>
                </a:cubicBezTo>
                <a:cubicBezTo>
                  <a:pt x="4254814" y="3774216"/>
                  <a:pt x="4022135" y="3686288"/>
                  <a:pt x="3854157" y="3734706"/>
                </a:cubicBezTo>
                <a:cubicBezTo>
                  <a:pt x="3657593" y="3718744"/>
                  <a:pt x="3506200" y="3677955"/>
                  <a:pt x="3274034" y="3734706"/>
                </a:cubicBezTo>
                <a:cubicBezTo>
                  <a:pt x="3093042" y="3768882"/>
                  <a:pt x="2871322" y="3734146"/>
                  <a:pt x="2693910" y="3734706"/>
                </a:cubicBezTo>
                <a:cubicBezTo>
                  <a:pt x="2533403" y="3811793"/>
                  <a:pt x="2246714" y="3865181"/>
                  <a:pt x="1940415" y="3734706"/>
                </a:cubicBezTo>
                <a:cubicBezTo>
                  <a:pt x="1661206" y="3728393"/>
                  <a:pt x="1414928" y="3805690"/>
                  <a:pt x="1273605" y="3734706"/>
                </a:cubicBezTo>
                <a:cubicBezTo>
                  <a:pt x="1136437" y="3714088"/>
                  <a:pt x="992408" y="3723211"/>
                  <a:pt x="866851" y="3734706"/>
                </a:cubicBezTo>
                <a:cubicBezTo>
                  <a:pt x="745509" y="3801836"/>
                  <a:pt x="433537" y="3756259"/>
                  <a:pt x="0" y="3734706"/>
                </a:cubicBezTo>
                <a:cubicBezTo>
                  <a:pt x="50232" y="3399040"/>
                  <a:pt x="41500" y="3231031"/>
                  <a:pt x="0" y="2950419"/>
                </a:cubicBezTo>
                <a:cubicBezTo>
                  <a:pt x="15662" y="2718721"/>
                  <a:pt x="-50616" y="2306194"/>
                  <a:pt x="0" y="2128782"/>
                </a:cubicBezTo>
                <a:cubicBezTo>
                  <a:pt x="-43875" y="1948718"/>
                  <a:pt x="22619" y="1821714"/>
                  <a:pt x="0" y="1493883"/>
                </a:cubicBezTo>
                <a:cubicBezTo>
                  <a:pt x="-17185" y="1180177"/>
                  <a:pt x="11510" y="1116104"/>
                  <a:pt x="0" y="858982"/>
                </a:cubicBezTo>
                <a:cubicBezTo>
                  <a:pt x="-33082" y="535843"/>
                  <a:pt x="87563" y="223496"/>
                  <a:pt x="0" y="0"/>
                </a:cubicBezTo>
                <a:close/>
              </a:path>
              <a:path w="8668522" h="3734707" fill="none" stroke="0" extrusionOk="0">
                <a:moveTo>
                  <a:pt x="0" y="0"/>
                </a:moveTo>
                <a:cubicBezTo>
                  <a:pt x="314381" y="-17987"/>
                  <a:pt x="537223" y="-25711"/>
                  <a:pt x="840179" y="0"/>
                </a:cubicBezTo>
                <a:cubicBezTo>
                  <a:pt x="1134821" y="18241"/>
                  <a:pt x="1140970" y="10889"/>
                  <a:pt x="1333618" y="0"/>
                </a:cubicBezTo>
                <a:cubicBezTo>
                  <a:pt x="1492653" y="6045"/>
                  <a:pt x="1681825" y="-16784"/>
                  <a:pt x="2000428" y="0"/>
                </a:cubicBezTo>
                <a:cubicBezTo>
                  <a:pt x="2309881" y="1573"/>
                  <a:pt x="2442731" y="10427"/>
                  <a:pt x="2753923" y="0"/>
                </a:cubicBezTo>
                <a:cubicBezTo>
                  <a:pt x="3080817" y="-8277"/>
                  <a:pt x="3059837" y="-17194"/>
                  <a:pt x="3160676" y="0"/>
                </a:cubicBezTo>
                <a:cubicBezTo>
                  <a:pt x="3259686" y="8109"/>
                  <a:pt x="3487036" y="11511"/>
                  <a:pt x="3567430" y="0"/>
                </a:cubicBezTo>
                <a:cubicBezTo>
                  <a:pt x="3664619" y="-90737"/>
                  <a:pt x="4071994" y="56800"/>
                  <a:pt x="4407610" y="0"/>
                </a:cubicBezTo>
                <a:cubicBezTo>
                  <a:pt x="4709822" y="1049"/>
                  <a:pt x="4924936" y="22607"/>
                  <a:pt x="5074419" y="0"/>
                </a:cubicBezTo>
                <a:cubicBezTo>
                  <a:pt x="5242361" y="-24448"/>
                  <a:pt x="5283757" y="-13139"/>
                  <a:pt x="5481172" y="0"/>
                </a:cubicBezTo>
                <a:cubicBezTo>
                  <a:pt x="5683813" y="57640"/>
                  <a:pt x="5995022" y="-11761"/>
                  <a:pt x="6147982" y="0"/>
                </a:cubicBezTo>
                <a:cubicBezTo>
                  <a:pt x="6313791" y="64873"/>
                  <a:pt x="6737473" y="108045"/>
                  <a:pt x="6988162" y="0"/>
                </a:cubicBezTo>
                <a:cubicBezTo>
                  <a:pt x="7279562" y="-3821"/>
                  <a:pt x="7418579" y="-52869"/>
                  <a:pt x="7568286" y="0"/>
                </a:cubicBezTo>
                <a:cubicBezTo>
                  <a:pt x="7650295" y="34721"/>
                  <a:pt x="8064243" y="-28453"/>
                  <a:pt x="8668522" y="0"/>
                </a:cubicBezTo>
                <a:cubicBezTo>
                  <a:pt x="8629934" y="211095"/>
                  <a:pt x="8669743" y="354072"/>
                  <a:pt x="8668522" y="746941"/>
                </a:cubicBezTo>
                <a:cubicBezTo>
                  <a:pt x="8655399" y="1058808"/>
                  <a:pt x="8629194" y="1336620"/>
                  <a:pt x="8668522" y="1568576"/>
                </a:cubicBezTo>
                <a:cubicBezTo>
                  <a:pt x="8621630" y="1882099"/>
                  <a:pt x="8691196" y="2066129"/>
                  <a:pt x="8668522" y="2315518"/>
                </a:cubicBezTo>
                <a:cubicBezTo>
                  <a:pt x="8562961" y="2663103"/>
                  <a:pt x="8694716" y="3018503"/>
                  <a:pt x="8668522" y="3734706"/>
                </a:cubicBezTo>
                <a:cubicBezTo>
                  <a:pt x="8510410" y="3729531"/>
                  <a:pt x="8317348" y="3702831"/>
                  <a:pt x="8088398" y="3734706"/>
                </a:cubicBezTo>
                <a:cubicBezTo>
                  <a:pt x="7862003" y="3763746"/>
                  <a:pt x="7807198" y="3736324"/>
                  <a:pt x="7594958" y="3734706"/>
                </a:cubicBezTo>
                <a:cubicBezTo>
                  <a:pt x="7385928" y="3726471"/>
                  <a:pt x="6932392" y="3712117"/>
                  <a:pt x="6754778" y="3734706"/>
                </a:cubicBezTo>
                <a:cubicBezTo>
                  <a:pt x="6622025" y="3762816"/>
                  <a:pt x="6273579" y="3758026"/>
                  <a:pt x="6087969" y="3734706"/>
                </a:cubicBezTo>
                <a:cubicBezTo>
                  <a:pt x="5877753" y="3716383"/>
                  <a:pt x="5805781" y="3729390"/>
                  <a:pt x="5681216" y="3734706"/>
                </a:cubicBezTo>
                <a:cubicBezTo>
                  <a:pt x="5592126" y="3759168"/>
                  <a:pt x="5205040" y="3698394"/>
                  <a:pt x="5014406" y="3734706"/>
                </a:cubicBezTo>
                <a:cubicBezTo>
                  <a:pt x="4869748" y="3759518"/>
                  <a:pt x="4585406" y="3734931"/>
                  <a:pt x="4434282" y="3734706"/>
                </a:cubicBezTo>
                <a:cubicBezTo>
                  <a:pt x="4269012" y="3762131"/>
                  <a:pt x="4104089" y="3707881"/>
                  <a:pt x="3854157" y="3734706"/>
                </a:cubicBezTo>
                <a:cubicBezTo>
                  <a:pt x="3674500" y="3732856"/>
                  <a:pt x="3488112" y="3725240"/>
                  <a:pt x="3274034" y="3734706"/>
                </a:cubicBezTo>
                <a:cubicBezTo>
                  <a:pt x="3028660" y="3750529"/>
                  <a:pt x="2874451" y="3702554"/>
                  <a:pt x="2693910" y="3734706"/>
                </a:cubicBezTo>
                <a:cubicBezTo>
                  <a:pt x="2552355" y="3710496"/>
                  <a:pt x="2286812" y="3804698"/>
                  <a:pt x="1940415" y="3734706"/>
                </a:cubicBezTo>
                <a:cubicBezTo>
                  <a:pt x="1686362" y="3741621"/>
                  <a:pt x="1470470" y="3787826"/>
                  <a:pt x="1273605" y="3734706"/>
                </a:cubicBezTo>
                <a:cubicBezTo>
                  <a:pt x="1107437" y="3703767"/>
                  <a:pt x="1011912" y="3701275"/>
                  <a:pt x="866851" y="3734706"/>
                </a:cubicBezTo>
                <a:cubicBezTo>
                  <a:pt x="822932" y="3760059"/>
                  <a:pt x="485162" y="3743514"/>
                  <a:pt x="0" y="3734706"/>
                </a:cubicBezTo>
                <a:cubicBezTo>
                  <a:pt x="73977" y="3416253"/>
                  <a:pt x="27409" y="3244610"/>
                  <a:pt x="0" y="2950419"/>
                </a:cubicBezTo>
                <a:cubicBezTo>
                  <a:pt x="-33755" y="2634051"/>
                  <a:pt x="-34499" y="2314530"/>
                  <a:pt x="0" y="2128782"/>
                </a:cubicBezTo>
                <a:cubicBezTo>
                  <a:pt x="-26881" y="1943524"/>
                  <a:pt x="58833" y="1768322"/>
                  <a:pt x="0" y="1493883"/>
                </a:cubicBezTo>
                <a:cubicBezTo>
                  <a:pt x="-30375" y="1191354"/>
                  <a:pt x="6896" y="1133665"/>
                  <a:pt x="0" y="858982"/>
                </a:cubicBezTo>
                <a:cubicBezTo>
                  <a:pt x="6260" y="614711"/>
                  <a:pt x="69133" y="239320"/>
                  <a:pt x="0" y="0"/>
                </a:cubicBezTo>
                <a:close/>
              </a:path>
            </a:pathLst>
          </a:custGeom>
          <a:solidFill>
            <a:srgbClr val="F5E9E1"/>
          </a:solidFill>
          <a:ln w="12700">
            <a:solidFill>
              <a:schemeClr val="tx1"/>
            </a:solidFill>
            <a:miter lim="400000"/>
            <a:extLst>
              <a:ext uri="{C807C97D-BFC1-408E-A445-0C87EB9F89A2}">
                <ask:lineSketchStyleProps xmlns:ask="http://schemas.microsoft.com/office/drawing/2018/sketchyshapes" sd="1219033472">
                  <a:custGeom>
                    <a:avLst/>
                    <a:gdLst>
                      <a:gd name="connsiteX0" fmla="*/ 0 w 8668522"/>
                      <a:gd name="connsiteY0" fmla="*/ 0 h 3734707"/>
                      <a:gd name="connsiteX1" fmla="*/ 840179 w 8668522"/>
                      <a:gd name="connsiteY1" fmla="*/ 0 h 3734707"/>
                      <a:gd name="connsiteX2" fmla="*/ 1333618 w 8668522"/>
                      <a:gd name="connsiteY2" fmla="*/ 0 h 3734707"/>
                      <a:gd name="connsiteX3" fmla="*/ 2000428 w 8668522"/>
                      <a:gd name="connsiteY3" fmla="*/ 0 h 3734707"/>
                      <a:gd name="connsiteX4" fmla="*/ 2753923 w 8668522"/>
                      <a:gd name="connsiteY4" fmla="*/ 0 h 3734707"/>
                      <a:gd name="connsiteX5" fmla="*/ 3160676 w 8668522"/>
                      <a:gd name="connsiteY5" fmla="*/ 0 h 3734707"/>
                      <a:gd name="connsiteX6" fmla="*/ 3567430 w 8668522"/>
                      <a:gd name="connsiteY6" fmla="*/ 0 h 3734707"/>
                      <a:gd name="connsiteX7" fmla="*/ 4407610 w 8668522"/>
                      <a:gd name="connsiteY7" fmla="*/ 0 h 3734707"/>
                      <a:gd name="connsiteX8" fmla="*/ 5074419 w 8668522"/>
                      <a:gd name="connsiteY8" fmla="*/ 0 h 3734707"/>
                      <a:gd name="connsiteX9" fmla="*/ 5481172 w 8668522"/>
                      <a:gd name="connsiteY9" fmla="*/ 0 h 3734707"/>
                      <a:gd name="connsiteX10" fmla="*/ 6147982 w 8668522"/>
                      <a:gd name="connsiteY10" fmla="*/ 0 h 3734707"/>
                      <a:gd name="connsiteX11" fmla="*/ 6988162 w 8668522"/>
                      <a:gd name="connsiteY11" fmla="*/ 0 h 3734707"/>
                      <a:gd name="connsiteX12" fmla="*/ 7568286 w 8668522"/>
                      <a:gd name="connsiteY12" fmla="*/ 0 h 3734707"/>
                      <a:gd name="connsiteX13" fmla="*/ 8668522 w 8668522"/>
                      <a:gd name="connsiteY13" fmla="*/ 0 h 3734707"/>
                      <a:gd name="connsiteX14" fmla="*/ 8668522 w 8668522"/>
                      <a:gd name="connsiteY14" fmla="*/ 746941 h 3734707"/>
                      <a:gd name="connsiteX15" fmla="*/ 8668522 w 8668522"/>
                      <a:gd name="connsiteY15" fmla="*/ 1568576 h 3734707"/>
                      <a:gd name="connsiteX16" fmla="*/ 8668522 w 8668522"/>
                      <a:gd name="connsiteY16" fmla="*/ 2315518 h 3734707"/>
                      <a:gd name="connsiteX17" fmla="*/ 8668522 w 8668522"/>
                      <a:gd name="connsiteY17" fmla="*/ 3734706 h 3734707"/>
                      <a:gd name="connsiteX18" fmla="*/ 8088398 w 8668522"/>
                      <a:gd name="connsiteY18" fmla="*/ 3734706 h 3734707"/>
                      <a:gd name="connsiteX19" fmla="*/ 7594958 w 8668522"/>
                      <a:gd name="connsiteY19" fmla="*/ 3734706 h 3734707"/>
                      <a:gd name="connsiteX20" fmla="*/ 6754778 w 8668522"/>
                      <a:gd name="connsiteY20" fmla="*/ 3734706 h 3734707"/>
                      <a:gd name="connsiteX21" fmla="*/ 6087969 w 8668522"/>
                      <a:gd name="connsiteY21" fmla="*/ 3734706 h 3734707"/>
                      <a:gd name="connsiteX22" fmla="*/ 5681216 w 8668522"/>
                      <a:gd name="connsiteY22" fmla="*/ 3734706 h 3734707"/>
                      <a:gd name="connsiteX23" fmla="*/ 5014406 w 8668522"/>
                      <a:gd name="connsiteY23" fmla="*/ 3734706 h 3734707"/>
                      <a:gd name="connsiteX24" fmla="*/ 4434282 w 8668522"/>
                      <a:gd name="connsiteY24" fmla="*/ 3734706 h 3734707"/>
                      <a:gd name="connsiteX25" fmla="*/ 3854157 w 8668522"/>
                      <a:gd name="connsiteY25" fmla="*/ 3734706 h 3734707"/>
                      <a:gd name="connsiteX26" fmla="*/ 3274034 w 8668522"/>
                      <a:gd name="connsiteY26" fmla="*/ 3734706 h 3734707"/>
                      <a:gd name="connsiteX27" fmla="*/ 2693910 w 8668522"/>
                      <a:gd name="connsiteY27" fmla="*/ 3734706 h 3734707"/>
                      <a:gd name="connsiteX28" fmla="*/ 1940415 w 8668522"/>
                      <a:gd name="connsiteY28" fmla="*/ 3734706 h 3734707"/>
                      <a:gd name="connsiteX29" fmla="*/ 1273605 w 8668522"/>
                      <a:gd name="connsiteY29" fmla="*/ 3734706 h 3734707"/>
                      <a:gd name="connsiteX30" fmla="*/ 866851 w 8668522"/>
                      <a:gd name="connsiteY30" fmla="*/ 3734706 h 3734707"/>
                      <a:gd name="connsiteX31" fmla="*/ 0 w 8668522"/>
                      <a:gd name="connsiteY31" fmla="*/ 3734706 h 3734707"/>
                      <a:gd name="connsiteX32" fmla="*/ 0 w 8668522"/>
                      <a:gd name="connsiteY32" fmla="*/ 2950419 h 3734707"/>
                      <a:gd name="connsiteX33" fmla="*/ 0 w 8668522"/>
                      <a:gd name="connsiteY33" fmla="*/ 2128782 h 3734707"/>
                      <a:gd name="connsiteX34" fmla="*/ 0 w 8668522"/>
                      <a:gd name="connsiteY34" fmla="*/ 1493883 h 3734707"/>
                      <a:gd name="connsiteX35" fmla="*/ 0 w 8668522"/>
                      <a:gd name="connsiteY35" fmla="*/ 858982 h 3734707"/>
                      <a:gd name="connsiteX36" fmla="*/ 0 w 8668522"/>
                      <a:gd name="connsiteY36" fmla="*/ 0 h 3734707"/>
                      <a:gd name="connsiteX0" fmla="*/ 0 w 8668522"/>
                      <a:gd name="connsiteY0" fmla="*/ 0 h 3734707"/>
                      <a:gd name="connsiteX1" fmla="*/ 580123 w 8668522"/>
                      <a:gd name="connsiteY1" fmla="*/ 0 h 3734707"/>
                      <a:gd name="connsiteX2" fmla="*/ 986877 w 8668522"/>
                      <a:gd name="connsiteY2" fmla="*/ 0 h 3734707"/>
                      <a:gd name="connsiteX3" fmla="*/ 1827057 w 8668522"/>
                      <a:gd name="connsiteY3" fmla="*/ 0 h 3734707"/>
                      <a:gd name="connsiteX4" fmla="*/ 2407182 w 8668522"/>
                      <a:gd name="connsiteY4" fmla="*/ 0 h 3734707"/>
                      <a:gd name="connsiteX5" fmla="*/ 2987305 w 8668522"/>
                      <a:gd name="connsiteY5" fmla="*/ 0 h 3734707"/>
                      <a:gd name="connsiteX6" fmla="*/ 3827485 w 8668522"/>
                      <a:gd name="connsiteY6" fmla="*/ 0 h 3734707"/>
                      <a:gd name="connsiteX7" fmla="*/ 4320924 w 8668522"/>
                      <a:gd name="connsiteY7" fmla="*/ 0 h 3734707"/>
                      <a:gd name="connsiteX8" fmla="*/ 5161104 w 8668522"/>
                      <a:gd name="connsiteY8" fmla="*/ 0 h 3734707"/>
                      <a:gd name="connsiteX9" fmla="*/ 6001284 w 8668522"/>
                      <a:gd name="connsiteY9" fmla="*/ 0 h 3734707"/>
                      <a:gd name="connsiteX10" fmla="*/ 6668093 w 8668522"/>
                      <a:gd name="connsiteY10" fmla="*/ 0 h 3734707"/>
                      <a:gd name="connsiteX11" fmla="*/ 7508273 w 8668522"/>
                      <a:gd name="connsiteY11" fmla="*/ 0 h 3734707"/>
                      <a:gd name="connsiteX12" fmla="*/ 8088398 w 8668522"/>
                      <a:gd name="connsiteY12" fmla="*/ 0 h 3734707"/>
                      <a:gd name="connsiteX13" fmla="*/ 8668522 w 8668522"/>
                      <a:gd name="connsiteY13" fmla="*/ 0 h 3734707"/>
                      <a:gd name="connsiteX14" fmla="*/ 8668522 w 8668522"/>
                      <a:gd name="connsiteY14" fmla="*/ 784287 h 3734707"/>
                      <a:gd name="connsiteX15" fmla="*/ 8668522 w 8668522"/>
                      <a:gd name="connsiteY15" fmla="*/ 1531229 h 3734707"/>
                      <a:gd name="connsiteX16" fmla="*/ 8668522 w 8668522"/>
                      <a:gd name="connsiteY16" fmla="*/ 2278171 h 3734707"/>
                      <a:gd name="connsiteX17" fmla="*/ 8668522 w 8668522"/>
                      <a:gd name="connsiteY17" fmla="*/ 3062460 h 3734707"/>
                      <a:gd name="connsiteX18" fmla="*/ 8668522 w 8668522"/>
                      <a:gd name="connsiteY18" fmla="*/ 3734706 h 3734707"/>
                      <a:gd name="connsiteX19" fmla="*/ 7915027 w 8668522"/>
                      <a:gd name="connsiteY19" fmla="*/ 3734706 h 3734707"/>
                      <a:gd name="connsiteX20" fmla="*/ 7421588 w 8668522"/>
                      <a:gd name="connsiteY20" fmla="*/ 3734706 h 3734707"/>
                      <a:gd name="connsiteX21" fmla="*/ 6581408 w 8668522"/>
                      <a:gd name="connsiteY21" fmla="*/ 3734706 h 3734707"/>
                      <a:gd name="connsiteX22" fmla="*/ 5914598 w 8668522"/>
                      <a:gd name="connsiteY22" fmla="*/ 3734706 h 3734707"/>
                      <a:gd name="connsiteX23" fmla="*/ 5421160 w 8668522"/>
                      <a:gd name="connsiteY23" fmla="*/ 3734706 h 3734707"/>
                      <a:gd name="connsiteX24" fmla="*/ 4754351 w 8668522"/>
                      <a:gd name="connsiteY24" fmla="*/ 3734706 h 3734707"/>
                      <a:gd name="connsiteX25" fmla="*/ 4347597 w 8668522"/>
                      <a:gd name="connsiteY25" fmla="*/ 3734706 h 3734707"/>
                      <a:gd name="connsiteX26" fmla="*/ 3940843 w 8668522"/>
                      <a:gd name="connsiteY26" fmla="*/ 3734706 h 3734707"/>
                      <a:gd name="connsiteX27" fmla="*/ 3274034 w 8668522"/>
                      <a:gd name="connsiteY27" fmla="*/ 3734706 h 3734707"/>
                      <a:gd name="connsiteX28" fmla="*/ 2780595 w 8668522"/>
                      <a:gd name="connsiteY28" fmla="*/ 3734706 h 3734707"/>
                      <a:gd name="connsiteX29" fmla="*/ 2027100 w 8668522"/>
                      <a:gd name="connsiteY29" fmla="*/ 3734706 h 3734707"/>
                      <a:gd name="connsiteX30" fmla="*/ 1533661 w 8668522"/>
                      <a:gd name="connsiteY30" fmla="*/ 3734706 h 3734707"/>
                      <a:gd name="connsiteX31" fmla="*/ 780166 w 8668522"/>
                      <a:gd name="connsiteY31" fmla="*/ 3734706 h 3734707"/>
                      <a:gd name="connsiteX32" fmla="*/ 0 w 8668522"/>
                      <a:gd name="connsiteY32" fmla="*/ 3734706 h 3734707"/>
                      <a:gd name="connsiteX33" fmla="*/ 0 w 8668522"/>
                      <a:gd name="connsiteY33" fmla="*/ 2950419 h 3734707"/>
                      <a:gd name="connsiteX34" fmla="*/ 0 w 8668522"/>
                      <a:gd name="connsiteY34" fmla="*/ 2166130 h 3734707"/>
                      <a:gd name="connsiteX35" fmla="*/ 0 w 8668522"/>
                      <a:gd name="connsiteY35" fmla="*/ 1344494 h 3734707"/>
                      <a:gd name="connsiteX36" fmla="*/ 0 w 8668522"/>
                      <a:gd name="connsiteY36" fmla="*/ 0 h 3734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8668522" h="3734707" fill="none" extrusionOk="0">
                        <a:moveTo>
                          <a:pt x="0" y="0"/>
                        </a:moveTo>
                        <a:cubicBezTo>
                          <a:pt x="354252" y="6606"/>
                          <a:pt x="567412" y="-37041"/>
                          <a:pt x="840179" y="0"/>
                        </a:cubicBezTo>
                        <a:cubicBezTo>
                          <a:pt x="1132375" y="17726"/>
                          <a:pt x="1142132" y="10852"/>
                          <a:pt x="1333618" y="0"/>
                        </a:cubicBezTo>
                        <a:cubicBezTo>
                          <a:pt x="1498733" y="108"/>
                          <a:pt x="1686151" y="-40696"/>
                          <a:pt x="2000428" y="0"/>
                        </a:cubicBezTo>
                        <a:cubicBezTo>
                          <a:pt x="2315157" y="4460"/>
                          <a:pt x="2424133" y="1541"/>
                          <a:pt x="2753923" y="0"/>
                        </a:cubicBezTo>
                        <a:cubicBezTo>
                          <a:pt x="3080190" y="-8351"/>
                          <a:pt x="3058323" y="-14079"/>
                          <a:pt x="3160676" y="0"/>
                        </a:cubicBezTo>
                        <a:cubicBezTo>
                          <a:pt x="3268127" y="9402"/>
                          <a:pt x="3496366" y="2727"/>
                          <a:pt x="3567430" y="0"/>
                        </a:cubicBezTo>
                        <a:cubicBezTo>
                          <a:pt x="3667093" y="-67142"/>
                          <a:pt x="4111387" y="2055"/>
                          <a:pt x="4407610" y="0"/>
                        </a:cubicBezTo>
                        <a:cubicBezTo>
                          <a:pt x="4704390" y="-1992"/>
                          <a:pt x="4900645" y="16766"/>
                          <a:pt x="5074419" y="0"/>
                        </a:cubicBezTo>
                        <a:cubicBezTo>
                          <a:pt x="5244027" y="-24178"/>
                          <a:pt x="5277341" y="-18386"/>
                          <a:pt x="5481172" y="0"/>
                        </a:cubicBezTo>
                        <a:cubicBezTo>
                          <a:pt x="5662253" y="25545"/>
                          <a:pt x="5991640" y="-46794"/>
                          <a:pt x="6147982" y="0"/>
                        </a:cubicBezTo>
                        <a:cubicBezTo>
                          <a:pt x="6286140" y="22281"/>
                          <a:pt x="6692966" y="53527"/>
                          <a:pt x="6988162" y="0"/>
                        </a:cubicBezTo>
                        <a:cubicBezTo>
                          <a:pt x="7275316" y="-103"/>
                          <a:pt x="7413152" y="-27343"/>
                          <a:pt x="7568286" y="0"/>
                        </a:cubicBezTo>
                        <a:cubicBezTo>
                          <a:pt x="7705963" y="25580"/>
                          <a:pt x="8138737" y="22946"/>
                          <a:pt x="8668522" y="0"/>
                        </a:cubicBezTo>
                        <a:cubicBezTo>
                          <a:pt x="8635717" y="211506"/>
                          <a:pt x="8679383" y="373722"/>
                          <a:pt x="8668522" y="746941"/>
                        </a:cubicBezTo>
                        <a:cubicBezTo>
                          <a:pt x="8651980" y="1105051"/>
                          <a:pt x="8670659" y="1312408"/>
                          <a:pt x="8668522" y="1568576"/>
                        </a:cubicBezTo>
                        <a:cubicBezTo>
                          <a:pt x="8638846" y="1851316"/>
                          <a:pt x="8666897" y="2048073"/>
                          <a:pt x="8668522" y="2315518"/>
                        </a:cubicBezTo>
                        <a:cubicBezTo>
                          <a:pt x="8566858" y="2570459"/>
                          <a:pt x="8611397" y="3067926"/>
                          <a:pt x="8668522" y="3734706"/>
                        </a:cubicBezTo>
                        <a:cubicBezTo>
                          <a:pt x="8535923" y="3689027"/>
                          <a:pt x="8329043" y="3702207"/>
                          <a:pt x="8088398" y="3734706"/>
                        </a:cubicBezTo>
                        <a:cubicBezTo>
                          <a:pt x="7858469" y="3756749"/>
                          <a:pt x="7816170" y="3731593"/>
                          <a:pt x="7594958" y="3734706"/>
                        </a:cubicBezTo>
                        <a:cubicBezTo>
                          <a:pt x="7383091" y="3742694"/>
                          <a:pt x="6938624" y="3712470"/>
                          <a:pt x="6754778" y="3734706"/>
                        </a:cubicBezTo>
                        <a:cubicBezTo>
                          <a:pt x="6604342" y="3747592"/>
                          <a:pt x="6284340" y="3725532"/>
                          <a:pt x="6087969" y="3734706"/>
                        </a:cubicBezTo>
                        <a:cubicBezTo>
                          <a:pt x="5879661" y="3712552"/>
                          <a:pt x="5809958" y="3734933"/>
                          <a:pt x="5681216" y="3734706"/>
                        </a:cubicBezTo>
                        <a:cubicBezTo>
                          <a:pt x="5553863" y="3747180"/>
                          <a:pt x="5205865" y="3715520"/>
                          <a:pt x="5014406" y="3734706"/>
                        </a:cubicBezTo>
                        <a:cubicBezTo>
                          <a:pt x="4834304" y="3737188"/>
                          <a:pt x="4619159" y="3727524"/>
                          <a:pt x="4434282" y="3734706"/>
                        </a:cubicBezTo>
                        <a:cubicBezTo>
                          <a:pt x="4274790" y="3744119"/>
                          <a:pt x="4107958" y="3720065"/>
                          <a:pt x="3854157" y="3734706"/>
                        </a:cubicBezTo>
                        <a:cubicBezTo>
                          <a:pt x="3665171" y="3739863"/>
                          <a:pt x="3480881" y="3737794"/>
                          <a:pt x="3274034" y="3734706"/>
                        </a:cubicBezTo>
                        <a:cubicBezTo>
                          <a:pt x="3041071" y="3755287"/>
                          <a:pt x="2847674" y="3728884"/>
                          <a:pt x="2693910" y="3734706"/>
                        </a:cubicBezTo>
                        <a:cubicBezTo>
                          <a:pt x="2558700" y="3706938"/>
                          <a:pt x="2265019" y="3745650"/>
                          <a:pt x="1940415" y="3734706"/>
                        </a:cubicBezTo>
                        <a:cubicBezTo>
                          <a:pt x="1658481" y="3747154"/>
                          <a:pt x="1475994" y="3767156"/>
                          <a:pt x="1273605" y="3734706"/>
                        </a:cubicBezTo>
                        <a:cubicBezTo>
                          <a:pt x="1093829" y="3699864"/>
                          <a:pt x="1014894" y="3710998"/>
                          <a:pt x="866851" y="3734706"/>
                        </a:cubicBezTo>
                        <a:cubicBezTo>
                          <a:pt x="770642" y="3758397"/>
                          <a:pt x="461935" y="3719447"/>
                          <a:pt x="0" y="3734706"/>
                        </a:cubicBezTo>
                        <a:cubicBezTo>
                          <a:pt x="57322" y="3400304"/>
                          <a:pt x="22421" y="3232419"/>
                          <a:pt x="0" y="2950419"/>
                        </a:cubicBezTo>
                        <a:cubicBezTo>
                          <a:pt x="-37447" y="2630399"/>
                          <a:pt x="-3717" y="2355693"/>
                          <a:pt x="0" y="2128782"/>
                        </a:cubicBezTo>
                        <a:cubicBezTo>
                          <a:pt x="-14149" y="1930886"/>
                          <a:pt x="22473" y="1760161"/>
                          <a:pt x="0" y="1493883"/>
                        </a:cubicBezTo>
                        <a:cubicBezTo>
                          <a:pt x="-35688" y="1197028"/>
                          <a:pt x="8113" y="1135839"/>
                          <a:pt x="0" y="858982"/>
                        </a:cubicBezTo>
                        <a:cubicBezTo>
                          <a:pt x="24536" y="606217"/>
                          <a:pt x="65985" y="192110"/>
                          <a:pt x="0" y="0"/>
                        </a:cubicBezTo>
                        <a:close/>
                      </a:path>
                      <a:path w="8668522" h="3734707" stroke="0" extrusionOk="0">
                        <a:moveTo>
                          <a:pt x="0" y="0"/>
                        </a:moveTo>
                        <a:cubicBezTo>
                          <a:pt x="228689" y="22178"/>
                          <a:pt x="453836" y="688"/>
                          <a:pt x="580123" y="0"/>
                        </a:cubicBezTo>
                        <a:cubicBezTo>
                          <a:pt x="730560" y="17518"/>
                          <a:pt x="829895" y="-18036"/>
                          <a:pt x="986877" y="0"/>
                        </a:cubicBezTo>
                        <a:cubicBezTo>
                          <a:pt x="1111066" y="-562"/>
                          <a:pt x="1389942" y="-59395"/>
                          <a:pt x="1827057" y="0"/>
                        </a:cubicBezTo>
                        <a:cubicBezTo>
                          <a:pt x="2229155" y="20455"/>
                          <a:pt x="2162195" y="-23742"/>
                          <a:pt x="2407182" y="0"/>
                        </a:cubicBezTo>
                        <a:cubicBezTo>
                          <a:pt x="2656188" y="20894"/>
                          <a:pt x="2702706" y="-9680"/>
                          <a:pt x="2987305" y="0"/>
                        </a:cubicBezTo>
                        <a:cubicBezTo>
                          <a:pt x="3332510" y="18721"/>
                          <a:pt x="3526731" y="44862"/>
                          <a:pt x="3827485" y="0"/>
                        </a:cubicBezTo>
                        <a:cubicBezTo>
                          <a:pt x="4076943" y="-12809"/>
                          <a:pt x="4133767" y="-1292"/>
                          <a:pt x="4320924" y="0"/>
                        </a:cubicBezTo>
                        <a:cubicBezTo>
                          <a:pt x="4551613" y="-15703"/>
                          <a:pt x="4753053" y="-71746"/>
                          <a:pt x="5161104" y="0"/>
                        </a:cubicBezTo>
                        <a:cubicBezTo>
                          <a:pt x="5530941" y="31325"/>
                          <a:pt x="5649084" y="43774"/>
                          <a:pt x="6001284" y="0"/>
                        </a:cubicBezTo>
                        <a:cubicBezTo>
                          <a:pt x="6351860" y="-26814"/>
                          <a:pt x="6430891" y="-21444"/>
                          <a:pt x="6668093" y="0"/>
                        </a:cubicBezTo>
                        <a:cubicBezTo>
                          <a:pt x="6861079" y="41685"/>
                          <a:pt x="7294483" y="25022"/>
                          <a:pt x="7508273" y="0"/>
                        </a:cubicBezTo>
                        <a:cubicBezTo>
                          <a:pt x="7700771" y="3718"/>
                          <a:pt x="7850229" y="-5774"/>
                          <a:pt x="8088398" y="0"/>
                        </a:cubicBezTo>
                        <a:cubicBezTo>
                          <a:pt x="8309106" y="-20443"/>
                          <a:pt x="8457436" y="-48465"/>
                          <a:pt x="8668522" y="0"/>
                        </a:cubicBezTo>
                        <a:cubicBezTo>
                          <a:pt x="8650095" y="282264"/>
                          <a:pt x="8658611" y="539870"/>
                          <a:pt x="8668522" y="784287"/>
                        </a:cubicBezTo>
                        <a:cubicBezTo>
                          <a:pt x="8716806" y="1023265"/>
                          <a:pt x="8694339" y="1207666"/>
                          <a:pt x="8668522" y="1531229"/>
                        </a:cubicBezTo>
                        <a:cubicBezTo>
                          <a:pt x="8649414" y="1871978"/>
                          <a:pt x="8690573" y="1901405"/>
                          <a:pt x="8668522" y="2278171"/>
                        </a:cubicBezTo>
                        <a:cubicBezTo>
                          <a:pt x="8633488" y="2652881"/>
                          <a:pt x="8671911" y="2848839"/>
                          <a:pt x="8668522" y="3062460"/>
                        </a:cubicBezTo>
                        <a:cubicBezTo>
                          <a:pt x="8696389" y="3288156"/>
                          <a:pt x="8691368" y="3556244"/>
                          <a:pt x="8668522" y="3734706"/>
                        </a:cubicBezTo>
                        <a:cubicBezTo>
                          <a:pt x="8325752" y="3779336"/>
                          <a:pt x="8215088" y="3711422"/>
                          <a:pt x="7915027" y="3734706"/>
                        </a:cubicBezTo>
                        <a:cubicBezTo>
                          <a:pt x="7645996" y="3769960"/>
                          <a:pt x="7571981" y="3713674"/>
                          <a:pt x="7421588" y="3734706"/>
                        </a:cubicBezTo>
                        <a:cubicBezTo>
                          <a:pt x="7323947" y="3749668"/>
                          <a:pt x="6872954" y="3681656"/>
                          <a:pt x="6581408" y="3734706"/>
                        </a:cubicBezTo>
                        <a:cubicBezTo>
                          <a:pt x="6327050" y="3755944"/>
                          <a:pt x="6150360" y="3769024"/>
                          <a:pt x="5914598" y="3734706"/>
                        </a:cubicBezTo>
                        <a:cubicBezTo>
                          <a:pt x="5694709" y="3719747"/>
                          <a:pt x="5628025" y="3748184"/>
                          <a:pt x="5421160" y="3734706"/>
                        </a:cubicBezTo>
                        <a:cubicBezTo>
                          <a:pt x="5213095" y="3689538"/>
                          <a:pt x="4916718" y="3728256"/>
                          <a:pt x="4754351" y="3734706"/>
                        </a:cubicBezTo>
                        <a:cubicBezTo>
                          <a:pt x="4591476" y="3735036"/>
                          <a:pt x="4531291" y="3735388"/>
                          <a:pt x="4347597" y="3734706"/>
                        </a:cubicBezTo>
                        <a:cubicBezTo>
                          <a:pt x="4147252" y="3731319"/>
                          <a:pt x="4030541" y="3742307"/>
                          <a:pt x="3940843" y="3734706"/>
                        </a:cubicBezTo>
                        <a:cubicBezTo>
                          <a:pt x="3820243" y="3668276"/>
                          <a:pt x="3575253" y="3758722"/>
                          <a:pt x="3274034" y="3734706"/>
                        </a:cubicBezTo>
                        <a:cubicBezTo>
                          <a:pt x="2998301" y="3756470"/>
                          <a:pt x="3001972" y="3742284"/>
                          <a:pt x="2780595" y="3734706"/>
                        </a:cubicBezTo>
                        <a:cubicBezTo>
                          <a:pt x="2517796" y="3721749"/>
                          <a:pt x="2328001" y="3671725"/>
                          <a:pt x="2027100" y="3734706"/>
                        </a:cubicBezTo>
                        <a:cubicBezTo>
                          <a:pt x="1723976" y="3769884"/>
                          <a:pt x="1630698" y="3754863"/>
                          <a:pt x="1533661" y="3734706"/>
                        </a:cubicBezTo>
                        <a:cubicBezTo>
                          <a:pt x="1443410" y="3755283"/>
                          <a:pt x="1086847" y="3675498"/>
                          <a:pt x="780166" y="3734706"/>
                        </a:cubicBezTo>
                        <a:cubicBezTo>
                          <a:pt x="536520" y="3764576"/>
                          <a:pt x="240087" y="3756044"/>
                          <a:pt x="0" y="3734706"/>
                        </a:cubicBezTo>
                        <a:cubicBezTo>
                          <a:pt x="-9124" y="3581890"/>
                          <a:pt x="38188" y="3198654"/>
                          <a:pt x="0" y="2950419"/>
                        </a:cubicBezTo>
                        <a:cubicBezTo>
                          <a:pt x="-58489" y="2706377"/>
                          <a:pt x="-54865" y="2361450"/>
                          <a:pt x="0" y="2166130"/>
                        </a:cubicBezTo>
                        <a:cubicBezTo>
                          <a:pt x="36816" y="1948534"/>
                          <a:pt x="-37833" y="1700128"/>
                          <a:pt x="0" y="1344494"/>
                        </a:cubicBezTo>
                        <a:cubicBezTo>
                          <a:pt x="44983" y="946468"/>
                          <a:pt x="78893" y="647130"/>
                          <a:pt x="0" y="0"/>
                        </a:cubicBezTo>
                        <a:close/>
                      </a:path>
                      <a:path w="8668522" h="3734707" fill="none" stroke="0" extrusionOk="0">
                        <a:moveTo>
                          <a:pt x="0" y="0"/>
                        </a:moveTo>
                        <a:cubicBezTo>
                          <a:pt x="368082" y="29692"/>
                          <a:pt x="511654" y="-2906"/>
                          <a:pt x="840179" y="0"/>
                        </a:cubicBezTo>
                        <a:cubicBezTo>
                          <a:pt x="1133449" y="17200"/>
                          <a:pt x="1137791" y="10493"/>
                          <a:pt x="1333618" y="0"/>
                        </a:cubicBezTo>
                        <a:cubicBezTo>
                          <a:pt x="1501613" y="14891"/>
                          <a:pt x="1683584" y="1901"/>
                          <a:pt x="2000428" y="0"/>
                        </a:cubicBezTo>
                        <a:cubicBezTo>
                          <a:pt x="2307218" y="12517"/>
                          <a:pt x="2426088" y="10927"/>
                          <a:pt x="2753923" y="0"/>
                        </a:cubicBezTo>
                        <a:cubicBezTo>
                          <a:pt x="3091291" y="-8211"/>
                          <a:pt x="3060529" y="-19049"/>
                          <a:pt x="3160676" y="0"/>
                        </a:cubicBezTo>
                        <a:cubicBezTo>
                          <a:pt x="3261592" y="12385"/>
                          <a:pt x="3469011" y="17940"/>
                          <a:pt x="3567430" y="0"/>
                        </a:cubicBezTo>
                        <a:cubicBezTo>
                          <a:pt x="3644512" y="-62656"/>
                          <a:pt x="4103102" y="19096"/>
                          <a:pt x="4407610" y="0"/>
                        </a:cubicBezTo>
                        <a:cubicBezTo>
                          <a:pt x="4711402" y="-7900"/>
                          <a:pt x="4941264" y="39195"/>
                          <a:pt x="5074419" y="0"/>
                        </a:cubicBezTo>
                        <a:cubicBezTo>
                          <a:pt x="5220040" y="-35182"/>
                          <a:pt x="5294032" y="-17397"/>
                          <a:pt x="5481172" y="0"/>
                        </a:cubicBezTo>
                        <a:cubicBezTo>
                          <a:pt x="5690707" y="47276"/>
                          <a:pt x="5995127" y="13903"/>
                          <a:pt x="6147982" y="0"/>
                        </a:cubicBezTo>
                        <a:cubicBezTo>
                          <a:pt x="6315099" y="33321"/>
                          <a:pt x="6732293" y="39909"/>
                          <a:pt x="6988162" y="0"/>
                        </a:cubicBezTo>
                        <a:cubicBezTo>
                          <a:pt x="7292851" y="-7986"/>
                          <a:pt x="7399198" y="-56012"/>
                          <a:pt x="7568286" y="0"/>
                        </a:cubicBezTo>
                        <a:cubicBezTo>
                          <a:pt x="7698326" y="36478"/>
                          <a:pt x="8188141" y="-46637"/>
                          <a:pt x="8668522" y="0"/>
                        </a:cubicBezTo>
                        <a:cubicBezTo>
                          <a:pt x="8640191" y="231703"/>
                          <a:pt x="8670888" y="387034"/>
                          <a:pt x="8668522" y="746941"/>
                        </a:cubicBezTo>
                        <a:cubicBezTo>
                          <a:pt x="8663208" y="1046908"/>
                          <a:pt x="8650582" y="1307216"/>
                          <a:pt x="8668522" y="1568576"/>
                        </a:cubicBezTo>
                        <a:cubicBezTo>
                          <a:pt x="8640145" y="1877926"/>
                          <a:pt x="8694148" y="2064104"/>
                          <a:pt x="8668522" y="2315518"/>
                        </a:cubicBezTo>
                        <a:cubicBezTo>
                          <a:pt x="8668498" y="2678060"/>
                          <a:pt x="8683280" y="3153089"/>
                          <a:pt x="8668522" y="3734706"/>
                        </a:cubicBezTo>
                        <a:cubicBezTo>
                          <a:pt x="8500045" y="3752920"/>
                          <a:pt x="8293936" y="3712717"/>
                          <a:pt x="8088398" y="3734706"/>
                        </a:cubicBezTo>
                        <a:cubicBezTo>
                          <a:pt x="7857204" y="3759483"/>
                          <a:pt x="7798163" y="3743438"/>
                          <a:pt x="7594958" y="3734706"/>
                        </a:cubicBezTo>
                        <a:cubicBezTo>
                          <a:pt x="7383542" y="3717740"/>
                          <a:pt x="6902665" y="3721784"/>
                          <a:pt x="6754778" y="3734706"/>
                        </a:cubicBezTo>
                        <a:cubicBezTo>
                          <a:pt x="6617575" y="3776556"/>
                          <a:pt x="6274121" y="3796623"/>
                          <a:pt x="6087969" y="3734706"/>
                        </a:cubicBezTo>
                        <a:cubicBezTo>
                          <a:pt x="5886060" y="3717409"/>
                          <a:pt x="5800602" y="3722996"/>
                          <a:pt x="5681216" y="3734706"/>
                        </a:cubicBezTo>
                        <a:cubicBezTo>
                          <a:pt x="5574495" y="3745364"/>
                          <a:pt x="5199632" y="3694835"/>
                          <a:pt x="5014406" y="3734706"/>
                        </a:cubicBezTo>
                        <a:cubicBezTo>
                          <a:pt x="4841599" y="3760592"/>
                          <a:pt x="4564029" y="3725795"/>
                          <a:pt x="4434282" y="3734706"/>
                        </a:cubicBezTo>
                        <a:cubicBezTo>
                          <a:pt x="4262201" y="3776461"/>
                          <a:pt x="4059553" y="3710903"/>
                          <a:pt x="3854157" y="3734706"/>
                        </a:cubicBezTo>
                        <a:cubicBezTo>
                          <a:pt x="3651241" y="3728306"/>
                          <a:pt x="3491910" y="3679463"/>
                          <a:pt x="3274034" y="3734706"/>
                        </a:cubicBezTo>
                        <a:cubicBezTo>
                          <a:pt x="3059926" y="3762294"/>
                          <a:pt x="2845545" y="3713263"/>
                          <a:pt x="2693910" y="3734706"/>
                        </a:cubicBezTo>
                        <a:cubicBezTo>
                          <a:pt x="2544779" y="3747485"/>
                          <a:pt x="2258048" y="3805057"/>
                          <a:pt x="1940415" y="3734706"/>
                        </a:cubicBezTo>
                        <a:cubicBezTo>
                          <a:pt x="1674447" y="3700115"/>
                          <a:pt x="1450540" y="3785327"/>
                          <a:pt x="1273605" y="3734706"/>
                        </a:cubicBezTo>
                        <a:cubicBezTo>
                          <a:pt x="1111018" y="3707280"/>
                          <a:pt x="1000791" y="3712069"/>
                          <a:pt x="866851" y="3734706"/>
                        </a:cubicBezTo>
                        <a:cubicBezTo>
                          <a:pt x="776440" y="3740314"/>
                          <a:pt x="471926" y="3789030"/>
                          <a:pt x="0" y="3734706"/>
                        </a:cubicBezTo>
                        <a:cubicBezTo>
                          <a:pt x="46895" y="3408582"/>
                          <a:pt x="33366" y="3264159"/>
                          <a:pt x="0" y="2950419"/>
                        </a:cubicBezTo>
                        <a:cubicBezTo>
                          <a:pt x="10986" y="2697344"/>
                          <a:pt x="-22447" y="2302384"/>
                          <a:pt x="0" y="2128782"/>
                        </a:cubicBezTo>
                        <a:cubicBezTo>
                          <a:pt x="-9529" y="1953958"/>
                          <a:pt x="31292" y="1781724"/>
                          <a:pt x="0" y="1493883"/>
                        </a:cubicBezTo>
                        <a:cubicBezTo>
                          <a:pt x="-10424" y="1194216"/>
                          <a:pt x="1901" y="1117207"/>
                          <a:pt x="0" y="858982"/>
                        </a:cubicBezTo>
                        <a:cubicBezTo>
                          <a:pt x="-21151" y="589996"/>
                          <a:pt x="32972" y="224942"/>
                          <a:pt x="0" y="0"/>
                        </a:cubicBezTo>
                        <a:close/>
                      </a:path>
                    </a:pathLst>
                  </a:custGeom>
                  <ask:type>
                    <ask:lineSketchFreehand/>
                  </ask:type>
                </ask:lineSketchStyleProps>
              </a:ext>
            </a:extLst>
          </a:ln>
        </p:spPr>
        <p:txBody>
          <a:bodyPr lIns="360000" tIns="360000" rIns="50800" bIns="50800" anchor="t"/>
          <a:lstStyle/>
          <a:p>
            <a:pPr algn="l" defTabSz="457200">
              <a:defRPr sz="1400">
                <a:solidFill>
                  <a:srgbClr val="000000"/>
                </a:solidFill>
                <a:latin typeface="Century Gothic"/>
                <a:ea typeface="Century Gothic"/>
                <a:cs typeface="Century Gothic"/>
                <a:sym typeface="Century Gothic"/>
              </a:defRPr>
            </a:pPr>
            <a:r>
              <a:rPr lang="nb-NO"/>
              <a:t>Når kartlegging av kompetanse er utført og kompetansemål er satt samt prioritert, er det tid for å se på hvilke tiltak som skal gjennomføres for å nå målene.</a:t>
            </a:r>
          </a:p>
          <a:p>
            <a:pPr algn="l" defTabSz="457200">
              <a:defRPr sz="1400">
                <a:solidFill>
                  <a:srgbClr val="000000"/>
                </a:solidFill>
                <a:latin typeface="Century Gothic"/>
                <a:ea typeface="Century Gothic"/>
                <a:cs typeface="Century Gothic"/>
                <a:sym typeface="Century Gothic"/>
              </a:defRPr>
            </a:pPr>
            <a:endParaRPr lang="nb-NO"/>
          </a:p>
          <a:p>
            <a:pPr algn="l" defTabSz="457200">
              <a:defRPr sz="1400">
                <a:solidFill>
                  <a:srgbClr val="000000"/>
                </a:solidFill>
                <a:latin typeface="Century Gothic"/>
                <a:ea typeface="Century Gothic"/>
                <a:cs typeface="Century Gothic"/>
                <a:sym typeface="Century Gothic"/>
              </a:defRPr>
            </a:pPr>
            <a:r>
              <a:rPr lang="nb-NO" b="1"/>
              <a:t>OPPGAVE</a:t>
            </a:r>
          </a:p>
          <a:p>
            <a:pPr algn="l" defTabSz="457200">
              <a:defRPr sz="1400">
                <a:solidFill>
                  <a:srgbClr val="000000"/>
                </a:solidFill>
                <a:latin typeface="Century Gothic"/>
                <a:ea typeface="Century Gothic"/>
                <a:cs typeface="Century Gothic"/>
                <a:sym typeface="Century Gothic"/>
              </a:defRPr>
            </a:pPr>
            <a:endParaRPr lang="nb-NO"/>
          </a:p>
          <a:p>
            <a:pPr marL="228600" indent="-228600" algn="l" defTabSz="457200">
              <a:buSzPct val="100000"/>
              <a:buAutoNum type="arabicPeriod"/>
              <a:defRPr sz="1400">
                <a:solidFill>
                  <a:srgbClr val="000000"/>
                </a:solidFill>
                <a:latin typeface="Century Gothic"/>
                <a:ea typeface="Century Gothic"/>
                <a:cs typeface="Century Gothic"/>
                <a:sym typeface="Century Gothic"/>
              </a:defRPr>
            </a:pPr>
            <a:r>
              <a:rPr lang="nb-NO"/>
              <a:t>Hvilke tiltak skal gjennomføres og for/av hvem? Det kan være variasjon i tiltakene som velges</a:t>
            </a:r>
          </a:p>
          <a:p>
            <a:pPr marL="228600" indent="-228600" algn="l" defTabSz="457200">
              <a:buSzPct val="100000"/>
              <a:buAutoNum type="arabicPeriod"/>
              <a:defRPr sz="1400">
                <a:solidFill>
                  <a:srgbClr val="000000"/>
                </a:solidFill>
                <a:latin typeface="Century Gothic"/>
                <a:ea typeface="Century Gothic"/>
                <a:cs typeface="Century Gothic"/>
                <a:sym typeface="Century Gothic"/>
              </a:defRPr>
            </a:pPr>
            <a:r>
              <a:rPr lang="nb-NO"/>
              <a:t>Bedriftsinterne kurs eller eksterne kurs? Grunnleggende for alle, eller nivådelt? Korte kurs eller lange løp? </a:t>
            </a:r>
          </a:p>
          <a:p>
            <a:pPr marL="228600" indent="-228600" algn="l" defTabSz="457200">
              <a:buSzPct val="100000"/>
              <a:buAutoNum type="arabicPeriod"/>
              <a:defRPr sz="1400">
                <a:solidFill>
                  <a:srgbClr val="000000"/>
                </a:solidFill>
                <a:latin typeface="Century Gothic"/>
                <a:ea typeface="Century Gothic"/>
                <a:cs typeface="Century Gothic"/>
                <a:sym typeface="Century Gothic"/>
              </a:defRPr>
            </a:pPr>
            <a:r>
              <a:rPr lang="nb-NO"/>
              <a:t>Kollektivt eller individuelt? </a:t>
            </a:r>
          </a:p>
          <a:p>
            <a:pPr algn="l" defTabSz="457200">
              <a:defRPr sz="1400">
                <a:solidFill>
                  <a:srgbClr val="000000"/>
                </a:solidFill>
                <a:latin typeface="Century Gothic"/>
                <a:ea typeface="Century Gothic"/>
                <a:cs typeface="Century Gothic"/>
                <a:sym typeface="Century Gothic"/>
              </a:defRPr>
            </a:pPr>
            <a:endParaRPr lang="nb-NO"/>
          </a:p>
          <a:p>
            <a:pPr algn="l" defTabSz="457200">
              <a:defRPr sz="1400">
                <a:solidFill>
                  <a:srgbClr val="000000"/>
                </a:solidFill>
                <a:latin typeface="Century Gothic"/>
                <a:ea typeface="Century Gothic"/>
                <a:cs typeface="Century Gothic"/>
                <a:sym typeface="Century Gothic"/>
              </a:defRPr>
            </a:pPr>
            <a:r>
              <a:rPr lang="nb-NO"/>
              <a:t>Oppfølging med trening, tid til å bruke det man lærer og konkrete arbeidsoppgaver er nødvendig. Se eksempler på neste side.</a:t>
            </a:r>
          </a:p>
          <a:p>
            <a:pPr algn="l" defTabSz="584200">
              <a:defRPr sz="2200">
                <a:solidFill>
                  <a:srgbClr val="FFFFFF"/>
                </a:solidFill>
                <a:latin typeface="Helvetica Neue Medium"/>
                <a:ea typeface="Helvetica Neue Medium"/>
                <a:cs typeface="Helvetica Neue Medium"/>
                <a:sym typeface="Helvetica Neue Medium"/>
              </a:defRPr>
            </a:pPr>
            <a:endParaRPr lang="nb-NO" sz="1400">
              <a:solidFill>
                <a:srgbClr val="000000"/>
              </a:solidFill>
              <a:latin typeface="Century Gothic"/>
            </a:endParaRPr>
          </a:p>
          <a:p>
            <a:pPr algn="l" defTabSz="584200">
              <a:defRPr sz="2200">
                <a:solidFill>
                  <a:srgbClr val="FFFFFF"/>
                </a:solidFill>
                <a:latin typeface="Helvetica Neue Medium"/>
                <a:ea typeface="Helvetica Neue Medium"/>
                <a:cs typeface="Helvetica Neue Medium"/>
                <a:sym typeface="Helvetica Neue Medium"/>
              </a:defRPr>
            </a:pPr>
            <a:r>
              <a:rPr lang="nb-NO" sz="1400">
                <a:solidFill>
                  <a:srgbClr val="000000"/>
                </a:solidFill>
                <a:latin typeface="Century Gothic"/>
              </a:rPr>
              <a:t>Kontakt gjerne IJ, NJ eller MBL for innspill eller støtte i dette arbeidet.</a:t>
            </a:r>
            <a:br>
              <a:rPr lang="nb-NO" sz="1400">
                <a:solidFill>
                  <a:srgbClr val="000000"/>
                </a:solidFill>
                <a:latin typeface="Century Gothic"/>
              </a:rPr>
            </a:br>
            <a:endParaRPr lang="nb-NO" sz="1400">
              <a:solidFill>
                <a:srgbClr val="000000"/>
              </a:solidFill>
              <a:latin typeface="Century Gothic"/>
            </a:endParaRPr>
          </a:p>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0" name="Rektangel">
            <a:extLst>
              <a:ext uri="{FF2B5EF4-FFF2-40B4-BE49-F238E27FC236}">
                <a16:creationId xmlns:a16="http://schemas.microsoft.com/office/drawing/2014/main" id="{FD468203-F43F-3A88-B59A-84FEA3CBE520}"/>
              </a:ext>
            </a:extLst>
          </p:cNvPr>
          <p:cNvSpPr/>
          <p:nvPr/>
        </p:nvSpPr>
        <p:spPr>
          <a:xfrm>
            <a:off x="8299" y="2429842"/>
            <a:ext cx="993239" cy="5716633"/>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je">
            <a:extLst>
              <a:ext uri="{FF2B5EF4-FFF2-40B4-BE49-F238E27FC236}">
                <a16:creationId xmlns:a16="http://schemas.microsoft.com/office/drawing/2014/main" id="{9EC097BD-BCA2-A3A6-ADBC-920BC4FD2CB2}"/>
              </a:ext>
            </a:extLst>
          </p:cNvPr>
          <p:cNvSpPr/>
          <p:nvPr/>
        </p:nvSpPr>
        <p:spPr>
          <a:xfrm flipH="1">
            <a:off x="6502398" y="3173088"/>
            <a:ext cx="3" cy="3472363"/>
          </a:xfrm>
          <a:prstGeom prst="line">
            <a:avLst/>
          </a:prstGeom>
          <a:ln w="6350">
            <a:solidFill>
              <a:srgbClr val="000000"/>
            </a:solidFill>
            <a:miter lim="400000"/>
          </a:ln>
        </p:spPr>
        <p:txBody>
          <a:bodyPr lIns="45718" tIns="45718" rIns="45718" bIns="45718"/>
          <a:lstStyle/>
          <a:p>
            <a:endParaRPr lang="nb-NO"/>
          </a:p>
        </p:txBody>
      </p:sp>
      <p:sp>
        <p:nvSpPr>
          <p:cNvPr id="3" name="Linje">
            <a:extLst>
              <a:ext uri="{FF2B5EF4-FFF2-40B4-BE49-F238E27FC236}">
                <a16:creationId xmlns:a16="http://schemas.microsoft.com/office/drawing/2014/main" id="{919BEDC3-E384-DB26-71BA-63A5873DF9B9}"/>
              </a:ext>
            </a:extLst>
          </p:cNvPr>
          <p:cNvSpPr/>
          <p:nvPr/>
        </p:nvSpPr>
        <p:spPr>
          <a:xfrm>
            <a:off x="4336710" y="4200999"/>
            <a:ext cx="4003249" cy="1"/>
          </a:xfrm>
          <a:prstGeom prst="line">
            <a:avLst/>
          </a:prstGeom>
          <a:ln w="6350">
            <a:solidFill>
              <a:srgbClr val="000000"/>
            </a:solidFill>
            <a:miter lim="400000"/>
          </a:ln>
        </p:spPr>
        <p:txBody>
          <a:bodyPr lIns="45718" tIns="45718" rIns="45718" bIns="45718"/>
          <a:lstStyle/>
          <a:p>
            <a:endParaRPr lang="nb-NO"/>
          </a:p>
        </p:txBody>
      </p:sp>
      <p:sp>
        <p:nvSpPr>
          <p:cNvPr id="4" name="Linje">
            <a:extLst>
              <a:ext uri="{FF2B5EF4-FFF2-40B4-BE49-F238E27FC236}">
                <a16:creationId xmlns:a16="http://schemas.microsoft.com/office/drawing/2014/main" id="{F8D026AC-42AB-02CC-FA6A-086D7AE4C322}"/>
              </a:ext>
            </a:extLst>
          </p:cNvPr>
          <p:cNvSpPr/>
          <p:nvPr/>
        </p:nvSpPr>
        <p:spPr>
          <a:xfrm>
            <a:off x="4500776" y="5112851"/>
            <a:ext cx="4003249" cy="1"/>
          </a:xfrm>
          <a:prstGeom prst="line">
            <a:avLst/>
          </a:prstGeom>
          <a:ln w="6350">
            <a:solidFill>
              <a:srgbClr val="000000"/>
            </a:solidFill>
            <a:miter lim="400000"/>
          </a:ln>
        </p:spPr>
        <p:txBody>
          <a:bodyPr lIns="45718" tIns="45718" rIns="45718" bIns="45718"/>
          <a:lstStyle/>
          <a:p>
            <a:endParaRPr lang="nb-NO"/>
          </a:p>
        </p:txBody>
      </p:sp>
      <p:sp>
        <p:nvSpPr>
          <p:cNvPr id="5" name="Linje">
            <a:extLst>
              <a:ext uri="{FF2B5EF4-FFF2-40B4-BE49-F238E27FC236}">
                <a16:creationId xmlns:a16="http://schemas.microsoft.com/office/drawing/2014/main" id="{9C9B1F45-E086-2226-81B1-AE3FF9C0E316}"/>
              </a:ext>
            </a:extLst>
          </p:cNvPr>
          <p:cNvSpPr/>
          <p:nvPr/>
        </p:nvSpPr>
        <p:spPr>
          <a:xfrm>
            <a:off x="4500776" y="6027878"/>
            <a:ext cx="4003249" cy="1"/>
          </a:xfrm>
          <a:prstGeom prst="line">
            <a:avLst/>
          </a:prstGeom>
          <a:ln w="6350">
            <a:solidFill>
              <a:srgbClr val="000000"/>
            </a:solidFill>
            <a:miter lim="400000"/>
          </a:ln>
        </p:spPr>
        <p:txBody>
          <a:bodyPr lIns="45718" tIns="45718" rIns="45718" bIns="45718"/>
          <a:lstStyle/>
          <a:p>
            <a:endParaRPr lang="nb-NO"/>
          </a:p>
        </p:txBody>
      </p:sp>
      <p:sp>
        <p:nvSpPr>
          <p:cNvPr id="6" name="Sirkel">
            <a:extLst>
              <a:ext uri="{FF2B5EF4-FFF2-40B4-BE49-F238E27FC236}">
                <a16:creationId xmlns:a16="http://schemas.microsoft.com/office/drawing/2014/main" id="{4937D345-3492-154E-E57A-2DF4ACAE0A8C}"/>
              </a:ext>
            </a:extLst>
          </p:cNvPr>
          <p:cNvSpPr/>
          <p:nvPr/>
        </p:nvSpPr>
        <p:spPr>
          <a:xfrm>
            <a:off x="5263396" y="3690536"/>
            <a:ext cx="2478011" cy="2478011"/>
          </a:xfrm>
          <a:prstGeom prst="ellipse">
            <a:avLst/>
          </a:prstGeom>
          <a:solidFill>
            <a:srgbClr val="7A2B1F"/>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7" name="TILTAK">
            <a:extLst>
              <a:ext uri="{FF2B5EF4-FFF2-40B4-BE49-F238E27FC236}">
                <a16:creationId xmlns:a16="http://schemas.microsoft.com/office/drawing/2014/main" id="{43CB28C8-E5DB-4412-063A-025275583B8F}"/>
              </a:ext>
            </a:extLst>
          </p:cNvPr>
          <p:cNvSpPr txBox="1"/>
          <p:nvPr/>
        </p:nvSpPr>
        <p:spPr>
          <a:xfrm>
            <a:off x="5437839" y="4496875"/>
            <a:ext cx="2116758" cy="718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p>
            <a:pPr defTabSz="457200">
              <a:defRPr sz="3000" b="1">
                <a:solidFill>
                  <a:srgbClr val="FFFFFF"/>
                </a:solidFill>
                <a:latin typeface="Century Gothic"/>
                <a:ea typeface="Century Gothic"/>
                <a:cs typeface="Century Gothic"/>
                <a:sym typeface="Century Gothic"/>
              </a:defRPr>
            </a:pPr>
            <a:r>
              <a:rPr lang="nb-NO" sz="2000"/>
              <a:t>Eksempler på </a:t>
            </a:r>
            <a:br>
              <a:rPr lang="nb-NO" sz="2000"/>
            </a:br>
            <a:r>
              <a:rPr lang="nb-NO" sz="2000"/>
              <a:t>tiltak for læring</a:t>
            </a:r>
          </a:p>
        </p:txBody>
      </p:sp>
      <p:sp>
        <p:nvSpPr>
          <p:cNvPr id="8" name="Rektangel">
            <a:extLst>
              <a:ext uri="{FF2B5EF4-FFF2-40B4-BE49-F238E27FC236}">
                <a16:creationId xmlns:a16="http://schemas.microsoft.com/office/drawing/2014/main" id="{F05003B9-AFC8-D47A-E966-99DF00C4FC55}"/>
              </a:ext>
            </a:extLst>
          </p:cNvPr>
          <p:cNvSpPr/>
          <p:nvPr/>
        </p:nvSpPr>
        <p:spPr>
          <a:xfrm>
            <a:off x="1784547" y="3873982"/>
            <a:ext cx="2873140"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9" name="FYSISK KLASSEROMSUNDERVISNING">
            <a:extLst>
              <a:ext uri="{FF2B5EF4-FFF2-40B4-BE49-F238E27FC236}">
                <a16:creationId xmlns:a16="http://schemas.microsoft.com/office/drawing/2014/main" id="{82B3A9F8-6235-BFC7-E4FF-DDFD267D489D}"/>
              </a:ext>
            </a:extLst>
          </p:cNvPr>
          <p:cNvSpPr txBox="1"/>
          <p:nvPr/>
        </p:nvSpPr>
        <p:spPr>
          <a:xfrm>
            <a:off x="2365469" y="3939429"/>
            <a:ext cx="1711301" cy="48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457200">
              <a:defRPr sz="1200" b="1">
                <a:solidFill>
                  <a:srgbClr val="7A2B1F"/>
                </a:solidFill>
                <a:latin typeface="Century Gothic"/>
                <a:ea typeface="Century Gothic"/>
                <a:cs typeface="Century Gothic"/>
                <a:sym typeface="Century Gothic"/>
              </a:defRPr>
            </a:pPr>
            <a:r>
              <a:rPr lang="nb-NO"/>
              <a:t>KURS, UNDERVISNING </a:t>
            </a:r>
            <a:br>
              <a:rPr lang="nb-NO"/>
            </a:br>
            <a:r>
              <a:rPr lang="nb-NO"/>
              <a:t>/ PRAKTISK TRENING</a:t>
            </a:r>
          </a:p>
        </p:txBody>
      </p:sp>
      <p:sp>
        <p:nvSpPr>
          <p:cNvPr id="10" name="Rektangel">
            <a:extLst>
              <a:ext uri="{FF2B5EF4-FFF2-40B4-BE49-F238E27FC236}">
                <a16:creationId xmlns:a16="http://schemas.microsoft.com/office/drawing/2014/main" id="{D9E19240-F7DC-C987-BC1A-6D07B4ADD514}"/>
              </a:ext>
            </a:extLst>
          </p:cNvPr>
          <p:cNvSpPr/>
          <p:nvPr/>
        </p:nvSpPr>
        <p:spPr>
          <a:xfrm>
            <a:off x="1784547" y="4785834"/>
            <a:ext cx="2873140"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1" name="DIGITAL / VIRTUELL…">
            <a:extLst>
              <a:ext uri="{FF2B5EF4-FFF2-40B4-BE49-F238E27FC236}">
                <a16:creationId xmlns:a16="http://schemas.microsoft.com/office/drawing/2014/main" id="{04899971-192E-00A4-6666-20A4BA2B4AF2}"/>
              </a:ext>
            </a:extLst>
          </p:cNvPr>
          <p:cNvSpPr txBox="1"/>
          <p:nvPr/>
        </p:nvSpPr>
        <p:spPr>
          <a:xfrm>
            <a:off x="2498069" y="4851280"/>
            <a:ext cx="1446089" cy="48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457200">
              <a:defRPr sz="1200" b="1">
                <a:solidFill>
                  <a:srgbClr val="7A2B1F"/>
                </a:solidFill>
                <a:latin typeface="Century Gothic"/>
                <a:ea typeface="Century Gothic"/>
                <a:cs typeface="Century Gothic"/>
                <a:sym typeface="Century Gothic"/>
              </a:defRPr>
            </a:pPr>
            <a:r>
              <a:rPr lang="nb-NO"/>
              <a:t>DIGITAL / VIRTUELL</a:t>
            </a:r>
          </a:p>
          <a:p>
            <a:pPr defTabSz="457200">
              <a:defRPr sz="1200" b="1">
                <a:solidFill>
                  <a:srgbClr val="7A2B1F"/>
                </a:solidFill>
                <a:latin typeface="Century Gothic"/>
                <a:ea typeface="Century Gothic"/>
                <a:cs typeface="Century Gothic"/>
                <a:sym typeface="Century Gothic"/>
              </a:defRPr>
            </a:pPr>
            <a:r>
              <a:rPr lang="nb-NO"/>
              <a:t>UNDERVISNING </a:t>
            </a:r>
          </a:p>
        </p:txBody>
      </p:sp>
      <p:sp>
        <p:nvSpPr>
          <p:cNvPr id="12" name="Rektangel">
            <a:extLst>
              <a:ext uri="{FF2B5EF4-FFF2-40B4-BE49-F238E27FC236}">
                <a16:creationId xmlns:a16="http://schemas.microsoft.com/office/drawing/2014/main" id="{CABF0472-DC5A-6121-3E6E-B08D06E98A99}"/>
              </a:ext>
            </a:extLst>
          </p:cNvPr>
          <p:cNvSpPr/>
          <p:nvPr/>
        </p:nvSpPr>
        <p:spPr>
          <a:xfrm>
            <a:off x="1784547" y="5677415"/>
            <a:ext cx="2873140"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3" name="E-LÆRING">
            <a:extLst>
              <a:ext uri="{FF2B5EF4-FFF2-40B4-BE49-F238E27FC236}">
                <a16:creationId xmlns:a16="http://schemas.microsoft.com/office/drawing/2014/main" id="{4636DF5F-6766-477B-0346-F2E59825E242}"/>
              </a:ext>
            </a:extLst>
          </p:cNvPr>
          <p:cNvSpPr txBox="1"/>
          <p:nvPr/>
        </p:nvSpPr>
        <p:spPr>
          <a:xfrm>
            <a:off x="2223821" y="5838111"/>
            <a:ext cx="1994595"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457200">
              <a:defRPr sz="1200" b="1">
                <a:solidFill>
                  <a:srgbClr val="7A2B1F"/>
                </a:solidFill>
                <a:latin typeface="Century Gothic"/>
                <a:ea typeface="Century Gothic"/>
                <a:cs typeface="Century Gothic"/>
                <a:sym typeface="Century Gothic"/>
              </a:defRPr>
            </a:pPr>
            <a:r>
              <a:rPr lang="nb-NO"/>
              <a:t>E-LÆRING (ON-DEMAND) </a:t>
            </a:r>
          </a:p>
        </p:txBody>
      </p:sp>
      <p:sp>
        <p:nvSpPr>
          <p:cNvPr id="14" name="Rektangel">
            <a:extLst>
              <a:ext uri="{FF2B5EF4-FFF2-40B4-BE49-F238E27FC236}">
                <a16:creationId xmlns:a16="http://schemas.microsoft.com/office/drawing/2014/main" id="{5FFE5AF5-9FC3-27D5-63A4-1C8A4A09FD05}"/>
              </a:ext>
            </a:extLst>
          </p:cNvPr>
          <p:cNvSpPr/>
          <p:nvPr/>
        </p:nvSpPr>
        <p:spPr>
          <a:xfrm>
            <a:off x="5065831" y="6643900"/>
            <a:ext cx="2873139"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5" name="Rektangel">
            <a:extLst>
              <a:ext uri="{FF2B5EF4-FFF2-40B4-BE49-F238E27FC236}">
                <a16:creationId xmlns:a16="http://schemas.microsoft.com/office/drawing/2014/main" id="{6AFDC549-2E66-2736-7EA3-D2DE4C2E6ED4}"/>
              </a:ext>
            </a:extLst>
          </p:cNvPr>
          <p:cNvSpPr/>
          <p:nvPr/>
        </p:nvSpPr>
        <p:spPr>
          <a:xfrm>
            <a:off x="5065831" y="2561147"/>
            <a:ext cx="2873139"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6" name="EKSPERIMENTELL LÆRING…">
            <a:extLst>
              <a:ext uri="{FF2B5EF4-FFF2-40B4-BE49-F238E27FC236}">
                <a16:creationId xmlns:a16="http://schemas.microsoft.com/office/drawing/2014/main" id="{A039AD09-0AB6-F848-746D-3C16D4884CB9}"/>
              </a:ext>
            </a:extLst>
          </p:cNvPr>
          <p:cNvSpPr txBox="1"/>
          <p:nvPr/>
        </p:nvSpPr>
        <p:spPr>
          <a:xfrm>
            <a:off x="5972832" y="6728692"/>
            <a:ext cx="1059136" cy="48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457200">
              <a:defRPr sz="1200" b="1">
                <a:solidFill>
                  <a:srgbClr val="7A2B1F"/>
                </a:solidFill>
                <a:latin typeface="Century Gothic"/>
                <a:ea typeface="Century Gothic"/>
                <a:cs typeface="Century Gothic"/>
                <a:sym typeface="Century Gothic"/>
              </a:defRPr>
            </a:pPr>
            <a:r>
              <a:rPr lang="nb-NO"/>
              <a:t>LÆRING </a:t>
            </a:r>
          </a:p>
          <a:p>
            <a:pPr defTabSz="457200">
              <a:defRPr sz="1200" b="1">
                <a:solidFill>
                  <a:srgbClr val="7A2B1F"/>
                </a:solidFill>
                <a:latin typeface="Century Gothic"/>
                <a:ea typeface="Century Gothic"/>
                <a:cs typeface="Century Gothic"/>
                <a:sym typeface="Century Gothic"/>
              </a:defRPr>
            </a:pPr>
            <a:r>
              <a:rPr lang="nb-NO"/>
              <a:t>I PROSJEKTER</a:t>
            </a:r>
          </a:p>
        </p:txBody>
      </p:sp>
      <p:sp>
        <p:nvSpPr>
          <p:cNvPr id="17" name="Rektangel">
            <a:extLst>
              <a:ext uri="{FF2B5EF4-FFF2-40B4-BE49-F238E27FC236}">
                <a16:creationId xmlns:a16="http://schemas.microsoft.com/office/drawing/2014/main" id="{F51D2142-B97E-BD98-A77F-416DDD8338F1}"/>
              </a:ext>
            </a:extLst>
          </p:cNvPr>
          <p:cNvSpPr/>
          <p:nvPr/>
        </p:nvSpPr>
        <p:spPr>
          <a:xfrm>
            <a:off x="8347113" y="3873982"/>
            <a:ext cx="2873140"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8" name="COACHING">
            <a:extLst>
              <a:ext uri="{FF2B5EF4-FFF2-40B4-BE49-F238E27FC236}">
                <a16:creationId xmlns:a16="http://schemas.microsoft.com/office/drawing/2014/main" id="{3E92FEF5-14ED-7760-9662-50B30A2A6660}"/>
              </a:ext>
            </a:extLst>
          </p:cNvPr>
          <p:cNvSpPr txBox="1"/>
          <p:nvPr/>
        </p:nvSpPr>
        <p:spPr>
          <a:xfrm>
            <a:off x="9293815" y="4034679"/>
            <a:ext cx="979736"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7A2B1F"/>
                </a:solidFill>
                <a:latin typeface="Century Gothic"/>
                <a:ea typeface="Century Gothic"/>
                <a:cs typeface="Century Gothic"/>
                <a:sym typeface="Century Gothic"/>
              </a:defRPr>
            </a:lvl1pPr>
          </a:lstStyle>
          <a:p>
            <a:r>
              <a:rPr lang="nb-NO"/>
              <a:t>COACHING</a:t>
            </a:r>
          </a:p>
        </p:txBody>
      </p:sp>
      <p:sp>
        <p:nvSpPr>
          <p:cNvPr id="19" name="Rektangel">
            <a:extLst>
              <a:ext uri="{FF2B5EF4-FFF2-40B4-BE49-F238E27FC236}">
                <a16:creationId xmlns:a16="http://schemas.microsoft.com/office/drawing/2014/main" id="{C0BEC6F7-183C-3476-51CE-FFA75F343100}"/>
              </a:ext>
            </a:extLst>
          </p:cNvPr>
          <p:cNvSpPr/>
          <p:nvPr/>
        </p:nvSpPr>
        <p:spPr>
          <a:xfrm>
            <a:off x="8347113" y="4785834"/>
            <a:ext cx="2873140"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0" name="MENTORPROGRAM">
            <a:extLst>
              <a:ext uri="{FF2B5EF4-FFF2-40B4-BE49-F238E27FC236}">
                <a16:creationId xmlns:a16="http://schemas.microsoft.com/office/drawing/2014/main" id="{AF7D2668-FB40-8D8C-CB31-759B338DA729}"/>
              </a:ext>
            </a:extLst>
          </p:cNvPr>
          <p:cNvSpPr txBox="1"/>
          <p:nvPr/>
        </p:nvSpPr>
        <p:spPr>
          <a:xfrm>
            <a:off x="9037756" y="4946530"/>
            <a:ext cx="1491854"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7A2B1F"/>
                </a:solidFill>
                <a:latin typeface="Century Gothic"/>
                <a:ea typeface="Century Gothic"/>
                <a:cs typeface="Century Gothic"/>
                <a:sym typeface="Century Gothic"/>
              </a:defRPr>
            </a:lvl1pPr>
          </a:lstStyle>
          <a:p>
            <a:r>
              <a:rPr lang="nb-NO"/>
              <a:t>MENTORPROGRAM</a:t>
            </a:r>
          </a:p>
        </p:txBody>
      </p:sp>
      <p:sp>
        <p:nvSpPr>
          <p:cNvPr id="21" name="Rektangel">
            <a:extLst>
              <a:ext uri="{FF2B5EF4-FFF2-40B4-BE49-F238E27FC236}">
                <a16:creationId xmlns:a16="http://schemas.microsoft.com/office/drawing/2014/main" id="{0E8B4B57-4617-0015-C1C1-E622249BCCA2}"/>
              </a:ext>
            </a:extLst>
          </p:cNvPr>
          <p:cNvSpPr/>
          <p:nvPr/>
        </p:nvSpPr>
        <p:spPr>
          <a:xfrm>
            <a:off x="8347113" y="5697685"/>
            <a:ext cx="2873140" cy="654035"/>
          </a:xfrm>
          <a:prstGeom prst="rect">
            <a:avLst/>
          </a:prstGeom>
          <a:solidFill>
            <a:srgbClr val="FFFFF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2" name="BØKER">
            <a:extLst>
              <a:ext uri="{FF2B5EF4-FFF2-40B4-BE49-F238E27FC236}">
                <a16:creationId xmlns:a16="http://schemas.microsoft.com/office/drawing/2014/main" id="{5AA7C06F-3DC3-306D-1EA2-5CEE7B73FB5D}"/>
              </a:ext>
            </a:extLst>
          </p:cNvPr>
          <p:cNvSpPr txBox="1"/>
          <p:nvPr/>
        </p:nvSpPr>
        <p:spPr>
          <a:xfrm>
            <a:off x="9034669" y="5858382"/>
            <a:ext cx="1498031"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457200">
              <a:defRPr sz="1200" b="1">
                <a:solidFill>
                  <a:srgbClr val="7A2B1F"/>
                </a:solidFill>
                <a:latin typeface="Century Gothic"/>
                <a:ea typeface="Century Gothic"/>
                <a:cs typeface="Century Gothic"/>
                <a:sym typeface="Century Gothic"/>
              </a:defRPr>
            </a:pPr>
            <a:r>
              <a:rPr lang="nb-NO"/>
              <a:t>BØKER / RESEARCH</a:t>
            </a:r>
          </a:p>
        </p:txBody>
      </p:sp>
      <p:sp>
        <p:nvSpPr>
          <p:cNvPr id="23" name="ORGANISERT LÆRING…">
            <a:extLst>
              <a:ext uri="{FF2B5EF4-FFF2-40B4-BE49-F238E27FC236}">
                <a16:creationId xmlns:a16="http://schemas.microsoft.com/office/drawing/2014/main" id="{CB9FC907-96E9-B459-BB04-7DFF9B90EAAA}"/>
              </a:ext>
            </a:extLst>
          </p:cNvPr>
          <p:cNvSpPr txBox="1"/>
          <p:nvPr/>
        </p:nvSpPr>
        <p:spPr>
          <a:xfrm>
            <a:off x="5613263" y="2643540"/>
            <a:ext cx="1778273" cy="482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457200">
              <a:defRPr sz="1200" b="1">
                <a:solidFill>
                  <a:srgbClr val="7A2B1F"/>
                </a:solidFill>
                <a:latin typeface="Century Gothic"/>
                <a:ea typeface="Century Gothic"/>
                <a:cs typeface="Century Gothic"/>
                <a:sym typeface="Century Gothic"/>
              </a:defRPr>
            </a:pPr>
            <a:r>
              <a:rPr lang="nb-NO"/>
              <a:t>ORGANISERT LÆRING </a:t>
            </a:r>
          </a:p>
          <a:p>
            <a:pPr defTabSz="457200">
              <a:defRPr sz="1200" b="1">
                <a:solidFill>
                  <a:srgbClr val="7A2B1F"/>
                </a:solidFill>
                <a:latin typeface="Century Gothic"/>
                <a:ea typeface="Century Gothic"/>
                <a:cs typeface="Century Gothic"/>
                <a:sym typeface="Century Gothic"/>
              </a:defRPr>
            </a:pPr>
            <a:r>
              <a:rPr lang="nb-NO"/>
              <a:t>I ARBEIDSSITUASJONEN</a:t>
            </a:r>
          </a:p>
        </p:txBody>
      </p:sp>
      <p:sp>
        <p:nvSpPr>
          <p:cNvPr id="24" name="RÅD PÅ VEIEN">
            <a:extLst>
              <a:ext uri="{FF2B5EF4-FFF2-40B4-BE49-F238E27FC236}">
                <a16:creationId xmlns:a16="http://schemas.microsoft.com/office/drawing/2014/main" id="{1624C6DC-F2A2-88A1-7377-017E29E5A81D}"/>
              </a:ext>
            </a:extLst>
          </p:cNvPr>
          <p:cNvSpPr txBox="1"/>
          <p:nvPr/>
        </p:nvSpPr>
        <p:spPr>
          <a:xfrm>
            <a:off x="476457" y="570401"/>
            <a:ext cx="3678892"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EKSEMPLER PÅ TILTAK</a:t>
            </a:r>
          </a:p>
        </p:txBody>
      </p:sp>
    </p:spTree>
    <p:extLst>
      <p:ext uri="{BB962C8B-B14F-4D97-AF65-F5344CB8AC3E}">
        <p14:creationId xmlns:p14="http://schemas.microsoft.com/office/powerpoint/2010/main" val="3914628906"/>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475" name="STEG 1"/>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4</a:t>
            </a:r>
          </a:p>
        </p:txBody>
      </p:sp>
      <p:sp>
        <p:nvSpPr>
          <p:cNvPr id="476" name="RÅD PÅ VEIEN"/>
          <p:cNvSpPr txBox="1"/>
          <p:nvPr/>
        </p:nvSpPr>
        <p:spPr>
          <a:xfrm>
            <a:off x="476457" y="462679"/>
            <a:ext cx="6237285" cy="7489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GJENNOMFØRINGEN SATT I SYSTEM </a:t>
            </a:r>
          </a:p>
          <a:p>
            <a:pPr algn="l" defTabSz="457200">
              <a:defRPr sz="1400" b="1">
                <a:solidFill>
                  <a:srgbClr val="000000"/>
                </a:solidFill>
                <a:latin typeface="Century Gothic"/>
                <a:ea typeface="Century Gothic"/>
                <a:cs typeface="Century Gothic"/>
                <a:sym typeface="Century Gothic"/>
              </a:defRPr>
            </a:pPr>
            <a:r>
              <a:rPr lang="nb-NO"/>
              <a:t>Prosessen  - årshjul» eller prosjektperiode</a:t>
            </a:r>
          </a:p>
        </p:txBody>
      </p:sp>
      <p:sp>
        <p:nvSpPr>
          <p:cNvPr id="2" name="Når kartlegging av kompetanse er utført og kompetansemål er satt samt prioritert, er det tid for å se på hvilke tiltak som skal gjennomføres for å nå målene.…">
            <a:extLst>
              <a:ext uri="{FF2B5EF4-FFF2-40B4-BE49-F238E27FC236}">
                <a16:creationId xmlns:a16="http://schemas.microsoft.com/office/drawing/2014/main" id="{A29DB5B4-4051-8C80-E4D6-217D1D531574}"/>
              </a:ext>
            </a:extLst>
          </p:cNvPr>
          <p:cNvSpPr txBox="1"/>
          <p:nvPr/>
        </p:nvSpPr>
        <p:spPr>
          <a:xfrm>
            <a:off x="846652" y="2676913"/>
            <a:ext cx="4056107" cy="5682234"/>
          </a:xfrm>
          <a:custGeom>
            <a:avLst/>
            <a:gdLst>
              <a:gd name="connsiteX0" fmla="*/ 0 w 4056107"/>
              <a:gd name="connsiteY0" fmla="*/ 0 h 5682234"/>
              <a:gd name="connsiteX1" fmla="*/ 716579 w 4056107"/>
              <a:gd name="connsiteY1" fmla="*/ 0 h 5682234"/>
              <a:gd name="connsiteX2" fmla="*/ 1270914 w 4056107"/>
              <a:gd name="connsiteY2" fmla="*/ 0 h 5682234"/>
              <a:gd name="connsiteX3" fmla="*/ 1906370 w 4056107"/>
              <a:gd name="connsiteY3" fmla="*/ 0 h 5682234"/>
              <a:gd name="connsiteX4" fmla="*/ 2663510 w 4056107"/>
              <a:gd name="connsiteY4" fmla="*/ 0 h 5682234"/>
              <a:gd name="connsiteX5" fmla="*/ 3339528 w 4056107"/>
              <a:gd name="connsiteY5" fmla="*/ 0 h 5682234"/>
              <a:gd name="connsiteX6" fmla="*/ 4056107 w 4056107"/>
              <a:gd name="connsiteY6" fmla="*/ 0 h 5682234"/>
              <a:gd name="connsiteX7" fmla="*/ 4056107 w 4056107"/>
              <a:gd name="connsiteY7" fmla="*/ 754925 h 5682234"/>
              <a:gd name="connsiteX8" fmla="*/ 4056107 w 4056107"/>
              <a:gd name="connsiteY8" fmla="*/ 1453026 h 5682234"/>
              <a:gd name="connsiteX9" fmla="*/ 4056107 w 4056107"/>
              <a:gd name="connsiteY9" fmla="*/ 2321598 h 5682234"/>
              <a:gd name="connsiteX10" fmla="*/ 4056107 w 4056107"/>
              <a:gd name="connsiteY10" fmla="*/ 3019700 h 5682234"/>
              <a:gd name="connsiteX11" fmla="*/ 4056107 w 4056107"/>
              <a:gd name="connsiteY11" fmla="*/ 3660982 h 5682234"/>
              <a:gd name="connsiteX12" fmla="*/ 4056107 w 4056107"/>
              <a:gd name="connsiteY12" fmla="*/ 4359083 h 5682234"/>
              <a:gd name="connsiteX13" fmla="*/ 4056107 w 4056107"/>
              <a:gd name="connsiteY13" fmla="*/ 5682234 h 5682234"/>
              <a:gd name="connsiteX14" fmla="*/ 3380089 w 4056107"/>
              <a:gd name="connsiteY14" fmla="*/ 5682234 h 5682234"/>
              <a:gd name="connsiteX15" fmla="*/ 2704071 w 4056107"/>
              <a:gd name="connsiteY15" fmla="*/ 5682234 h 5682234"/>
              <a:gd name="connsiteX16" fmla="*/ 2109176 w 4056107"/>
              <a:gd name="connsiteY16" fmla="*/ 5682234 h 5682234"/>
              <a:gd name="connsiteX17" fmla="*/ 1433158 w 4056107"/>
              <a:gd name="connsiteY17" fmla="*/ 5682234 h 5682234"/>
              <a:gd name="connsiteX18" fmla="*/ 757140 w 4056107"/>
              <a:gd name="connsiteY18" fmla="*/ 5682234 h 5682234"/>
              <a:gd name="connsiteX19" fmla="*/ 0 w 4056107"/>
              <a:gd name="connsiteY19" fmla="*/ 5682234 h 5682234"/>
              <a:gd name="connsiteX20" fmla="*/ 0 w 4056107"/>
              <a:gd name="connsiteY20" fmla="*/ 4870485 h 5682234"/>
              <a:gd name="connsiteX21" fmla="*/ 0 w 4056107"/>
              <a:gd name="connsiteY21" fmla="*/ 4115560 h 5682234"/>
              <a:gd name="connsiteX22" fmla="*/ 0 w 4056107"/>
              <a:gd name="connsiteY22" fmla="*/ 3303811 h 5682234"/>
              <a:gd name="connsiteX23" fmla="*/ 0 w 4056107"/>
              <a:gd name="connsiteY23" fmla="*/ 2435241 h 5682234"/>
              <a:gd name="connsiteX24" fmla="*/ 0 w 4056107"/>
              <a:gd name="connsiteY24" fmla="*/ 1566672 h 5682234"/>
              <a:gd name="connsiteX25" fmla="*/ 0 w 4056107"/>
              <a:gd name="connsiteY25" fmla="*/ 698102 h 5682234"/>
              <a:gd name="connsiteX26" fmla="*/ 0 w 4056107"/>
              <a:gd name="connsiteY26" fmla="*/ 0 h 5682234"/>
              <a:gd name="connsiteX0" fmla="*/ 0 w 4056107"/>
              <a:gd name="connsiteY0" fmla="*/ 0 h 5682234"/>
              <a:gd name="connsiteX1" fmla="*/ 635457 w 4056107"/>
              <a:gd name="connsiteY1" fmla="*/ 0 h 5682234"/>
              <a:gd name="connsiteX2" fmla="*/ 1189791 w 4056107"/>
              <a:gd name="connsiteY2" fmla="*/ 0 h 5682234"/>
              <a:gd name="connsiteX3" fmla="*/ 1946931 w 4056107"/>
              <a:gd name="connsiteY3" fmla="*/ 0 h 5682234"/>
              <a:gd name="connsiteX4" fmla="*/ 2582388 w 4056107"/>
              <a:gd name="connsiteY4" fmla="*/ 0 h 5682234"/>
              <a:gd name="connsiteX5" fmla="*/ 3217845 w 4056107"/>
              <a:gd name="connsiteY5" fmla="*/ 0 h 5682234"/>
              <a:gd name="connsiteX6" fmla="*/ 4056107 w 4056107"/>
              <a:gd name="connsiteY6" fmla="*/ 0 h 5682234"/>
              <a:gd name="connsiteX7" fmla="*/ 4056107 w 4056107"/>
              <a:gd name="connsiteY7" fmla="*/ 698102 h 5682234"/>
              <a:gd name="connsiteX8" fmla="*/ 4056107 w 4056107"/>
              <a:gd name="connsiteY8" fmla="*/ 1509849 h 5682234"/>
              <a:gd name="connsiteX9" fmla="*/ 4056107 w 4056107"/>
              <a:gd name="connsiteY9" fmla="*/ 2207953 h 5682234"/>
              <a:gd name="connsiteX10" fmla="*/ 4056107 w 4056107"/>
              <a:gd name="connsiteY10" fmla="*/ 2906055 h 5682234"/>
              <a:gd name="connsiteX11" fmla="*/ 4056107 w 4056107"/>
              <a:gd name="connsiteY11" fmla="*/ 3717804 h 5682234"/>
              <a:gd name="connsiteX12" fmla="*/ 4056107 w 4056107"/>
              <a:gd name="connsiteY12" fmla="*/ 4586374 h 5682234"/>
              <a:gd name="connsiteX13" fmla="*/ 4056107 w 4056107"/>
              <a:gd name="connsiteY13" fmla="*/ 5682234 h 5682234"/>
              <a:gd name="connsiteX14" fmla="*/ 3380089 w 4056107"/>
              <a:gd name="connsiteY14" fmla="*/ 5682234 h 5682234"/>
              <a:gd name="connsiteX15" fmla="*/ 2785193 w 4056107"/>
              <a:gd name="connsiteY15" fmla="*/ 5682234 h 5682234"/>
              <a:gd name="connsiteX16" fmla="*/ 2109176 w 4056107"/>
              <a:gd name="connsiteY16" fmla="*/ 5682234 h 5682234"/>
              <a:gd name="connsiteX17" fmla="*/ 1352036 w 4056107"/>
              <a:gd name="connsiteY17" fmla="*/ 5682234 h 5682234"/>
              <a:gd name="connsiteX18" fmla="*/ 676018 w 4056107"/>
              <a:gd name="connsiteY18" fmla="*/ 5682234 h 5682234"/>
              <a:gd name="connsiteX19" fmla="*/ 0 w 4056107"/>
              <a:gd name="connsiteY19" fmla="*/ 5682234 h 5682234"/>
              <a:gd name="connsiteX20" fmla="*/ 0 w 4056107"/>
              <a:gd name="connsiteY20" fmla="*/ 4984130 h 5682234"/>
              <a:gd name="connsiteX21" fmla="*/ 0 w 4056107"/>
              <a:gd name="connsiteY21" fmla="*/ 4229206 h 5682234"/>
              <a:gd name="connsiteX22" fmla="*/ 0 w 4056107"/>
              <a:gd name="connsiteY22" fmla="*/ 3303811 h 5682234"/>
              <a:gd name="connsiteX23" fmla="*/ 0 w 4056107"/>
              <a:gd name="connsiteY23" fmla="*/ 2492064 h 5682234"/>
              <a:gd name="connsiteX24" fmla="*/ 0 w 4056107"/>
              <a:gd name="connsiteY24" fmla="*/ 1737139 h 5682234"/>
              <a:gd name="connsiteX25" fmla="*/ 0 w 4056107"/>
              <a:gd name="connsiteY25" fmla="*/ 1095858 h 5682234"/>
              <a:gd name="connsiteX26" fmla="*/ 0 w 4056107"/>
              <a:gd name="connsiteY26" fmla="*/ 0 h 5682234"/>
              <a:gd name="connsiteX0" fmla="*/ 0 w 4056107"/>
              <a:gd name="connsiteY0" fmla="*/ 0 h 5682234"/>
              <a:gd name="connsiteX1" fmla="*/ 716579 w 4056107"/>
              <a:gd name="connsiteY1" fmla="*/ 0 h 5682234"/>
              <a:gd name="connsiteX2" fmla="*/ 1270914 w 4056107"/>
              <a:gd name="connsiteY2" fmla="*/ 0 h 5682234"/>
              <a:gd name="connsiteX3" fmla="*/ 1906370 w 4056107"/>
              <a:gd name="connsiteY3" fmla="*/ 0 h 5682234"/>
              <a:gd name="connsiteX4" fmla="*/ 2663510 w 4056107"/>
              <a:gd name="connsiteY4" fmla="*/ 0 h 5682234"/>
              <a:gd name="connsiteX5" fmla="*/ 3339528 w 4056107"/>
              <a:gd name="connsiteY5" fmla="*/ 0 h 5682234"/>
              <a:gd name="connsiteX6" fmla="*/ 4056107 w 4056107"/>
              <a:gd name="connsiteY6" fmla="*/ 0 h 5682234"/>
              <a:gd name="connsiteX7" fmla="*/ 4056107 w 4056107"/>
              <a:gd name="connsiteY7" fmla="*/ 754925 h 5682234"/>
              <a:gd name="connsiteX8" fmla="*/ 4056107 w 4056107"/>
              <a:gd name="connsiteY8" fmla="*/ 1453026 h 5682234"/>
              <a:gd name="connsiteX9" fmla="*/ 4056107 w 4056107"/>
              <a:gd name="connsiteY9" fmla="*/ 2321598 h 5682234"/>
              <a:gd name="connsiteX10" fmla="*/ 4056107 w 4056107"/>
              <a:gd name="connsiteY10" fmla="*/ 3019700 h 5682234"/>
              <a:gd name="connsiteX11" fmla="*/ 4056107 w 4056107"/>
              <a:gd name="connsiteY11" fmla="*/ 3660982 h 5682234"/>
              <a:gd name="connsiteX12" fmla="*/ 4056107 w 4056107"/>
              <a:gd name="connsiteY12" fmla="*/ 4359083 h 5682234"/>
              <a:gd name="connsiteX13" fmla="*/ 4056107 w 4056107"/>
              <a:gd name="connsiteY13" fmla="*/ 5682234 h 5682234"/>
              <a:gd name="connsiteX14" fmla="*/ 3380089 w 4056107"/>
              <a:gd name="connsiteY14" fmla="*/ 5682234 h 5682234"/>
              <a:gd name="connsiteX15" fmla="*/ 2704071 w 4056107"/>
              <a:gd name="connsiteY15" fmla="*/ 5682234 h 5682234"/>
              <a:gd name="connsiteX16" fmla="*/ 2109176 w 4056107"/>
              <a:gd name="connsiteY16" fmla="*/ 5682234 h 5682234"/>
              <a:gd name="connsiteX17" fmla="*/ 1433158 w 4056107"/>
              <a:gd name="connsiteY17" fmla="*/ 5682234 h 5682234"/>
              <a:gd name="connsiteX18" fmla="*/ 757140 w 4056107"/>
              <a:gd name="connsiteY18" fmla="*/ 5682234 h 5682234"/>
              <a:gd name="connsiteX19" fmla="*/ 0 w 4056107"/>
              <a:gd name="connsiteY19" fmla="*/ 5682234 h 5682234"/>
              <a:gd name="connsiteX20" fmla="*/ 0 w 4056107"/>
              <a:gd name="connsiteY20" fmla="*/ 4870485 h 5682234"/>
              <a:gd name="connsiteX21" fmla="*/ 0 w 4056107"/>
              <a:gd name="connsiteY21" fmla="*/ 4115560 h 5682234"/>
              <a:gd name="connsiteX22" fmla="*/ 0 w 4056107"/>
              <a:gd name="connsiteY22" fmla="*/ 3303811 h 5682234"/>
              <a:gd name="connsiteX23" fmla="*/ 0 w 4056107"/>
              <a:gd name="connsiteY23" fmla="*/ 2435241 h 5682234"/>
              <a:gd name="connsiteX24" fmla="*/ 0 w 4056107"/>
              <a:gd name="connsiteY24" fmla="*/ 1566672 h 5682234"/>
              <a:gd name="connsiteX25" fmla="*/ 0 w 4056107"/>
              <a:gd name="connsiteY25" fmla="*/ 698102 h 5682234"/>
              <a:gd name="connsiteX26" fmla="*/ 0 w 4056107"/>
              <a:gd name="connsiteY26" fmla="*/ 0 h 5682234"/>
              <a:gd name="connsiteX0" fmla="*/ 0 w 4056107"/>
              <a:gd name="connsiteY0" fmla="*/ 0 h 5682234"/>
              <a:gd name="connsiteX1" fmla="*/ 716579 w 4056107"/>
              <a:gd name="connsiteY1" fmla="*/ 0 h 5682234"/>
              <a:gd name="connsiteX2" fmla="*/ 1270914 w 4056107"/>
              <a:gd name="connsiteY2" fmla="*/ 0 h 5682234"/>
              <a:gd name="connsiteX3" fmla="*/ 1906370 w 4056107"/>
              <a:gd name="connsiteY3" fmla="*/ 0 h 5682234"/>
              <a:gd name="connsiteX4" fmla="*/ 2663510 w 4056107"/>
              <a:gd name="connsiteY4" fmla="*/ 0 h 5682234"/>
              <a:gd name="connsiteX5" fmla="*/ 3339528 w 4056107"/>
              <a:gd name="connsiteY5" fmla="*/ 0 h 5682234"/>
              <a:gd name="connsiteX6" fmla="*/ 4056107 w 4056107"/>
              <a:gd name="connsiteY6" fmla="*/ 0 h 5682234"/>
              <a:gd name="connsiteX7" fmla="*/ 4056107 w 4056107"/>
              <a:gd name="connsiteY7" fmla="*/ 754925 h 5682234"/>
              <a:gd name="connsiteX8" fmla="*/ 4056107 w 4056107"/>
              <a:gd name="connsiteY8" fmla="*/ 1453026 h 5682234"/>
              <a:gd name="connsiteX9" fmla="*/ 4056107 w 4056107"/>
              <a:gd name="connsiteY9" fmla="*/ 2321598 h 5682234"/>
              <a:gd name="connsiteX10" fmla="*/ 4056107 w 4056107"/>
              <a:gd name="connsiteY10" fmla="*/ 3019700 h 5682234"/>
              <a:gd name="connsiteX11" fmla="*/ 4056107 w 4056107"/>
              <a:gd name="connsiteY11" fmla="*/ 3660982 h 5682234"/>
              <a:gd name="connsiteX12" fmla="*/ 4056107 w 4056107"/>
              <a:gd name="connsiteY12" fmla="*/ 4359083 h 5682234"/>
              <a:gd name="connsiteX13" fmla="*/ 4056107 w 4056107"/>
              <a:gd name="connsiteY13" fmla="*/ 5682234 h 5682234"/>
              <a:gd name="connsiteX14" fmla="*/ 3380089 w 4056107"/>
              <a:gd name="connsiteY14" fmla="*/ 5682234 h 5682234"/>
              <a:gd name="connsiteX15" fmla="*/ 2704071 w 4056107"/>
              <a:gd name="connsiteY15" fmla="*/ 5682234 h 5682234"/>
              <a:gd name="connsiteX16" fmla="*/ 2109176 w 4056107"/>
              <a:gd name="connsiteY16" fmla="*/ 5682234 h 5682234"/>
              <a:gd name="connsiteX17" fmla="*/ 1433158 w 4056107"/>
              <a:gd name="connsiteY17" fmla="*/ 5682234 h 5682234"/>
              <a:gd name="connsiteX18" fmla="*/ 757140 w 4056107"/>
              <a:gd name="connsiteY18" fmla="*/ 5682234 h 5682234"/>
              <a:gd name="connsiteX19" fmla="*/ 0 w 4056107"/>
              <a:gd name="connsiteY19" fmla="*/ 5682234 h 5682234"/>
              <a:gd name="connsiteX20" fmla="*/ 0 w 4056107"/>
              <a:gd name="connsiteY20" fmla="*/ 4870485 h 5682234"/>
              <a:gd name="connsiteX21" fmla="*/ 0 w 4056107"/>
              <a:gd name="connsiteY21" fmla="*/ 4115560 h 5682234"/>
              <a:gd name="connsiteX22" fmla="*/ 0 w 4056107"/>
              <a:gd name="connsiteY22" fmla="*/ 3303811 h 5682234"/>
              <a:gd name="connsiteX23" fmla="*/ 0 w 4056107"/>
              <a:gd name="connsiteY23" fmla="*/ 2435241 h 5682234"/>
              <a:gd name="connsiteX24" fmla="*/ 0 w 4056107"/>
              <a:gd name="connsiteY24" fmla="*/ 1566672 h 5682234"/>
              <a:gd name="connsiteX25" fmla="*/ 0 w 4056107"/>
              <a:gd name="connsiteY25" fmla="*/ 698102 h 5682234"/>
              <a:gd name="connsiteX26" fmla="*/ 0 w 4056107"/>
              <a:gd name="connsiteY26" fmla="*/ 0 h 5682234"/>
              <a:gd name="connsiteX0" fmla="*/ 0 w 4056107"/>
              <a:gd name="connsiteY0" fmla="*/ 0 h 5682234"/>
              <a:gd name="connsiteX1" fmla="*/ 716579 w 4056107"/>
              <a:gd name="connsiteY1" fmla="*/ 0 h 5682234"/>
              <a:gd name="connsiteX2" fmla="*/ 1270914 w 4056107"/>
              <a:gd name="connsiteY2" fmla="*/ 0 h 5682234"/>
              <a:gd name="connsiteX3" fmla="*/ 1906370 w 4056107"/>
              <a:gd name="connsiteY3" fmla="*/ 0 h 5682234"/>
              <a:gd name="connsiteX4" fmla="*/ 2663510 w 4056107"/>
              <a:gd name="connsiteY4" fmla="*/ 0 h 5682234"/>
              <a:gd name="connsiteX5" fmla="*/ 3339528 w 4056107"/>
              <a:gd name="connsiteY5" fmla="*/ 0 h 5682234"/>
              <a:gd name="connsiteX6" fmla="*/ 4056107 w 4056107"/>
              <a:gd name="connsiteY6" fmla="*/ 0 h 5682234"/>
              <a:gd name="connsiteX7" fmla="*/ 4056107 w 4056107"/>
              <a:gd name="connsiteY7" fmla="*/ 754925 h 5682234"/>
              <a:gd name="connsiteX8" fmla="*/ 4056107 w 4056107"/>
              <a:gd name="connsiteY8" fmla="*/ 1453026 h 5682234"/>
              <a:gd name="connsiteX9" fmla="*/ 4056107 w 4056107"/>
              <a:gd name="connsiteY9" fmla="*/ 2321598 h 5682234"/>
              <a:gd name="connsiteX10" fmla="*/ 4056107 w 4056107"/>
              <a:gd name="connsiteY10" fmla="*/ 3019700 h 5682234"/>
              <a:gd name="connsiteX11" fmla="*/ 4056107 w 4056107"/>
              <a:gd name="connsiteY11" fmla="*/ 3660982 h 5682234"/>
              <a:gd name="connsiteX12" fmla="*/ 4056107 w 4056107"/>
              <a:gd name="connsiteY12" fmla="*/ 4359083 h 5682234"/>
              <a:gd name="connsiteX13" fmla="*/ 4056107 w 4056107"/>
              <a:gd name="connsiteY13" fmla="*/ 5682234 h 5682234"/>
              <a:gd name="connsiteX14" fmla="*/ 3380089 w 4056107"/>
              <a:gd name="connsiteY14" fmla="*/ 5682234 h 5682234"/>
              <a:gd name="connsiteX15" fmla="*/ 2704071 w 4056107"/>
              <a:gd name="connsiteY15" fmla="*/ 5682234 h 5682234"/>
              <a:gd name="connsiteX16" fmla="*/ 2109176 w 4056107"/>
              <a:gd name="connsiteY16" fmla="*/ 5682234 h 5682234"/>
              <a:gd name="connsiteX17" fmla="*/ 1433158 w 4056107"/>
              <a:gd name="connsiteY17" fmla="*/ 5682234 h 5682234"/>
              <a:gd name="connsiteX18" fmla="*/ 757140 w 4056107"/>
              <a:gd name="connsiteY18" fmla="*/ 5682234 h 5682234"/>
              <a:gd name="connsiteX19" fmla="*/ 0 w 4056107"/>
              <a:gd name="connsiteY19" fmla="*/ 5682234 h 5682234"/>
              <a:gd name="connsiteX20" fmla="*/ 0 w 4056107"/>
              <a:gd name="connsiteY20" fmla="*/ 4870485 h 5682234"/>
              <a:gd name="connsiteX21" fmla="*/ 0 w 4056107"/>
              <a:gd name="connsiteY21" fmla="*/ 4115560 h 5682234"/>
              <a:gd name="connsiteX22" fmla="*/ 0 w 4056107"/>
              <a:gd name="connsiteY22" fmla="*/ 3303811 h 5682234"/>
              <a:gd name="connsiteX23" fmla="*/ 0 w 4056107"/>
              <a:gd name="connsiteY23" fmla="*/ 2435241 h 5682234"/>
              <a:gd name="connsiteX24" fmla="*/ 0 w 4056107"/>
              <a:gd name="connsiteY24" fmla="*/ 1566672 h 5682234"/>
              <a:gd name="connsiteX25" fmla="*/ 0 w 4056107"/>
              <a:gd name="connsiteY25" fmla="*/ 698102 h 5682234"/>
              <a:gd name="connsiteX26" fmla="*/ 0 w 4056107"/>
              <a:gd name="connsiteY26" fmla="*/ 0 h 5682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056107" h="5682234" fill="none" extrusionOk="0">
                <a:moveTo>
                  <a:pt x="0" y="0"/>
                </a:moveTo>
                <a:cubicBezTo>
                  <a:pt x="183534" y="-61462"/>
                  <a:pt x="631506" y="-98353"/>
                  <a:pt x="716579" y="0"/>
                </a:cubicBezTo>
                <a:cubicBezTo>
                  <a:pt x="784311" y="80582"/>
                  <a:pt x="1090634" y="30870"/>
                  <a:pt x="1270914" y="0"/>
                </a:cubicBezTo>
                <a:cubicBezTo>
                  <a:pt x="1586356" y="4710"/>
                  <a:pt x="1669620" y="63180"/>
                  <a:pt x="1906370" y="0"/>
                </a:cubicBezTo>
                <a:cubicBezTo>
                  <a:pt x="2246067" y="41285"/>
                  <a:pt x="2315906" y="-163970"/>
                  <a:pt x="2663510" y="0"/>
                </a:cubicBezTo>
                <a:cubicBezTo>
                  <a:pt x="3034517" y="263"/>
                  <a:pt x="3113304" y="48508"/>
                  <a:pt x="3339528" y="0"/>
                </a:cubicBezTo>
                <a:cubicBezTo>
                  <a:pt x="3653326" y="40665"/>
                  <a:pt x="3910179" y="44071"/>
                  <a:pt x="4056107" y="0"/>
                </a:cubicBezTo>
                <a:cubicBezTo>
                  <a:pt x="4118508" y="274310"/>
                  <a:pt x="3959188" y="310780"/>
                  <a:pt x="4056107" y="754925"/>
                </a:cubicBezTo>
                <a:cubicBezTo>
                  <a:pt x="4080499" y="1112597"/>
                  <a:pt x="4090631" y="1124086"/>
                  <a:pt x="4056107" y="1453026"/>
                </a:cubicBezTo>
                <a:cubicBezTo>
                  <a:pt x="4109180" y="1695169"/>
                  <a:pt x="3999342" y="1917228"/>
                  <a:pt x="4056107" y="2321598"/>
                </a:cubicBezTo>
                <a:cubicBezTo>
                  <a:pt x="4001043" y="2686674"/>
                  <a:pt x="4060507" y="2937512"/>
                  <a:pt x="4056107" y="3019700"/>
                </a:cubicBezTo>
                <a:cubicBezTo>
                  <a:pt x="3998192" y="3110560"/>
                  <a:pt x="4123204" y="3416448"/>
                  <a:pt x="4056107" y="3660982"/>
                </a:cubicBezTo>
                <a:cubicBezTo>
                  <a:pt x="4116428" y="3905249"/>
                  <a:pt x="4193713" y="4131271"/>
                  <a:pt x="4056107" y="4359083"/>
                </a:cubicBezTo>
                <a:cubicBezTo>
                  <a:pt x="3852890" y="4676198"/>
                  <a:pt x="4026527" y="4853152"/>
                  <a:pt x="4056107" y="5682234"/>
                </a:cubicBezTo>
                <a:cubicBezTo>
                  <a:pt x="3809831" y="5591140"/>
                  <a:pt x="3598224" y="5613830"/>
                  <a:pt x="3380089" y="5682234"/>
                </a:cubicBezTo>
                <a:cubicBezTo>
                  <a:pt x="3090373" y="5672697"/>
                  <a:pt x="3013837" y="5582239"/>
                  <a:pt x="2704071" y="5682234"/>
                </a:cubicBezTo>
                <a:cubicBezTo>
                  <a:pt x="2550524" y="5596081"/>
                  <a:pt x="2357951" y="5655226"/>
                  <a:pt x="2109176" y="5682234"/>
                </a:cubicBezTo>
                <a:cubicBezTo>
                  <a:pt x="2020457" y="5524991"/>
                  <a:pt x="1734434" y="5448579"/>
                  <a:pt x="1433158" y="5682234"/>
                </a:cubicBezTo>
                <a:cubicBezTo>
                  <a:pt x="1166568" y="5808395"/>
                  <a:pt x="993402" y="5606097"/>
                  <a:pt x="757140" y="5682234"/>
                </a:cubicBezTo>
                <a:cubicBezTo>
                  <a:pt x="488997" y="5710311"/>
                  <a:pt x="288947" y="5738397"/>
                  <a:pt x="0" y="5682234"/>
                </a:cubicBezTo>
                <a:cubicBezTo>
                  <a:pt x="-63480" y="5536100"/>
                  <a:pt x="27721" y="4956602"/>
                  <a:pt x="0" y="4870485"/>
                </a:cubicBezTo>
                <a:cubicBezTo>
                  <a:pt x="-121615" y="4713785"/>
                  <a:pt x="-10429" y="4403124"/>
                  <a:pt x="0" y="4115560"/>
                </a:cubicBezTo>
                <a:cubicBezTo>
                  <a:pt x="-114596" y="3823392"/>
                  <a:pt x="86694" y="3525665"/>
                  <a:pt x="0" y="3303811"/>
                </a:cubicBezTo>
                <a:cubicBezTo>
                  <a:pt x="-118735" y="3078337"/>
                  <a:pt x="-140293" y="2739481"/>
                  <a:pt x="0" y="2435241"/>
                </a:cubicBezTo>
                <a:cubicBezTo>
                  <a:pt x="-59264" y="2100269"/>
                  <a:pt x="-22557" y="1913517"/>
                  <a:pt x="0" y="1566672"/>
                </a:cubicBezTo>
                <a:cubicBezTo>
                  <a:pt x="-16809" y="1216144"/>
                  <a:pt x="-30243" y="1047727"/>
                  <a:pt x="0" y="698102"/>
                </a:cubicBezTo>
                <a:cubicBezTo>
                  <a:pt x="-181514" y="542494"/>
                  <a:pt x="63853" y="298249"/>
                  <a:pt x="0" y="0"/>
                </a:cubicBezTo>
                <a:close/>
              </a:path>
              <a:path w="4056107" h="5682234" stroke="0" extrusionOk="0">
                <a:moveTo>
                  <a:pt x="0" y="0"/>
                </a:moveTo>
                <a:cubicBezTo>
                  <a:pt x="23036" y="-20286"/>
                  <a:pt x="334197" y="-50985"/>
                  <a:pt x="635457" y="0"/>
                </a:cubicBezTo>
                <a:cubicBezTo>
                  <a:pt x="944264" y="-43325"/>
                  <a:pt x="995067" y="-23162"/>
                  <a:pt x="1189791" y="0"/>
                </a:cubicBezTo>
                <a:cubicBezTo>
                  <a:pt x="1464752" y="-40166"/>
                  <a:pt x="1844458" y="-64851"/>
                  <a:pt x="1946931" y="0"/>
                </a:cubicBezTo>
                <a:cubicBezTo>
                  <a:pt x="2113257" y="101154"/>
                  <a:pt x="2509874" y="-86692"/>
                  <a:pt x="2582388" y="0"/>
                </a:cubicBezTo>
                <a:cubicBezTo>
                  <a:pt x="2801397" y="25856"/>
                  <a:pt x="3020167" y="-103889"/>
                  <a:pt x="3217845" y="0"/>
                </a:cubicBezTo>
                <a:cubicBezTo>
                  <a:pt x="3234118" y="5792"/>
                  <a:pt x="3855556" y="97688"/>
                  <a:pt x="4056107" y="0"/>
                </a:cubicBezTo>
                <a:cubicBezTo>
                  <a:pt x="4038967" y="372508"/>
                  <a:pt x="4101777" y="412770"/>
                  <a:pt x="4056107" y="698102"/>
                </a:cubicBezTo>
                <a:cubicBezTo>
                  <a:pt x="4107900" y="843045"/>
                  <a:pt x="4155158" y="1345634"/>
                  <a:pt x="4056107" y="1509849"/>
                </a:cubicBezTo>
                <a:cubicBezTo>
                  <a:pt x="4126369" y="1622901"/>
                  <a:pt x="4154698" y="1842503"/>
                  <a:pt x="4056107" y="2207953"/>
                </a:cubicBezTo>
                <a:cubicBezTo>
                  <a:pt x="4140169" y="2568700"/>
                  <a:pt x="4037541" y="2782693"/>
                  <a:pt x="4056107" y="2906055"/>
                </a:cubicBezTo>
                <a:cubicBezTo>
                  <a:pt x="3914992" y="3023891"/>
                  <a:pt x="4188307" y="3417836"/>
                  <a:pt x="4056107" y="3717804"/>
                </a:cubicBezTo>
                <a:cubicBezTo>
                  <a:pt x="4079635" y="3932966"/>
                  <a:pt x="4185390" y="4121994"/>
                  <a:pt x="4056107" y="4586374"/>
                </a:cubicBezTo>
                <a:cubicBezTo>
                  <a:pt x="4101566" y="5080146"/>
                  <a:pt x="4243770" y="5313083"/>
                  <a:pt x="4056107" y="5682234"/>
                </a:cubicBezTo>
                <a:cubicBezTo>
                  <a:pt x="3804627" y="5582086"/>
                  <a:pt x="3603592" y="5555692"/>
                  <a:pt x="3380089" y="5682234"/>
                </a:cubicBezTo>
                <a:cubicBezTo>
                  <a:pt x="3288470" y="5715446"/>
                  <a:pt x="3133014" y="5562019"/>
                  <a:pt x="2785193" y="5682234"/>
                </a:cubicBezTo>
                <a:cubicBezTo>
                  <a:pt x="2591673" y="5729131"/>
                  <a:pt x="2329026" y="5543833"/>
                  <a:pt x="2109176" y="5682234"/>
                </a:cubicBezTo>
                <a:cubicBezTo>
                  <a:pt x="1850725" y="5562494"/>
                  <a:pt x="1709977" y="5743992"/>
                  <a:pt x="1352036" y="5682234"/>
                </a:cubicBezTo>
                <a:cubicBezTo>
                  <a:pt x="932902" y="5680572"/>
                  <a:pt x="860416" y="5635463"/>
                  <a:pt x="676018" y="5682234"/>
                </a:cubicBezTo>
                <a:cubicBezTo>
                  <a:pt x="398337" y="5575657"/>
                  <a:pt x="129849" y="5762676"/>
                  <a:pt x="0" y="5682234"/>
                </a:cubicBezTo>
                <a:cubicBezTo>
                  <a:pt x="70893" y="5545673"/>
                  <a:pt x="71213" y="5132914"/>
                  <a:pt x="0" y="4984130"/>
                </a:cubicBezTo>
                <a:cubicBezTo>
                  <a:pt x="165985" y="4889298"/>
                  <a:pt x="69993" y="4544064"/>
                  <a:pt x="0" y="4229206"/>
                </a:cubicBezTo>
                <a:cubicBezTo>
                  <a:pt x="-26649" y="4062725"/>
                  <a:pt x="84970" y="3458821"/>
                  <a:pt x="0" y="3303811"/>
                </a:cubicBezTo>
                <a:cubicBezTo>
                  <a:pt x="-137647" y="3034929"/>
                  <a:pt x="-63953" y="2699484"/>
                  <a:pt x="0" y="2492064"/>
                </a:cubicBezTo>
                <a:cubicBezTo>
                  <a:pt x="22367" y="2299302"/>
                  <a:pt x="93318" y="2172377"/>
                  <a:pt x="0" y="1737139"/>
                </a:cubicBezTo>
                <a:cubicBezTo>
                  <a:pt x="5093" y="1337787"/>
                  <a:pt x="35844" y="1268544"/>
                  <a:pt x="0" y="1095858"/>
                </a:cubicBezTo>
                <a:cubicBezTo>
                  <a:pt x="153266" y="925884"/>
                  <a:pt x="-236000" y="551103"/>
                  <a:pt x="0" y="0"/>
                </a:cubicBezTo>
                <a:close/>
              </a:path>
              <a:path w="4056107" h="5682234" fill="none" stroke="0" extrusionOk="0">
                <a:moveTo>
                  <a:pt x="0" y="0"/>
                </a:moveTo>
                <a:cubicBezTo>
                  <a:pt x="212430" y="-17988"/>
                  <a:pt x="603886" y="-21010"/>
                  <a:pt x="716579" y="0"/>
                </a:cubicBezTo>
                <a:cubicBezTo>
                  <a:pt x="939715" y="15339"/>
                  <a:pt x="1023630" y="-69690"/>
                  <a:pt x="1270914" y="0"/>
                </a:cubicBezTo>
                <a:cubicBezTo>
                  <a:pt x="1396051" y="163153"/>
                  <a:pt x="1716963" y="94351"/>
                  <a:pt x="1906370" y="0"/>
                </a:cubicBezTo>
                <a:cubicBezTo>
                  <a:pt x="2030414" y="8308"/>
                  <a:pt x="2402936" y="87440"/>
                  <a:pt x="2663510" y="0"/>
                </a:cubicBezTo>
                <a:cubicBezTo>
                  <a:pt x="2899434" y="10769"/>
                  <a:pt x="3065640" y="63010"/>
                  <a:pt x="3339528" y="0"/>
                </a:cubicBezTo>
                <a:cubicBezTo>
                  <a:pt x="3484030" y="-36886"/>
                  <a:pt x="3797643" y="39361"/>
                  <a:pt x="4056107" y="0"/>
                </a:cubicBezTo>
                <a:cubicBezTo>
                  <a:pt x="4086946" y="78658"/>
                  <a:pt x="3928921" y="367949"/>
                  <a:pt x="4056107" y="754925"/>
                </a:cubicBezTo>
                <a:cubicBezTo>
                  <a:pt x="4090002" y="1114771"/>
                  <a:pt x="4086210" y="1132574"/>
                  <a:pt x="4056107" y="1453026"/>
                </a:cubicBezTo>
                <a:cubicBezTo>
                  <a:pt x="4124783" y="1729577"/>
                  <a:pt x="4067557" y="2124528"/>
                  <a:pt x="4056107" y="2321598"/>
                </a:cubicBezTo>
                <a:cubicBezTo>
                  <a:pt x="4103977" y="2701519"/>
                  <a:pt x="4110389" y="2839665"/>
                  <a:pt x="4056107" y="3019700"/>
                </a:cubicBezTo>
                <a:cubicBezTo>
                  <a:pt x="4007494" y="3238806"/>
                  <a:pt x="4130038" y="3516444"/>
                  <a:pt x="4056107" y="3660982"/>
                </a:cubicBezTo>
                <a:cubicBezTo>
                  <a:pt x="4162353" y="3872793"/>
                  <a:pt x="4144968" y="4011859"/>
                  <a:pt x="4056107" y="4359083"/>
                </a:cubicBezTo>
                <a:cubicBezTo>
                  <a:pt x="4057810" y="4750001"/>
                  <a:pt x="4186802" y="5050945"/>
                  <a:pt x="4056107" y="5682234"/>
                </a:cubicBezTo>
                <a:cubicBezTo>
                  <a:pt x="3852816" y="5754966"/>
                  <a:pt x="3618273" y="5632622"/>
                  <a:pt x="3380089" y="5682234"/>
                </a:cubicBezTo>
                <a:cubicBezTo>
                  <a:pt x="3279537" y="5612419"/>
                  <a:pt x="2925073" y="5650114"/>
                  <a:pt x="2704071" y="5682234"/>
                </a:cubicBezTo>
                <a:cubicBezTo>
                  <a:pt x="2519573" y="5654259"/>
                  <a:pt x="2269255" y="5775255"/>
                  <a:pt x="2109176" y="5682234"/>
                </a:cubicBezTo>
                <a:cubicBezTo>
                  <a:pt x="2081240" y="5749630"/>
                  <a:pt x="1726970" y="5604418"/>
                  <a:pt x="1433158" y="5682234"/>
                </a:cubicBezTo>
                <a:cubicBezTo>
                  <a:pt x="1167599" y="5677669"/>
                  <a:pt x="1014084" y="5640270"/>
                  <a:pt x="757140" y="5682234"/>
                </a:cubicBezTo>
                <a:cubicBezTo>
                  <a:pt x="490946" y="5689486"/>
                  <a:pt x="380186" y="5687350"/>
                  <a:pt x="0" y="5682234"/>
                </a:cubicBezTo>
                <a:cubicBezTo>
                  <a:pt x="-71649" y="5524310"/>
                  <a:pt x="-50117" y="5035311"/>
                  <a:pt x="0" y="4870485"/>
                </a:cubicBezTo>
                <a:cubicBezTo>
                  <a:pt x="-51598" y="4587194"/>
                  <a:pt x="31355" y="4370993"/>
                  <a:pt x="0" y="4115560"/>
                </a:cubicBezTo>
                <a:cubicBezTo>
                  <a:pt x="-74513" y="4027996"/>
                  <a:pt x="-39361" y="3587880"/>
                  <a:pt x="0" y="3303811"/>
                </a:cubicBezTo>
                <a:cubicBezTo>
                  <a:pt x="-24379" y="3093095"/>
                  <a:pt x="-13182" y="2583248"/>
                  <a:pt x="0" y="2435241"/>
                </a:cubicBezTo>
                <a:cubicBezTo>
                  <a:pt x="-25352" y="2233800"/>
                  <a:pt x="-112315" y="2022618"/>
                  <a:pt x="0" y="1566672"/>
                </a:cubicBezTo>
                <a:cubicBezTo>
                  <a:pt x="50849" y="1239660"/>
                  <a:pt x="66641" y="839096"/>
                  <a:pt x="0" y="698102"/>
                </a:cubicBezTo>
                <a:cubicBezTo>
                  <a:pt x="52082" y="422812"/>
                  <a:pt x="132146" y="169402"/>
                  <a:pt x="0" y="0"/>
                </a:cubicBezTo>
                <a:close/>
              </a:path>
              <a:path w="4056107" h="5682234" fill="none" stroke="0" extrusionOk="0">
                <a:moveTo>
                  <a:pt x="0" y="0"/>
                </a:moveTo>
                <a:cubicBezTo>
                  <a:pt x="206486" y="-444"/>
                  <a:pt x="574022" y="-32422"/>
                  <a:pt x="716579" y="0"/>
                </a:cubicBezTo>
                <a:cubicBezTo>
                  <a:pt x="835339" y="45115"/>
                  <a:pt x="998238" y="-43115"/>
                  <a:pt x="1270914" y="0"/>
                </a:cubicBezTo>
                <a:cubicBezTo>
                  <a:pt x="1518155" y="17239"/>
                  <a:pt x="1667209" y="5955"/>
                  <a:pt x="1906370" y="0"/>
                </a:cubicBezTo>
                <a:cubicBezTo>
                  <a:pt x="2189812" y="19104"/>
                  <a:pt x="2412686" y="-45539"/>
                  <a:pt x="2663510" y="0"/>
                </a:cubicBezTo>
                <a:cubicBezTo>
                  <a:pt x="2993515" y="12277"/>
                  <a:pt x="3060805" y="25374"/>
                  <a:pt x="3339528" y="0"/>
                </a:cubicBezTo>
                <a:cubicBezTo>
                  <a:pt x="3580959" y="-49177"/>
                  <a:pt x="3912798" y="-298"/>
                  <a:pt x="4056107" y="0"/>
                </a:cubicBezTo>
                <a:cubicBezTo>
                  <a:pt x="4063200" y="197033"/>
                  <a:pt x="4034276" y="365599"/>
                  <a:pt x="4056107" y="754925"/>
                </a:cubicBezTo>
                <a:cubicBezTo>
                  <a:pt x="4090914" y="1102289"/>
                  <a:pt x="4089008" y="1116243"/>
                  <a:pt x="4056107" y="1453026"/>
                </a:cubicBezTo>
                <a:cubicBezTo>
                  <a:pt x="4028105" y="1726372"/>
                  <a:pt x="3969904" y="1975052"/>
                  <a:pt x="4056107" y="2321598"/>
                </a:cubicBezTo>
                <a:cubicBezTo>
                  <a:pt x="4048695" y="2644719"/>
                  <a:pt x="4081536" y="2882998"/>
                  <a:pt x="4056107" y="3019700"/>
                </a:cubicBezTo>
                <a:cubicBezTo>
                  <a:pt x="4113642" y="3209287"/>
                  <a:pt x="4091316" y="3525570"/>
                  <a:pt x="4056107" y="3660982"/>
                </a:cubicBezTo>
                <a:cubicBezTo>
                  <a:pt x="4110363" y="3870048"/>
                  <a:pt x="4144660" y="4014151"/>
                  <a:pt x="4056107" y="4359083"/>
                </a:cubicBezTo>
                <a:cubicBezTo>
                  <a:pt x="3857549" y="4699084"/>
                  <a:pt x="3908944" y="4903974"/>
                  <a:pt x="4056107" y="5682234"/>
                </a:cubicBezTo>
                <a:cubicBezTo>
                  <a:pt x="3815507" y="5708729"/>
                  <a:pt x="3613459" y="5633666"/>
                  <a:pt x="3380089" y="5682234"/>
                </a:cubicBezTo>
                <a:cubicBezTo>
                  <a:pt x="3151232" y="5565160"/>
                  <a:pt x="2900676" y="5725253"/>
                  <a:pt x="2704071" y="5682234"/>
                </a:cubicBezTo>
                <a:cubicBezTo>
                  <a:pt x="2543773" y="5660578"/>
                  <a:pt x="2308625" y="5710676"/>
                  <a:pt x="2109176" y="5682234"/>
                </a:cubicBezTo>
                <a:cubicBezTo>
                  <a:pt x="1950205" y="5736044"/>
                  <a:pt x="1797374" y="5574548"/>
                  <a:pt x="1433158" y="5682234"/>
                </a:cubicBezTo>
                <a:cubicBezTo>
                  <a:pt x="1141905" y="5731826"/>
                  <a:pt x="1037675" y="5658873"/>
                  <a:pt x="757140" y="5682234"/>
                </a:cubicBezTo>
                <a:cubicBezTo>
                  <a:pt x="461482" y="5689995"/>
                  <a:pt x="344242" y="5734110"/>
                  <a:pt x="0" y="5682234"/>
                </a:cubicBezTo>
                <a:cubicBezTo>
                  <a:pt x="-28902" y="5540464"/>
                  <a:pt x="11181" y="5046509"/>
                  <a:pt x="0" y="4870485"/>
                </a:cubicBezTo>
                <a:cubicBezTo>
                  <a:pt x="-52047" y="4743644"/>
                  <a:pt x="-5620" y="4355774"/>
                  <a:pt x="0" y="4115560"/>
                </a:cubicBezTo>
                <a:cubicBezTo>
                  <a:pt x="-38034" y="3913810"/>
                  <a:pt x="54282" y="3497066"/>
                  <a:pt x="0" y="3303811"/>
                </a:cubicBezTo>
                <a:cubicBezTo>
                  <a:pt x="24041" y="3065427"/>
                  <a:pt x="-12066" y="2723899"/>
                  <a:pt x="0" y="2435241"/>
                </a:cubicBezTo>
                <a:cubicBezTo>
                  <a:pt x="-2015" y="2190735"/>
                  <a:pt x="-12585" y="2001739"/>
                  <a:pt x="0" y="1566672"/>
                </a:cubicBezTo>
                <a:cubicBezTo>
                  <a:pt x="-66659" y="1167665"/>
                  <a:pt x="52594" y="957784"/>
                  <a:pt x="0" y="698102"/>
                </a:cubicBezTo>
                <a:cubicBezTo>
                  <a:pt x="-12316" y="493344"/>
                  <a:pt x="99452" y="196369"/>
                  <a:pt x="0" y="0"/>
                </a:cubicBezTo>
                <a:close/>
              </a:path>
              <a:path w="4056107" h="5682234" fill="none" stroke="0" extrusionOk="0">
                <a:moveTo>
                  <a:pt x="0" y="0"/>
                </a:moveTo>
                <a:cubicBezTo>
                  <a:pt x="199617" y="-53821"/>
                  <a:pt x="586244" y="-68052"/>
                  <a:pt x="716579" y="0"/>
                </a:cubicBezTo>
                <a:cubicBezTo>
                  <a:pt x="848562" y="57099"/>
                  <a:pt x="1069557" y="-13560"/>
                  <a:pt x="1270914" y="0"/>
                </a:cubicBezTo>
                <a:cubicBezTo>
                  <a:pt x="1526043" y="18887"/>
                  <a:pt x="1670371" y="27505"/>
                  <a:pt x="1906370" y="0"/>
                </a:cubicBezTo>
                <a:cubicBezTo>
                  <a:pt x="2184790" y="48381"/>
                  <a:pt x="2370666" y="-96061"/>
                  <a:pt x="2663510" y="0"/>
                </a:cubicBezTo>
                <a:cubicBezTo>
                  <a:pt x="3016639" y="1931"/>
                  <a:pt x="3079943" y="12708"/>
                  <a:pt x="3339528" y="0"/>
                </a:cubicBezTo>
                <a:cubicBezTo>
                  <a:pt x="3607662" y="20992"/>
                  <a:pt x="3901735" y="23624"/>
                  <a:pt x="4056107" y="0"/>
                </a:cubicBezTo>
                <a:cubicBezTo>
                  <a:pt x="4105305" y="253346"/>
                  <a:pt x="3934253" y="369663"/>
                  <a:pt x="4056107" y="754925"/>
                </a:cubicBezTo>
                <a:cubicBezTo>
                  <a:pt x="4086469" y="1111658"/>
                  <a:pt x="4088745" y="1126162"/>
                  <a:pt x="4056107" y="1453026"/>
                </a:cubicBezTo>
                <a:cubicBezTo>
                  <a:pt x="4067087" y="1655444"/>
                  <a:pt x="4022068" y="1951119"/>
                  <a:pt x="4056107" y="2321598"/>
                </a:cubicBezTo>
                <a:cubicBezTo>
                  <a:pt x="4056922" y="2690196"/>
                  <a:pt x="4049594" y="2931841"/>
                  <a:pt x="4056107" y="3019700"/>
                </a:cubicBezTo>
                <a:cubicBezTo>
                  <a:pt x="4037187" y="3165208"/>
                  <a:pt x="4085294" y="3466993"/>
                  <a:pt x="4056107" y="3660982"/>
                </a:cubicBezTo>
                <a:cubicBezTo>
                  <a:pt x="4079404" y="3852598"/>
                  <a:pt x="4094000" y="4130970"/>
                  <a:pt x="4056107" y="4359083"/>
                </a:cubicBezTo>
                <a:cubicBezTo>
                  <a:pt x="3953429" y="4632373"/>
                  <a:pt x="3977017" y="4878365"/>
                  <a:pt x="4056107" y="5682234"/>
                </a:cubicBezTo>
                <a:cubicBezTo>
                  <a:pt x="3787918" y="5611601"/>
                  <a:pt x="3544240" y="5604506"/>
                  <a:pt x="3380089" y="5682234"/>
                </a:cubicBezTo>
                <a:cubicBezTo>
                  <a:pt x="3128074" y="5655280"/>
                  <a:pt x="2976182" y="5617033"/>
                  <a:pt x="2704071" y="5682234"/>
                </a:cubicBezTo>
                <a:cubicBezTo>
                  <a:pt x="2462603" y="5644554"/>
                  <a:pt x="2276258" y="5681760"/>
                  <a:pt x="2109176" y="5682234"/>
                </a:cubicBezTo>
                <a:cubicBezTo>
                  <a:pt x="2018845" y="5625853"/>
                  <a:pt x="1740730" y="5520055"/>
                  <a:pt x="1433158" y="5682234"/>
                </a:cubicBezTo>
                <a:cubicBezTo>
                  <a:pt x="1183826" y="5786681"/>
                  <a:pt x="1026439" y="5674202"/>
                  <a:pt x="757140" y="5682234"/>
                </a:cubicBezTo>
                <a:cubicBezTo>
                  <a:pt x="470367" y="5692960"/>
                  <a:pt x="315056" y="5752799"/>
                  <a:pt x="0" y="5682234"/>
                </a:cubicBezTo>
                <a:cubicBezTo>
                  <a:pt x="-47441" y="5496562"/>
                  <a:pt x="21142" y="4997594"/>
                  <a:pt x="0" y="4870485"/>
                </a:cubicBezTo>
                <a:cubicBezTo>
                  <a:pt x="-33526" y="4720436"/>
                  <a:pt x="-6249" y="4385303"/>
                  <a:pt x="0" y="4115560"/>
                </a:cubicBezTo>
                <a:cubicBezTo>
                  <a:pt x="-37140" y="3914503"/>
                  <a:pt x="61182" y="3477361"/>
                  <a:pt x="0" y="3303811"/>
                </a:cubicBezTo>
                <a:cubicBezTo>
                  <a:pt x="97" y="3051450"/>
                  <a:pt x="-111908" y="2659950"/>
                  <a:pt x="0" y="2435241"/>
                </a:cubicBezTo>
                <a:cubicBezTo>
                  <a:pt x="9451" y="2181330"/>
                  <a:pt x="-11674" y="1971228"/>
                  <a:pt x="0" y="1566672"/>
                </a:cubicBezTo>
                <a:cubicBezTo>
                  <a:pt x="7491" y="1152509"/>
                  <a:pt x="-49518" y="926370"/>
                  <a:pt x="0" y="698102"/>
                </a:cubicBezTo>
                <a:cubicBezTo>
                  <a:pt x="-119467" y="544381"/>
                  <a:pt x="21060" y="256961"/>
                  <a:pt x="0" y="0"/>
                </a:cubicBezTo>
                <a:close/>
              </a:path>
              <a:path w="4056107" h="5682234" fill="none" stroke="0" extrusionOk="0">
                <a:moveTo>
                  <a:pt x="0" y="0"/>
                </a:moveTo>
                <a:cubicBezTo>
                  <a:pt x="187131" y="-61996"/>
                  <a:pt x="598679" y="-72989"/>
                  <a:pt x="716579" y="0"/>
                </a:cubicBezTo>
                <a:cubicBezTo>
                  <a:pt x="853359" y="74610"/>
                  <a:pt x="1043070" y="23864"/>
                  <a:pt x="1270914" y="0"/>
                </a:cubicBezTo>
                <a:cubicBezTo>
                  <a:pt x="1566525" y="14682"/>
                  <a:pt x="1668813" y="69337"/>
                  <a:pt x="1906370" y="0"/>
                </a:cubicBezTo>
                <a:cubicBezTo>
                  <a:pt x="2207779" y="22968"/>
                  <a:pt x="2351292" y="-119129"/>
                  <a:pt x="2663510" y="0"/>
                </a:cubicBezTo>
                <a:cubicBezTo>
                  <a:pt x="3036802" y="1934"/>
                  <a:pt x="3105446" y="21212"/>
                  <a:pt x="3339528" y="0"/>
                </a:cubicBezTo>
                <a:cubicBezTo>
                  <a:pt x="3607041" y="17052"/>
                  <a:pt x="3905596" y="43896"/>
                  <a:pt x="4056107" y="0"/>
                </a:cubicBezTo>
                <a:cubicBezTo>
                  <a:pt x="4109761" y="242676"/>
                  <a:pt x="3950116" y="344533"/>
                  <a:pt x="4056107" y="754925"/>
                </a:cubicBezTo>
                <a:cubicBezTo>
                  <a:pt x="4084172" y="1112442"/>
                  <a:pt x="4090041" y="1123995"/>
                  <a:pt x="4056107" y="1453026"/>
                </a:cubicBezTo>
                <a:cubicBezTo>
                  <a:pt x="4071227" y="1707248"/>
                  <a:pt x="4028999" y="1955820"/>
                  <a:pt x="4056107" y="2321598"/>
                </a:cubicBezTo>
                <a:cubicBezTo>
                  <a:pt x="4022745" y="2681831"/>
                  <a:pt x="4061959" y="2950926"/>
                  <a:pt x="4056107" y="3019700"/>
                </a:cubicBezTo>
                <a:cubicBezTo>
                  <a:pt x="4022180" y="3145737"/>
                  <a:pt x="4102895" y="3448326"/>
                  <a:pt x="4056107" y="3660982"/>
                </a:cubicBezTo>
                <a:cubicBezTo>
                  <a:pt x="4143112" y="3840600"/>
                  <a:pt x="4166974" y="4098640"/>
                  <a:pt x="4056107" y="4359083"/>
                </a:cubicBezTo>
                <a:cubicBezTo>
                  <a:pt x="3833451" y="4677993"/>
                  <a:pt x="4004561" y="4843564"/>
                  <a:pt x="4056107" y="5682234"/>
                </a:cubicBezTo>
                <a:cubicBezTo>
                  <a:pt x="3799494" y="5602023"/>
                  <a:pt x="3575610" y="5593890"/>
                  <a:pt x="3380089" y="5682234"/>
                </a:cubicBezTo>
                <a:cubicBezTo>
                  <a:pt x="3110812" y="5662083"/>
                  <a:pt x="2995613" y="5605835"/>
                  <a:pt x="2704071" y="5682234"/>
                </a:cubicBezTo>
                <a:cubicBezTo>
                  <a:pt x="2497989" y="5657168"/>
                  <a:pt x="2331622" y="5674184"/>
                  <a:pt x="2109176" y="5682234"/>
                </a:cubicBezTo>
                <a:cubicBezTo>
                  <a:pt x="2015791" y="5566208"/>
                  <a:pt x="1745503" y="5491138"/>
                  <a:pt x="1433158" y="5682234"/>
                </a:cubicBezTo>
                <a:cubicBezTo>
                  <a:pt x="1156559" y="5805264"/>
                  <a:pt x="1010031" y="5630049"/>
                  <a:pt x="757140" y="5682234"/>
                </a:cubicBezTo>
                <a:cubicBezTo>
                  <a:pt x="471886" y="5709050"/>
                  <a:pt x="268136" y="5753125"/>
                  <a:pt x="0" y="5682234"/>
                </a:cubicBezTo>
                <a:cubicBezTo>
                  <a:pt x="-42309" y="5514698"/>
                  <a:pt x="17256" y="4965811"/>
                  <a:pt x="0" y="4870485"/>
                </a:cubicBezTo>
                <a:cubicBezTo>
                  <a:pt x="-104314" y="4716084"/>
                  <a:pt x="-17771" y="4403178"/>
                  <a:pt x="0" y="4115560"/>
                </a:cubicBezTo>
                <a:cubicBezTo>
                  <a:pt x="-78406" y="3870350"/>
                  <a:pt x="55497" y="3517063"/>
                  <a:pt x="0" y="3303811"/>
                </a:cubicBezTo>
                <a:cubicBezTo>
                  <a:pt x="-71957" y="3088994"/>
                  <a:pt x="-110513" y="2651156"/>
                  <a:pt x="0" y="2435241"/>
                </a:cubicBezTo>
                <a:cubicBezTo>
                  <a:pt x="-19147" y="2129445"/>
                  <a:pt x="-41692" y="1938590"/>
                  <a:pt x="0" y="1566672"/>
                </a:cubicBezTo>
                <a:cubicBezTo>
                  <a:pt x="-17773" y="1228228"/>
                  <a:pt x="-22183" y="985406"/>
                  <a:pt x="0" y="698102"/>
                </a:cubicBezTo>
                <a:cubicBezTo>
                  <a:pt x="-118122" y="506882"/>
                  <a:pt x="65074" y="252280"/>
                  <a:pt x="0" y="0"/>
                </a:cubicBezTo>
                <a:close/>
              </a:path>
            </a:pathLst>
          </a:custGeom>
          <a:solidFill>
            <a:srgbClr val="F6E9E1"/>
          </a:solidFill>
          <a:ln w="12700">
            <a:solidFill>
              <a:srgbClr val="000000"/>
            </a:solidFill>
            <a:miter lim="400000"/>
            <a:extLst>
              <a:ext uri="{C807C97D-BFC1-408E-A445-0C87EB9F89A2}">
                <ask:lineSketchStyleProps xmlns:ask="http://schemas.microsoft.com/office/drawing/2018/sketchyshapes" sd="1219033472">
                  <a:custGeom>
                    <a:avLst/>
                    <a:gdLst>
                      <a:gd name="connsiteX0" fmla="*/ 0 w 4056107"/>
                      <a:gd name="connsiteY0" fmla="*/ 0 h 5682234"/>
                      <a:gd name="connsiteX1" fmla="*/ 716579 w 4056107"/>
                      <a:gd name="connsiteY1" fmla="*/ 0 h 5682234"/>
                      <a:gd name="connsiteX2" fmla="*/ 1270914 w 4056107"/>
                      <a:gd name="connsiteY2" fmla="*/ 0 h 5682234"/>
                      <a:gd name="connsiteX3" fmla="*/ 1906370 w 4056107"/>
                      <a:gd name="connsiteY3" fmla="*/ 0 h 5682234"/>
                      <a:gd name="connsiteX4" fmla="*/ 2663510 w 4056107"/>
                      <a:gd name="connsiteY4" fmla="*/ 0 h 5682234"/>
                      <a:gd name="connsiteX5" fmla="*/ 3339528 w 4056107"/>
                      <a:gd name="connsiteY5" fmla="*/ 0 h 5682234"/>
                      <a:gd name="connsiteX6" fmla="*/ 4056107 w 4056107"/>
                      <a:gd name="connsiteY6" fmla="*/ 0 h 5682234"/>
                      <a:gd name="connsiteX7" fmla="*/ 4056107 w 4056107"/>
                      <a:gd name="connsiteY7" fmla="*/ 754925 h 5682234"/>
                      <a:gd name="connsiteX8" fmla="*/ 4056107 w 4056107"/>
                      <a:gd name="connsiteY8" fmla="*/ 1453026 h 5682234"/>
                      <a:gd name="connsiteX9" fmla="*/ 4056107 w 4056107"/>
                      <a:gd name="connsiteY9" fmla="*/ 2321598 h 5682234"/>
                      <a:gd name="connsiteX10" fmla="*/ 4056107 w 4056107"/>
                      <a:gd name="connsiteY10" fmla="*/ 3019700 h 5682234"/>
                      <a:gd name="connsiteX11" fmla="*/ 4056107 w 4056107"/>
                      <a:gd name="connsiteY11" fmla="*/ 3660982 h 5682234"/>
                      <a:gd name="connsiteX12" fmla="*/ 4056107 w 4056107"/>
                      <a:gd name="connsiteY12" fmla="*/ 4359083 h 5682234"/>
                      <a:gd name="connsiteX13" fmla="*/ 4056107 w 4056107"/>
                      <a:gd name="connsiteY13" fmla="*/ 5682234 h 5682234"/>
                      <a:gd name="connsiteX14" fmla="*/ 3380089 w 4056107"/>
                      <a:gd name="connsiteY14" fmla="*/ 5682234 h 5682234"/>
                      <a:gd name="connsiteX15" fmla="*/ 2704071 w 4056107"/>
                      <a:gd name="connsiteY15" fmla="*/ 5682234 h 5682234"/>
                      <a:gd name="connsiteX16" fmla="*/ 2109176 w 4056107"/>
                      <a:gd name="connsiteY16" fmla="*/ 5682234 h 5682234"/>
                      <a:gd name="connsiteX17" fmla="*/ 1433158 w 4056107"/>
                      <a:gd name="connsiteY17" fmla="*/ 5682234 h 5682234"/>
                      <a:gd name="connsiteX18" fmla="*/ 757140 w 4056107"/>
                      <a:gd name="connsiteY18" fmla="*/ 5682234 h 5682234"/>
                      <a:gd name="connsiteX19" fmla="*/ 0 w 4056107"/>
                      <a:gd name="connsiteY19" fmla="*/ 5682234 h 5682234"/>
                      <a:gd name="connsiteX20" fmla="*/ 0 w 4056107"/>
                      <a:gd name="connsiteY20" fmla="*/ 4870485 h 5682234"/>
                      <a:gd name="connsiteX21" fmla="*/ 0 w 4056107"/>
                      <a:gd name="connsiteY21" fmla="*/ 4115560 h 5682234"/>
                      <a:gd name="connsiteX22" fmla="*/ 0 w 4056107"/>
                      <a:gd name="connsiteY22" fmla="*/ 3303811 h 5682234"/>
                      <a:gd name="connsiteX23" fmla="*/ 0 w 4056107"/>
                      <a:gd name="connsiteY23" fmla="*/ 2435241 h 5682234"/>
                      <a:gd name="connsiteX24" fmla="*/ 0 w 4056107"/>
                      <a:gd name="connsiteY24" fmla="*/ 1566672 h 5682234"/>
                      <a:gd name="connsiteX25" fmla="*/ 0 w 4056107"/>
                      <a:gd name="connsiteY25" fmla="*/ 698102 h 5682234"/>
                      <a:gd name="connsiteX26" fmla="*/ 0 w 4056107"/>
                      <a:gd name="connsiteY26" fmla="*/ 0 h 5682234"/>
                      <a:gd name="connsiteX0" fmla="*/ 0 w 4056107"/>
                      <a:gd name="connsiteY0" fmla="*/ 0 h 5682234"/>
                      <a:gd name="connsiteX1" fmla="*/ 635457 w 4056107"/>
                      <a:gd name="connsiteY1" fmla="*/ 0 h 5682234"/>
                      <a:gd name="connsiteX2" fmla="*/ 1189791 w 4056107"/>
                      <a:gd name="connsiteY2" fmla="*/ 0 h 5682234"/>
                      <a:gd name="connsiteX3" fmla="*/ 1946931 w 4056107"/>
                      <a:gd name="connsiteY3" fmla="*/ 0 h 5682234"/>
                      <a:gd name="connsiteX4" fmla="*/ 2582388 w 4056107"/>
                      <a:gd name="connsiteY4" fmla="*/ 0 h 5682234"/>
                      <a:gd name="connsiteX5" fmla="*/ 3217845 w 4056107"/>
                      <a:gd name="connsiteY5" fmla="*/ 0 h 5682234"/>
                      <a:gd name="connsiteX6" fmla="*/ 4056107 w 4056107"/>
                      <a:gd name="connsiteY6" fmla="*/ 0 h 5682234"/>
                      <a:gd name="connsiteX7" fmla="*/ 4056107 w 4056107"/>
                      <a:gd name="connsiteY7" fmla="*/ 698102 h 5682234"/>
                      <a:gd name="connsiteX8" fmla="*/ 4056107 w 4056107"/>
                      <a:gd name="connsiteY8" fmla="*/ 1509849 h 5682234"/>
                      <a:gd name="connsiteX9" fmla="*/ 4056107 w 4056107"/>
                      <a:gd name="connsiteY9" fmla="*/ 2207953 h 5682234"/>
                      <a:gd name="connsiteX10" fmla="*/ 4056107 w 4056107"/>
                      <a:gd name="connsiteY10" fmla="*/ 2906055 h 5682234"/>
                      <a:gd name="connsiteX11" fmla="*/ 4056107 w 4056107"/>
                      <a:gd name="connsiteY11" fmla="*/ 3717804 h 5682234"/>
                      <a:gd name="connsiteX12" fmla="*/ 4056107 w 4056107"/>
                      <a:gd name="connsiteY12" fmla="*/ 4586374 h 5682234"/>
                      <a:gd name="connsiteX13" fmla="*/ 4056107 w 4056107"/>
                      <a:gd name="connsiteY13" fmla="*/ 5682234 h 5682234"/>
                      <a:gd name="connsiteX14" fmla="*/ 3380089 w 4056107"/>
                      <a:gd name="connsiteY14" fmla="*/ 5682234 h 5682234"/>
                      <a:gd name="connsiteX15" fmla="*/ 2785193 w 4056107"/>
                      <a:gd name="connsiteY15" fmla="*/ 5682234 h 5682234"/>
                      <a:gd name="connsiteX16" fmla="*/ 2109176 w 4056107"/>
                      <a:gd name="connsiteY16" fmla="*/ 5682234 h 5682234"/>
                      <a:gd name="connsiteX17" fmla="*/ 1352036 w 4056107"/>
                      <a:gd name="connsiteY17" fmla="*/ 5682234 h 5682234"/>
                      <a:gd name="connsiteX18" fmla="*/ 676018 w 4056107"/>
                      <a:gd name="connsiteY18" fmla="*/ 5682234 h 5682234"/>
                      <a:gd name="connsiteX19" fmla="*/ 0 w 4056107"/>
                      <a:gd name="connsiteY19" fmla="*/ 5682234 h 5682234"/>
                      <a:gd name="connsiteX20" fmla="*/ 0 w 4056107"/>
                      <a:gd name="connsiteY20" fmla="*/ 4984130 h 5682234"/>
                      <a:gd name="connsiteX21" fmla="*/ 0 w 4056107"/>
                      <a:gd name="connsiteY21" fmla="*/ 4229206 h 5682234"/>
                      <a:gd name="connsiteX22" fmla="*/ 0 w 4056107"/>
                      <a:gd name="connsiteY22" fmla="*/ 3303811 h 5682234"/>
                      <a:gd name="connsiteX23" fmla="*/ 0 w 4056107"/>
                      <a:gd name="connsiteY23" fmla="*/ 2492064 h 5682234"/>
                      <a:gd name="connsiteX24" fmla="*/ 0 w 4056107"/>
                      <a:gd name="connsiteY24" fmla="*/ 1737139 h 5682234"/>
                      <a:gd name="connsiteX25" fmla="*/ 0 w 4056107"/>
                      <a:gd name="connsiteY25" fmla="*/ 1095858 h 5682234"/>
                      <a:gd name="connsiteX26" fmla="*/ 0 w 4056107"/>
                      <a:gd name="connsiteY26" fmla="*/ 0 h 5682234"/>
                      <a:gd name="connsiteX0" fmla="*/ 0 w 4056107"/>
                      <a:gd name="connsiteY0" fmla="*/ 0 h 5682234"/>
                      <a:gd name="connsiteX1" fmla="*/ 716579 w 4056107"/>
                      <a:gd name="connsiteY1" fmla="*/ 0 h 5682234"/>
                      <a:gd name="connsiteX2" fmla="*/ 1270914 w 4056107"/>
                      <a:gd name="connsiteY2" fmla="*/ 0 h 5682234"/>
                      <a:gd name="connsiteX3" fmla="*/ 1906370 w 4056107"/>
                      <a:gd name="connsiteY3" fmla="*/ 0 h 5682234"/>
                      <a:gd name="connsiteX4" fmla="*/ 2663510 w 4056107"/>
                      <a:gd name="connsiteY4" fmla="*/ 0 h 5682234"/>
                      <a:gd name="connsiteX5" fmla="*/ 3339528 w 4056107"/>
                      <a:gd name="connsiteY5" fmla="*/ 0 h 5682234"/>
                      <a:gd name="connsiteX6" fmla="*/ 4056107 w 4056107"/>
                      <a:gd name="connsiteY6" fmla="*/ 0 h 5682234"/>
                      <a:gd name="connsiteX7" fmla="*/ 4056107 w 4056107"/>
                      <a:gd name="connsiteY7" fmla="*/ 754925 h 5682234"/>
                      <a:gd name="connsiteX8" fmla="*/ 4056107 w 4056107"/>
                      <a:gd name="connsiteY8" fmla="*/ 1453026 h 5682234"/>
                      <a:gd name="connsiteX9" fmla="*/ 4056107 w 4056107"/>
                      <a:gd name="connsiteY9" fmla="*/ 2321598 h 5682234"/>
                      <a:gd name="connsiteX10" fmla="*/ 4056107 w 4056107"/>
                      <a:gd name="connsiteY10" fmla="*/ 3019700 h 5682234"/>
                      <a:gd name="connsiteX11" fmla="*/ 4056107 w 4056107"/>
                      <a:gd name="connsiteY11" fmla="*/ 3660982 h 5682234"/>
                      <a:gd name="connsiteX12" fmla="*/ 4056107 w 4056107"/>
                      <a:gd name="connsiteY12" fmla="*/ 4359083 h 5682234"/>
                      <a:gd name="connsiteX13" fmla="*/ 4056107 w 4056107"/>
                      <a:gd name="connsiteY13" fmla="*/ 5682234 h 5682234"/>
                      <a:gd name="connsiteX14" fmla="*/ 3380089 w 4056107"/>
                      <a:gd name="connsiteY14" fmla="*/ 5682234 h 5682234"/>
                      <a:gd name="connsiteX15" fmla="*/ 2704071 w 4056107"/>
                      <a:gd name="connsiteY15" fmla="*/ 5682234 h 5682234"/>
                      <a:gd name="connsiteX16" fmla="*/ 2109176 w 4056107"/>
                      <a:gd name="connsiteY16" fmla="*/ 5682234 h 5682234"/>
                      <a:gd name="connsiteX17" fmla="*/ 1433158 w 4056107"/>
                      <a:gd name="connsiteY17" fmla="*/ 5682234 h 5682234"/>
                      <a:gd name="connsiteX18" fmla="*/ 757140 w 4056107"/>
                      <a:gd name="connsiteY18" fmla="*/ 5682234 h 5682234"/>
                      <a:gd name="connsiteX19" fmla="*/ 0 w 4056107"/>
                      <a:gd name="connsiteY19" fmla="*/ 5682234 h 5682234"/>
                      <a:gd name="connsiteX20" fmla="*/ 0 w 4056107"/>
                      <a:gd name="connsiteY20" fmla="*/ 4870485 h 5682234"/>
                      <a:gd name="connsiteX21" fmla="*/ 0 w 4056107"/>
                      <a:gd name="connsiteY21" fmla="*/ 4115560 h 5682234"/>
                      <a:gd name="connsiteX22" fmla="*/ 0 w 4056107"/>
                      <a:gd name="connsiteY22" fmla="*/ 3303811 h 5682234"/>
                      <a:gd name="connsiteX23" fmla="*/ 0 w 4056107"/>
                      <a:gd name="connsiteY23" fmla="*/ 2435241 h 5682234"/>
                      <a:gd name="connsiteX24" fmla="*/ 0 w 4056107"/>
                      <a:gd name="connsiteY24" fmla="*/ 1566672 h 5682234"/>
                      <a:gd name="connsiteX25" fmla="*/ 0 w 4056107"/>
                      <a:gd name="connsiteY25" fmla="*/ 698102 h 5682234"/>
                      <a:gd name="connsiteX26" fmla="*/ 0 w 4056107"/>
                      <a:gd name="connsiteY26" fmla="*/ 0 h 5682234"/>
                      <a:gd name="connsiteX0" fmla="*/ 0 w 4056107"/>
                      <a:gd name="connsiteY0" fmla="*/ 0 h 5682234"/>
                      <a:gd name="connsiteX1" fmla="*/ 716579 w 4056107"/>
                      <a:gd name="connsiteY1" fmla="*/ 0 h 5682234"/>
                      <a:gd name="connsiteX2" fmla="*/ 1270914 w 4056107"/>
                      <a:gd name="connsiteY2" fmla="*/ 0 h 5682234"/>
                      <a:gd name="connsiteX3" fmla="*/ 1906370 w 4056107"/>
                      <a:gd name="connsiteY3" fmla="*/ 0 h 5682234"/>
                      <a:gd name="connsiteX4" fmla="*/ 2663510 w 4056107"/>
                      <a:gd name="connsiteY4" fmla="*/ 0 h 5682234"/>
                      <a:gd name="connsiteX5" fmla="*/ 3339528 w 4056107"/>
                      <a:gd name="connsiteY5" fmla="*/ 0 h 5682234"/>
                      <a:gd name="connsiteX6" fmla="*/ 4056107 w 4056107"/>
                      <a:gd name="connsiteY6" fmla="*/ 0 h 5682234"/>
                      <a:gd name="connsiteX7" fmla="*/ 4056107 w 4056107"/>
                      <a:gd name="connsiteY7" fmla="*/ 754925 h 5682234"/>
                      <a:gd name="connsiteX8" fmla="*/ 4056107 w 4056107"/>
                      <a:gd name="connsiteY8" fmla="*/ 1453026 h 5682234"/>
                      <a:gd name="connsiteX9" fmla="*/ 4056107 w 4056107"/>
                      <a:gd name="connsiteY9" fmla="*/ 2321598 h 5682234"/>
                      <a:gd name="connsiteX10" fmla="*/ 4056107 w 4056107"/>
                      <a:gd name="connsiteY10" fmla="*/ 3019700 h 5682234"/>
                      <a:gd name="connsiteX11" fmla="*/ 4056107 w 4056107"/>
                      <a:gd name="connsiteY11" fmla="*/ 3660982 h 5682234"/>
                      <a:gd name="connsiteX12" fmla="*/ 4056107 w 4056107"/>
                      <a:gd name="connsiteY12" fmla="*/ 4359083 h 5682234"/>
                      <a:gd name="connsiteX13" fmla="*/ 4056107 w 4056107"/>
                      <a:gd name="connsiteY13" fmla="*/ 5682234 h 5682234"/>
                      <a:gd name="connsiteX14" fmla="*/ 3380089 w 4056107"/>
                      <a:gd name="connsiteY14" fmla="*/ 5682234 h 5682234"/>
                      <a:gd name="connsiteX15" fmla="*/ 2704071 w 4056107"/>
                      <a:gd name="connsiteY15" fmla="*/ 5682234 h 5682234"/>
                      <a:gd name="connsiteX16" fmla="*/ 2109176 w 4056107"/>
                      <a:gd name="connsiteY16" fmla="*/ 5682234 h 5682234"/>
                      <a:gd name="connsiteX17" fmla="*/ 1433158 w 4056107"/>
                      <a:gd name="connsiteY17" fmla="*/ 5682234 h 5682234"/>
                      <a:gd name="connsiteX18" fmla="*/ 757140 w 4056107"/>
                      <a:gd name="connsiteY18" fmla="*/ 5682234 h 5682234"/>
                      <a:gd name="connsiteX19" fmla="*/ 0 w 4056107"/>
                      <a:gd name="connsiteY19" fmla="*/ 5682234 h 5682234"/>
                      <a:gd name="connsiteX20" fmla="*/ 0 w 4056107"/>
                      <a:gd name="connsiteY20" fmla="*/ 4870485 h 5682234"/>
                      <a:gd name="connsiteX21" fmla="*/ 0 w 4056107"/>
                      <a:gd name="connsiteY21" fmla="*/ 4115560 h 5682234"/>
                      <a:gd name="connsiteX22" fmla="*/ 0 w 4056107"/>
                      <a:gd name="connsiteY22" fmla="*/ 3303811 h 5682234"/>
                      <a:gd name="connsiteX23" fmla="*/ 0 w 4056107"/>
                      <a:gd name="connsiteY23" fmla="*/ 2435241 h 5682234"/>
                      <a:gd name="connsiteX24" fmla="*/ 0 w 4056107"/>
                      <a:gd name="connsiteY24" fmla="*/ 1566672 h 5682234"/>
                      <a:gd name="connsiteX25" fmla="*/ 0 w 4056107"/>
                      <a:gd name="connsiteY25" fmla="*/ 698102 h 5682234"/>
                      <a:gd name="connsiteX26" fmla="*/ 0 w 4056107"/>
                      <a:gd name="connsiteY26" fmla="*/ 0 h 5682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056107" h="5682234" fill="none" extrusionOk="0">
                        <a:moveTo>
                          <a:pt x="0" y="0"/>
                        </a:moveTo>
                        <a:cubicBezTo>
                          <a:pt x="195327" y="-56941"/>
                          <a:pt x="610052" y="-77257"/>
                          <a:pt x="716579" y="0"/>
                        </a:cubicBezTo>
                        <a:cubicBezTo>
                          <a:pt x="810901" y="65672"/>
                          <a:pt x="1087526" y="22450"/>
                          <a:pt x="1270914" y="0"/>
                        </a:cubicBezTo>
                        <a:cubicBezTo>
                          <a:pt x="1574283" y="7106"/>
                          <a:pt x="1670572" y="59616"/>
                          <a:pt x="1906370" y="0"/>
                        </a:cubicBezTo>
                        <a:cubicBezTo>
                          <a:pt x="2235959" y="38386"/>
                          <a:pt x="2325945" y="-131240"/>
                          <a:pt x="2663510" y="0"/>
                        </a:cubicBezTo>
                        <a:cubicBezTo>
                          <a:pt x="3018391" y="-250"/>
                          <a:pt x="3099256" y="33951"/>
                          <a:pt x="3339528" y="0"/>
                        </a:cubicBezTo>
                        <a:cubicBezTo>
                          <a:pt x="3632783" y="20994"/>
                          <a:pt x="3908853" y="40829"/>
                          <a:pt x="4056107" y="0"/>
                        </a:cubicBezTo>
                        <a:cubicBezTo>
                          <a:pt x="4112450" y="268317"/>
                          <a:pt x="3966942" y="321150"/>
                          <a:pt x="4056107" y="754925"/>
                        </a:cubicBezTo>
                        <a:cubicBezTo>
                          <a:pt x="4081924" y="1111183"/>
                          <a:pt x="4087466" y="1123376"/>
                          <a:pt x="4056107" y="1453026"/>
                        </a:cubicBezTo>
                        <a:cubicBezTo>
                          <a:pt x="4094365" y="1710990"/>
                          <a:pt x="4014149" y="1943676"/>
                          <a:pt x="4056107" y="2321598"/>
                        </a:cubicBezTo>
                        <a:cubicBezTo>
                          <a:pt x="4020061" y="2677835"/>
                          <a:pt x="4060158" y="2932273"/>
                          <a:pt x="4056107" y="3019700"/>
                        </a:cubicBezTo>
                        <a:cubicBezTo>
                          <a:pt x="4002665" y="3115678"/>
                          <a:pt x="4098602" y="3443068"/>
                          <a:pt x="4056107" y="3660982"/>
                        </a:cubicBezTo>
                        <a:cubicBezTo>
                          <a:pt x="4096815" y="3881136"/>
                          <a:pt x="4161221" y="4125701"/>
                          <a:pt x="4056107" y="4359083"/>
                        </a:cubicBezTo>
                        <a:cubicBezTo>
                          <a:pt x="3859819" y="4673663"/>
                          <a:pt x="4026692" y="4858834"/>
                          <a:pt x="4056107" y="5682234"/>
                        </a:cubicBezTo>
                        <a:cubicBezTo>
                          <a:pt x="3808690" y="5602676"/>
                          <a:pt x="3592987" y="5629313"/>
                          <a:pt x="3380089" y="5682234"/>
                        </a:cubicBezTo>
                        <a:cubicBezTo>
                          <a:pt x="3110141" y="5671154"/>
                          <a:pt x="3000523" y="5602968"/>
                          <a:pt x="2704071" y="5682234"/>
                        </a:cubicBezTo>
                        <a:cubicBezTo>
                          <a:pt x="2517714" y="5621900"/>
                          <a:pt x="2311012" y="5658869"/>
                          <a:pt x="2109176" y="5682234"/>
                        </a:cubicBezTo>
                        <a:cubicBezTo>
                          <a:pt x="2016955" y="5538547"/>
                          <a:pt x="1718903" y="5506916"/>
                          <a:pt x="1433158" y="5682234"/>
                        </a:cubicBezTo>
                        <a:cubicBezTo>
                          <a:pt x="1172195" y="5780441"/>
                          <a:pt x="1015483" y="5629758"/>
                          <a:pt x="757140" y="5682234"/>
                        </a:cubicBezTo>
                        <a:cubicBezTo>
                          <a:pt x="461231" y="5687953"/>
                          <a:pt x="304100" y="5734160"/>
                          <a:pt x="0" y="5682234"/>
                        </a:cubicBezTo>
                        <a:cubicBezTo>
                          <a:pt x="-44913" y="5529587"/>
                          <a:pt x="27918" y="4966414"/>
                          <a:pt x="0" y="4870485"/>
                        </a:cubicBezTo>
                        <a:cubicBezTo>
                          <a:pt x="-111390" y="4709992"/>
                          <a:pt x="-8603" y="4375494"/>
                          <a:pt x="0" y="4115560"/>
                        </a:cubicBezTo>
                        <a:cubicBezTo>
                          <a:pt x="-73122" y="3859743"/>
                          <a:pt x="60166" y="3523258"/>
                          <a:pt x="0" y="3303811"/>
                        </a:cubicBezTo>
                        <a:cubicBezTo>
                          <a:pt x="-100368" y="3080092"/>
                          <a:pt x="-106960" y="2724880"/>
                          <a:pt x="0" y="2435241"/>
                        </a:cubicBezTo>
                        <a:cubicBezTo>
                          <a:pt x="-51965" y="2108770"/>
                          <a:pt x="-24234" y="1934759"/>
                          <a:pt x="0" y="1566672"/>
                        </a:cubicBezTo>
                        <a:cubicBezTo>
                          <a:pt x="-11357" y="1208226"/>
                          <a:pt x="-14708" y="1008945"/>
                          <a:pt x="0" y="698102"/>
                        </a:cubicBezTo>
                        <a:cubicBezTo>
                          <a:pt x="-158018" y="536849"/>
                          <a:pt x="54063" y="271398"/>
                          <a:pt x="0" y="0"/>
                        </a:cubicBezTo>
                        <a:close/>
                      </a:path>
                      <a:path w="4056107" h="5682234" stroke="0" extrusionOk="0">
                        <a:moveTo>
                          <a:pt x="0" y="0"/>
                        </a:moveTo>
                        <a:cubicBezTo>
                          <a:pt x="66912" y="-12671"/>
                          <a:pt x="335025" y="-29546"/>
                          <a:pt x="635457" y="0"/>
                        </a:cubicBezTo>
                        <a:cubicBezTo>
                          <a:pt x="940190" y="-35525"/>
                          <a:pt x="991392" y="-19340"/>
                          <a:pt x="1189791" y="0"/>
                        </a:cubicBezTo>
                        <a:cubicBezTo>
                          <a:pt x="1443008" y="-25190"/>
                          <a:pt x="1839588" y="-60732"/>
                          <a:pt x="1946931" y="0"/>
                        </a:cubicBezTo>
                        <a:cubicBezTo>
                          <a:pt x="2108615" y="74948"/>
                          <a:pt x="2495829" y="-73543"/>
                          <a:pt x="2582388" y="0"/>
                        </a:cubicBezTo>
                        <a:cubicBezTo>
                          <a:pt x="2781356" y="24624"/>
                          <a:pt x="3023755" y="-59415"/>
                          <a:pt x="3217845" y="0"/>
                        </a:cubicBezTo>
                        <a:cubicBezTo>
                          <a:pt x="3277431" y="1036"/>
                          <a:pt x="3821929" y="56707"/>
                          <a:pt x="4056107" y="0"/>
                        </a:cubicBezTo>
                        <a:cubicBezTo>
                          <a:pt x="4040516" y="368733"/>
                          <a:pt x="4096528" y="414613"/>
                          <a:pt x="4056107" y="698102"/>
                        </a:cubicBezTo>
                        <a:cubicBezTo>
                          <a:pt x="4091667" y="881994"/>
                          <a:pt x="4148666" y="1342769"/>
                          <a:pt x="4056107" y="1509849"/>
                        </a:cubicBezTo>
                        <a:cubicBezTo>
                          <a:pt x="4105064" y="1656346"/>
                          <a:pt x="4119414" y="1854271"/>
                          <a:pt x="4056107" y="2207953"/>
                        </a:cubicBezTo>
                        <a:cubicBezTo>
                          <a:pt x="4106781" y="2562726"/>
                          <a:pt x="4036093" y="2764205"/>
                          <a:pt x="4056107" y="2906055"/>
                        </a:cubicBezTo>
                        <a:cubicBezTo>
                          <a:pt x="3963050" y="3041945"/>
                          <a:pt x="4179846" y="3418394"/>
                          <a:pt x="4056107" y="3717804"/>
                        </a:cubicBezTo>
                        <a:cubicBezTo>
                          <a:pt x="4079903" y="3944432"/>
                          <a:pt x="4154077" y="4144710"/>
                          <a:pt x="4056107" y="4586374"/>
                        </a:cubicBezTo>
                        <a:cubicBezTo>
                          <a:pt x="4093020" y="5062979"/>
                          <a:pt x="4210410" y="5313810"/>
                          <a:pt x="4056107" y="5682234"/>
                        </a:cubicBezTo>
                        <a:cubicBezTo>
                          <a:pt x="3780848" y="5606469"/>
                          <a:pt x="3596743" y="5571727"/>
                          <a:pt x="3380089" y="5682234"/>
                        </a:cubicBezTo>
                        <a:cubicBezTo>
                          <a:pt x="3253929" y="5699821"/>
                          <a:pt x="3098988" y="5591486"/>
                          <a:pt x="2785193" y="5682234"/>
                        </a:cubicBezTo>
                        <a:cubicBezTo>
                          <a:pt x="2578409" y="5724464"/>
                          <a:pt x="2321881" y="5586263"/>
                          <a:pt x="2109176" y="5682234"/>
                        </a:cubicBezTo>
                        <a:cubicBezTo>
                          <a:pt x="1866430" y="5597166"/>
                          <a:pt x="1708722" y="5734575"/>
                          <a:pt x="1352036" y="5682234"/>
                        </a:cubicBezTo>
                        <a:cubicBezTo>
                          <a:pt x="942137" y="5682783"/>
                          <a:pt x="861104" y="5654183"/>
                          <a:pt x="676018" y="5682234"/>
                        </a:cubicBezTo>
                        <a:cubicBezTo>
                          <a:pt x="418920" y="5593508"/>
                          <a:pt x="141303" y="5749192"/>
                          <a:pt x="0" y="5682234"/>
                        </a:cubicBezTo>
                        <a:cubicBezTo>
                          <a:pt x="59250" y="5538693"/>
                          <a:pt x="56601" y="5135019"/>
                          <a:pt x="0" y="4984130"/>
                        </a:cubicBezTo>
                        <a:cubicBezTo>
                          <a:pt x="155580" y="4884786"/>
                          <a:pt x="48707" y="4530320"/>
                          <a:pt x="0" y="4229206"/>
                        </a:cubicBezTo>
                        <a:cubicBezTo>
                          <a:pt x="-21145" y="4046111"/>
                          <a:pt x="55323" y="3475758"/>
                          <a:pt x="0" y="3303811"/>
                        </a:cubicBezTo>
                        <a:cubicBezTo>
                          <a:pt x="-88953" y="3057754"/>
                          <a:pt x="-55007" y="2713675"/>
                          <a:pt x="0" y="2492064"/>
                        </a:cubicBezTo>
                        <a:cubicBezTo>
                          <a:pt x="22891" y="2295439"/>
                          <a:pt x="64518" y="2148428"/>
                          <a:pt x="0" y="1737139"/>
                        </a:cubicBezTo>
                        <a:cubicBezTo>
                          <a:pt x="716" y="1356858"/>
                          <a:pt x="33737" y="1272339"/>
                          <a:pt x="0" y="1095858"/>
                        </a:cubicBezTo>
                        <a:cubicBezTo>
                          <a:pt x="50230" y="902177"/>
                          <a:pt x="-214910" y="538313"/>
                          <a:pt x="0" y="0"/>
                        </a:cubicBezTo>
                        <a:close/>
                      </a:path>
                      <a:path w="4056107" h="5682234" fill="none" stroke="0" extrusionOk="0">
                        <a:moveTo>
                          <a:pt x="0" y="0"/>
                        </a:moveTo>
                        <a:cubicBezTo>
                          <a:pt x="222546" y="-35897"/>
                          <a:pt x="596700" y="-22334"/>
                          <a:pt x="716579" y="0"/>
                        </a:cubicBezTo>
                        <a:cubicBezTo>
                          <a:pt x="933561" y="18299"/>
                          <a:pt x="1027799" y="-63603"/>
                          <a:pt x="1270914" y="0"/>
                        </a:cubicBezTo>
                        <a:cubicBezTo>
                          <a:pt x="1409732" y="129765"/>
                          <a:pt x="1708849" y="84085"/>
                          <a:pt x="1906370" y="0"/>
                        </a:cubicBezTo>
                        <a:cubicBezTo>
                          <a:pt x="2048213" y="5969"/>
                          <a:pt x="2402222" y="78843"/>
                          <a:pt x="2663510" y="0"/>
                        </a:cubicBezTo>
                        <a:cubicBezTo>
                          <a:pt x="2926085" y="6075"/>
                          <a:pt x="3071623" y="38300"/>
                          <a:pt x="3339528" y="0"/>
                        </a:cubicBezTo>
                        <a:cubicBezTo>
                          <a:pt x="3536808" y="-24345"/>
                          <a:pt x="3836062" y="17643"/>
                          <a:pt x="4056107" y="0"/>
                        </a:cubicBezTo>
                        <a:cubicBezTo>
                          <a:pt x="4083683" y="89663"/>
                          <a:pt x="3972621" y="393666"/>
                          <a:pt x="4056107" y="754925"/>
                        </a:cubicBezTo>
                        <a:cubicBezTo>
                          <a:pt x="4089359" y="1111969"/>
                          <a:pt x="4085123" y="1129581"/>
                          <a:pt x="4056107" y="1453026"/>
                        </a:cubicBezTo>
                        <a:cubicBezTo>
                          <a:pt x="4069851" y="1756651"/>
                          <a:pt x="4072459" y="2070310"/>
                          <a:pt x="4056107" y="2321598"/>
                        </a:cubicBezTo>
                        <a:cubicBezTo>
                          <a:pt x="4099424" y="2695071"/>
                          <a:pt x="4095217" y="2854567"/>
                          <a:pt x="4056107" y="3019700"/>
                        </a:cubicBezTo>
                        <a:cubicBezTo>
                          <a:pt x="4028503" y="3231243"/>
                          <a:pt x="4106033" y="3511462"/>
                          <a:pt x="4056107" y="3660982"/>
                        </a:cubicBezTo>
                        <a:cubicBezTo>
                          <a:pt x="4141110" y="3857785"/>
                          <a:pt x="4122272" y="4030762"/>
                          <a:pt x="4056107" y="4359083"/>
                        </a:cubicBezTo>
                        <a:cubicBezTo>
                          <a:pt x="4023919" y="4670878"/>
                          <a:pt x="4097040" y="5037305"/>
                          <a:pt x="4056107" y="5682234"/>
                        </a:cubicBezTo>
                        <a:cubicBezTo>
                          <a:pt x="3817237" y="5732740"/>
                          <a:pt x="3589711" y="5653634"/>
                          <a:pt x="3380089" y="5682234"/>
                        </a:cubicBezTo>
                        <a:cubicBezTo>
                          <a:pt x="3248139" y="5614078"/>
                          <a:pt x="2917812" y="5667436"/>
                          <a:pt x="2704071" y="5682234"/>
                        </a:cubicBezTo>
                        <a:cubicBezTo>
                          <a:pt x="2493629" y="5668686"/>
                          <a:pt x="2267022" y="5743327"/>
                          <a:pt x="2109176" y="5682234"/>
                        </a:cubicBezTo>
                        <a:cubicBezTo>
                          <a:pt x="2045029" y="5754178"/>
                          <a:pt x="1712073" y="5628750"/>
                          <a:pt x="1433158" y="5682234"/>
                        </a:cubicBezTo>
                        <a:cubicBezTo>
                          <a:pt x="1168724" y="5681689"/>
                          <a:pt x="1025609" y="5658044"/>
                          <a:pt x="757140" y="5682234"/>
                        </a:cubicBezTo>
                        <a:cubicBezTo>
                          <a:pt x="483361" y="5689411"/>
                          <a:pt x="360490" y="5708764"/>
                          <a:pt x="0" y="5682234"/>
                        </a:cubicBezTo>
                        <a:cubicBezTo>
                          <a:pt x="-31546" y="5514351"/>
                          <a:pt x="-45371" y="5037055"/>
                          <a:pt x="0" y="4870485"/>
                        </a:cubicBezTo>
                        <a:cubicBezTo>
                          <a:pt x="-49837" y="4593275"/>
                          <a:pt x="6947" y="4327875"/>
                          <a:pt x="0" y="4115560"/>
                        </a:cubicBezTo>
                        <a:cubicBezTo>
                          <a:pt x="-52422" y="4006471"/>
                          <a:pt x="-38779" y="3580761"/>
                          <a:pt x="0" y="3303811"/>
                        </a:cubicBezTo>
                        <a:cubicBezTo>
                          <a:pt x="17270" y="3099433"/>
                          <a:pt x="-14172" y="2606517"/>
                          <a:pt x="0" y="2435241"/>
                        </a:cubicBezTo>
                        <a:cubicBezTo>
                          <a:pt x="-20075" y="2229445"/>
                          <a:pt x="-107010" y="2019848"/>
                          <a:pt x="0" y="1566672"/>
                        </a:cubicBezTo>
                        <a:cubicBezTo>
                          <a:pt x="40012" y="1209985"/>
                          <a:pt x="49247" y="845582"/>
                          <a:pt x="0" y="698102"/>
                        </a:cubicBezTo>
                        <a:cubicBezTo>
                          <a:pt x="38879" y="437043"/>
                          <a:pt x="104567" y="173213"/>
                          <a:pt x="0" y="0"/>
                        </a:cubicBezTo>
                        <a:close/>
                      </a:path>
                      <a:path w="4056107" h="5682234" fill="none" stroke="0" extrusionOk="0">
                        <a:moveTo>
                          <a:pt x="0" y="0"/>
                        </a:moveTo>
                        <a:cubicBezTo>
                          <a:pt x="210989" y="-22362"/>
                          <a:pt x="557142" y="-35918"/>
                          <a:pt x="716579" y="0"/>
                        </a:cubicBezTo>
                        <a:cubicBezTo>
                          <a:pt x="865973" y="44061"/>
                          <a:pt x="1019112" y="-29173"/>
                          <a:pt x="1270914" y="0"/>
                        </a:cubicBezTo>
                        <a:cubicBezTo>
                          <a:pt x="1501867" y="23718"/>
                          <a:pt x="1667935" y="38767"/>
                          <a:pt x="1906370" y="0"/>
                        </a:cubicBezTo>
                        <a:cubicBezTo>
                          <a:pt x="2173757" y="13740"/>
                          <a:pt x="2371109" y="-39047"/>
                          <a:pt x="2663510" y="0"/>
                        </a:cubicBezTo>
                        <a:cubicBezTo>
                          <a:pt x="2995410" y="3649"/>
                          <a:pt x="3069636" y="20758"/>
                          <a:pt x="3339528" y="0"/>
                        </a:cubicBezTo>
                        <a:cubicBezTo>
                          <a:pt x="3586655" y="-35407"/>
                          <a:pt x="3906011" y="6600"/>
                          <a:pt x="4056107" y="0"/>
                        </a:cubicBezTo>
                        <a:cubicBezTo>
                          <a:pt x="4068575" y="201280"/>
                          <a:pt x="4008976" y="369806"/>
                          <a:pt x="4056107" y="754925"/>
                        </a:cubicBezTo>
                        <a:cubicBezTo>
                          <a:pt x="4089131" y="1104495"/>
                          <a:pt x="4087966" y="1119709"/>
                          <a:pt x="4056107" y="1453026"/>
                        </a:cubicBezTo>
                        <a:cubicBezTo>
                          <a:pt x="4012300" y="1744207"/>
                          <a:pt x="4025145" y="1994406"/>
                          <a:pt x="4056107" y="2321598"/>
                        </a:cubicBezTo>
                        <a:cubicBezTo>
                          <a:pt x="4067796" y="2661605"/>
                          <a:pt x="4068815" y="2887241"/>
                          <a:pt x="4056107" y="3019700"/>
                        </a:cubicBezTo>
                        <a:cubicBezTo>
                          <a:pt x="4098223" y="3205103"/>
                          <a:pt x="4090788" y="3520688"/>
                          <a:pt x="4056107" y="3660982"/>
                        </a:cubicBezTo>
                        <a:cubicBezTo>
                          <a:pt x="4108202" y="3847423"/>
                          <a:pt x="4109365" y="4050253"/>
                          <a:pt x="4056107" y="4359083"/>
                        </a:cubicBezTo>
                        <a:cubicBezTo>
                          <a:pt x="3890227" y="4676199"/>
                          <a:pt x="3914580" y="4904506"/>
                          <a:pt x="4056107" y="5682234"/>
                        </a:cubicBezTo>
                        <a:cubicBezTo>
                          <a:pt x="3788673" y="5679595"/>
                          <a:pt x="3588712" y="5635838"/>
                          <a:pt x="3380089" y="5682234"/>
                        </a:cubicBezTo>
                        <a:cubicBezTo>
                          <a:pt x="3153163" y="5619000"/>
                          <a:pt x="2927633" y="5695174"/>
                          <a:pt x="2704071" y="5682234"/>
                        </a:cubicBezTo>
                        <a:cubicBezTo>
                          <a:pt x="2505558" y="5660459"/>
                          <a:pt x="2301607" y="5699477"/>
                          <a:pt x="2109176" y="5682234"/>
                        </a:cubicBezTo>
                        <a:cubicBezTo>
                          <a:pt x="1968809" y="5720502"/>
                          <a:pt x="1760580" y="5591561"/>
                          <a:pt x="1433158" y="5682234"/>
                        </a:cubicBezTo>
                        <a:cubicBezTo>
                          <a:pt x="1151786" y="5734908"/>
                          <a:pt x="1041817" y="5666074"/>
                          <a:pt x="757140" y="5682234"/>
                        </a:cubicBezTo>
                        <a:cubicBezTo>
                          <a:pt x="461681" y="5694604"/>
                          <a:pt x="338932" y="5731489"/>
                          <a:pt x="0" y="5682234"/>
                        </a:cubicBezTo>
                        <a:cubicBezTo>
                          <a:pt x="-17879" y="5519200"/>
                          <a:pt x="3159" y="5026396"/>
                          <a:pt x="0" y="4870485"/>
                        </a:cubicBezTo>
                        <a:cubicBezTo>
                          <a:pt x="-46658" y="4724214"/>
                          <a:pt x="-13921" y="4369297"/>
                          <a:pt x="0" y="4115560"/>
                        </a:cubicBezTo>
                        <a:cubicBezTo>
                          <a:pt x="-34043" y="3921599"/>
                          <a:pt x="40894" y="3501461"/>
                          <a:pt x="0" y="3303811"/>
                        </a:cubicBezTo>
                        <a:cubicBezTo>
                          <a:pt x="11917" y="3086862"/>
                          <a:pt x="-35635" y="2673781"/>
                          <a:pt x="0" y="2435241"/>
                        </a:cubicBezTo>
                        <a:cubicBezTo>
                          <a:pt x="-6398" y="2164458"/>
                          <a:pt x="-27991" y="1978633"/>
                          <a:pt x="0" y="1566672"/>
                        </a:cubicBezTo>
                        <a:cubicBezTo>
                          <a:pt x="-22326" y="1199246"/>
                          <a:pt x="39878" y="944392"/>
                          <a:pt x="0" y="698102"/>
                        </a:cubicBezTo>
                        <a:cubicBezTo>
                          <a:pt x="-18307" y="491119"/>
                          <a:pt x="58837" y="186559"/>
                          <a:pt x="0" y="0"/>
                        </a:cubicBezTo>
                        <a:close/>
                      </a:path>
                      <a:path w="4056107" h="5682234" fill="none" stroke="0" extrusionOk="0">
                        <a:moveTo>
                          <a:pt x="0" y="0"/>
                        </a:moveTo>
                        <a:cubicBezTo>
                          <a:pt x="202720" y="-57917"/>
                          <a:pt x="589695" y="-68102"/>
                          <a:pt x="716579" y="0"/>
                        </a:cubicBezTo>
                        <a:cubicBezTo>
                          <a:pt x="847321" y="67155"/>
                          <a:pt x="1042022" y="-748"/>
                          <a:pt x="1270914" y="0"/>
                        </a:cubicBezTo>
                        <a:cubicBezTo>
                          <a:pt x="1520211" y="35075"/>
                          <a:pt x="1670873" y="59547"/>
                          <a:pt x="1906370" y="0"/>
                        </a:cubicBezTo>
                        <a:cubicBezTo>
                          <a:pt x="2178805" y="17355"/>
                          <a:pt x="2354130" y="-83675"/>
                          <a:pt x="2663510" y="0"/>
                        </a:cubicBezTo>
                        <a:cubicBezTo>
                          <a:pt x="3012196" y="261"/>
                          <a:pt x="3102047" y="11713"/>
                          <a:pt x="3339528" y="0"/>
                        </a:cubicBezTo>
                        <a:cubicBezTo>
                          <a:pt x="3595630" y="1549"/>
                          <a:pt x="3896011" y="38088"/>
                          <a:pt x="4056107" y="0"/>
                        </a:cubicBezTo>
                        <a:cubicBezTo>
                          <a:pt x="4103752" y="246958"/>
                          <a:pt x="3967430" y="350430"/>
                          <a:pt x="4056107" y="754925"/>
                        </a:cubicBezTo>
                        <a:cubicBezTo>
                          <a:pt x="4086513" y="1110615"/>
                          <a:pt x="4089319" y="1123841"/>
                          <a:pt x="4056107" y="1453026"/>
                        </a:cubicBezTo>
                        <a:cubicBezTo>
                          <a:pt x="4036567" y="1711645"/>
                          <a:pt x="4063184" y="2002412"/>
                          <a:pt x="4056107" y="2321598"/>
                        </a:cubicBezTo>
                        <a:cubicBezTo>
                          <a:pt x="4054815" y="2691217"/>
                          <a:pt x="4060534" y="2929413"/>
                          <a:pt x="4056107" y="3019700"/>
                        </a:cubicBezTo>
                        <a:cubicBezTo>
                          <a:pt x="4043259" y="3167266"/>
                          <a:pt x="4113576" y="3477898"/>
                          <a:pt x="4056107" y="3660982"/>
                        </a:cubicBezTo>
                        <a:cubicBezTo>
                          <a:pt x="4109495" y="3814064"/>
                          <a:pt x="4122913" y="4103706"/>
                          <a:pt x="4056107" y="4359083"/>
                        </a:cubicBezTo>
                        <a:cubicBezTo>
                          <a:pt x="3897511" y="4657866"/>
                          <a:pt x="4015260" y="4899015"/>
                          <a:pt x="4056107" y="5682234"/>
                        </a:cubicBezTo>
                        <a:cubicBezTo>
                          <a:pt x="3760821" y="5631851"/>
                          <a:pt x="3564415" y="5617031"/>
                          <a:pt x="3380089" y="5682234"/>
                        </a:cubicBezTo>
                        <a:cubicBezTo>
                          <a:pt x="3124926" y="5660105"/>
                          <a:pt x="2974675" y="5627796"/>
                          <a:pt x="2704071" y="5682234"/>
                        </a:cubicBezTo>
                        <a:cubicBezTo>
                          <a:pt x="2481624" y="5661093"/>
                          <a:pt x="2306815" y="5663234"/>
                          <a:pt x="2109176" y="5682234"/>
                        </a:cubicBezTo>
                        <a:cubicBezTo>
                          <a:pt x="1997859" y="5659324"/>
                          <a:pt x="1765363" y="5530401"/>
                          <a:pt x="1433158" y="5682234"/>
                        </a:cubicBezTo>
                        <a:cubicBezTo>
                          <a:pt x="1157340" y="5793522"/>
                          <a:pt x="1011062" y="5657828"/>
                          <a:pt x="757140" y="5682234"/>
                        </a:cubicBezTo>
                        <a:cubicBezTo>
                          <a:pt x="465116" y="5699963"/>
                          <a:pt x="317763" y="5732086"/>
                          <a:pt x="0" y="5682234"/>
                        </a:cubicBezTo>
                        <a:cubicBezTo>
                          <a:pt x="-24898" y="5509852"/>
                          <a:pt x="2140" y="4980576"/>
                          <a:pt x="0" y="4870485"/>
                        </a:cubicBezTo>
                        <a:cubicBezTo>
                          <a:pt x="-42131" y="4727890"/>
                          <a:pt x="-9414" y="4364234"/>
                          <a:pt x="0" y="4115560"/>
                        </a:cubicBezTo>
                        <a:cubicBezTo>
                          <a:pt x="-54077" y="3903270"/>
                          <a:pt x="26739" y="3488264"/>
                          <a:pt x="0" y="3303811"/>
                        </a:cubicBezTo>
                        <a:cubicBezTo>
                          <a:pt x="-23543" y="3094011"/>
                          <a:pt x="-80812" y="2682429"/>
                          <a:pt x="0" y="2435241"/>
                        </a:cubicBezTo>
                        <a:cubicBezTo>
                          <a:pt x="-11067" y="2143497"/>
                          <a:pt x="-31707" y="1968595"/>
                          <a:pt x="0" y="1566672"/>
                        </a:cubicBezTo>
                        <a:cubicBezTo>
                          <a:pt x="4401" y="1190319"/>
                          <a:pt x="-8159" y="947458"/>
                          <a:pt x="0" y="698102"/>
                        </a:cubicBezTo>
                        <a:cubicBezTo>
                          <a:pt x="-95622" y="513114"/>
                          <a:pt x="65571" y="230751"/>
                          <a:pt x="0" y="0"/>
                        </a:cubicBezTo>
                        <a:close/>
                      </a:path>
                    </a:pathLst>
                  </a:custGeom>
                  <ask:type>
                    <ask:lineSketchFreehand/>
                  </ask:type>
                </ask:lineSketchStyleProps>
              </a:ext>
            </a:extLst>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60000" tIns="360000" rIns="360000" bIns="360000" anchor="t">
            <a:spAutoFit/>
          </a:bodyPr>
          <a:lstStyle/>
          <a:p>
            <a:pPr algn="l" defTabSz="457200">
              <a:defRPr>
                <a:solidFill>
                  <a:srgbClr val="7A2B1F"/>
                </a:solidFill>
                <a:latin typeface="Century Gothic"/>
                <a:ea typeface="Century Gothic"/>
                <a:cs typeface="Century Gothic"/>
                <a:sym typeface="Century Gothic"/>
              </a:defRPr>
            </a:pPr>
            <a:r>
              <a:rPr lang="nb-NO" sz="1400" b="1">
                <a:solidFill>
                  <a:srgbClr val="000000"/>
                </a:solidFill>
              </a:rPr>
              <a:t>FORSLAG</a:t>
            </a:r>
          </a:p>
          <a:p>
            <a:pPr algn="l" defTabSz="457200">
              <a:defRPr>
                <a:solidFill>
                  <a:srgbClr val="7A2B1F"/>
                </a:solidFill>
                <a:latin typeface="Century Gothic"/>
                <a:ea typeface="Century Gothic"/>
                <a:cs typeface="Century Gothic"/>
                <a:sym typeface="Century Gothic"/>
              </a:defRPr>
            </a:pPr>
            <a:r>
              <a:rPr lang="nb-NO" sz="1400">
                <a:solidFill>
                  <a:srgbClr val="000000"/>
                </a:solidFill>
              </a:rPr>
              <a:t>Ledelsen har ansvar for å innlemme kompetanse i mediehusets rutiner. </a:t>
            </a:r>
            <a:endParaRPr lang="nb-NO" sz="1400"/>
          </a:p>
          <a:p>
            <a:pPr algn="l" defTabSz="457200">
              <a:defRPr>
                <a:solidFill>
                  <a:srgbClr val="7A2B1F"/>
                </a:solidFill>
                <a:latin typeface="Century Gothic"/>
                <a:ea typeface="Century Gothic"/>
                <a:cs typeface="Century Gothic"/>
                <a:sym typeface="Century Gothic"/>
              </a:defRPr>
            </a:pPr>
            <a:endParaRPr lang="nb-NO" sz="1400"/>
          </a:p>
          <a:p>
            <a:pPr marL="342900" lvl="3" indent="-342900" algn="l" defTabSz="457200">
              <a:buSzPct val="100000"/>
              <a:buFont typeface="+mj-lt"/>
              <a:buAutoNum type="arabicPeriod"/>
              <a:defRPr>
                <a:solidFill>
                  <a:srgbClr val="000000"/>
                </a:solidFill>
                <a:latin typeface="Century Gothic"/>
                <a:ea typeface="Century Gothic"/>
                <a:cs typeface="Century Gothic"/>
                <a:sym typeface="Century Gothic"/>
              </a:defRPr>
            </a:pPr>
            <a:r>
              <a:rPr lang="nb-NO" sz="1400"/>
              <a:t>Formaliser et møte fast møte der arbeidet med kompetanse drøftes mellom ledelse og klubb, eksempelvis to ganger årlig.</a:t>
            </a:r>
          </a:p>
          <a:p>
            <a:pPr marL="342900" lvl="3" indent="-342900" algn="l" defTabSz="457200">
              <a:buSzPct val="100000"/>
              <a:buFont typeface="+mj-lt"/>
              <a:buAutoNum type="arabicPeriod"/>
              <a:defRPr>
                <a:solidFill>
                  <a:srgbClr val="000000"/>
                </a:solidFill>
                <a:latin typeface="Century Gothic"/>
                <a:ea typeface="Century Gothic"/>
                <a:cs typeface="Century Gothic"/>
                <a:sym typeface="Century Gothic"/>
              </a:defRPr>
            </a:pPr>
            <a:r>
              <a:rPr lang="nb-NO" sz="1400"/>
              <a:t>Gjør det samme med en kompetansesamtale med den enkelte medarbeider, enten i eget møte to ganger årlig, eller som en del av medarbeidersamtalen.</a:t>
            </a:r>
          </a:p>
          <a:p>
            <a:pPr marL="342900" lvl="3" indent="-342900" algn="l" defTabSz="457200">
              <a:buSzPct val="100000"/>
              <a:buFont typeface="+mj-lt"/>
              <a:buAutoNum type="arabicPeriod"/>
              <a:defRPr>
                <a:solidFill>
                  <a:srgbClr val="000000"/>
                </a:solidFill>
                <a:latin typeface="Century Gothic"/>
                <a:ea typeface="Century Gothic"/>
                <a:cs typeface="Century Gothic"/>
                <a:sym typeface="Century Gothic"/>
              </a:defRPr>
            </a:pPr>
            <a:r>
              <a:rPr lang="nb-NO" sz="1400"/>
              <a:t>Sett frister for drøfting, kartlegging, planlegging og budsjetter. </a:t>
            </a:r>
          </a:p>
          <a:p>
            <a:pPr algn="l" defTabSz="457200">
              <a:defRPr>
                <a:solidFill>
                  <a:srgbClr val="000000"/>
                </a:solidFill>
                <a:latin typeface="Century Gothic"/>
                <a:ea typeface="Century Gothic"/>
                <a:cs typeface="Century Gothic"/>
                <a:sym typeface="Century Gothic"/>
              </a:defRPr>
            </a:pPr>
            <a:endParaRPr lang="nb-NO" sz="1400"/>
          </a:p>
          <a:p>
            <a:pPr algn="l" defTabSz="457200">
              <a:defRPr>
                <a:solidFill>
                  <a:srgbClr val="000000"/>
                </a:solidFill>
                <a:latin typeface="Century Gothic"/>
                <a:ea typeface="Century Gothic"/>
                <a:cs typeface="Century Gothic"/>
                <a:sym typeface="Century Gothic"/>
              </a:defRPr>
            </a:pPr>
            <a:r>
              <a:rPr lang="nb-NO" sz="1400"/>
              <a:t>«Hjulet» kan være et år, men prosessen kan også gjøres på noen måneder.</a:t>
            </a:r>
          </a:p>
          <a:p>
            <a:pPr algn="l" defTabSz="457200">
              <a:defRPr>
                <a:solidFill>
                  <a:srgbClr val="000000"/>
                </a:solidFill>
                <a:latin typeface="Century Gothic"/>
                <a:ea typeface="Century Gothic"/>
                <a:cs typeface="Century Gothic"/>
                <a:sym typeface="Century Gothic"/>
              </a:defRPr>
            </a:pPr>
            <a:endParaRPr lang="nb-NO" sz="1400"/>
          </a:p>
          <a:p>
            <a:pPr algn="l" defTabSz="457200">
              <a:defRPr>
                <a:solidFill>
                  <a:srgbClr val="000000"/>
                </a:solidFill>
                <a:latin typeface="Century Gothic"/>
                <a:ea typeface="Century Gothic"/>
                <a:cs typeface="Century Gothic"/>
                <a:sym typeface="Century Gothic"/>
              </a:defRPr>
            </a:pPr>
            <a:r>
              <a:rPr lang="nb-NO" sz="1400"/>
              <a:t>Kontakt gjerne IJ, NJ eller MBL dersom dere ønsker innspill eller støtte i arbeidet.</a:t>
            </a:r>
          </a:p>
        </p:txBody>
      </p:sp>
      <p:pic>
        <p:nvPicPr>
          <p:cNvPr id="3" name="Bilde 2">
            <a:extLst>
              <a:ext uri="{FF2B5EF4-FFF2-40B4-BE49-F238E27FC236}">
                <a16:creationId xmlns:a16="http://schemas.microsoft.com/office/drawing/2014/main" id="{F9D24ECD-A818-2F1A-03B9-143A9D69F987}"/>
              </a:ext>
            </a:extLst>
          </p:cNvPr>
          <p:cNvPicPr>
            <a:picLocks noChangeAspect="1"/>
          </p:cNvPicPr>
          <p:nvPr/>
        </p:nvPicPr>
        <p:blipFill>
          <a:blip r:embed="rId2">
            <a:alphaModFix amt="20000"/>
          </a:blip>
          <a:stretch>
            <a:fillRect/>
          </a:stretch>
        </p:blipFill>
        <p:spPr>
          <a:xfrm>
            <a:off x="6668384" y="2732476"/>
            <a:ext cx="4555124" cy="4667594"/>
          </a:xfrm>
          <a:prstGeom prst="rect">
            <a:avLst/>
          </a:prstGeom>
        </p:spPr>
      </p:pic>
      <p:sp>
        <p:nvSpPr>
          <p:cNvPr id="4" name="Linje">
            <a:extLst>
              <a:ext uri="{FF2B5EF4-FFF2-40B4-BE49-F238E27FC236}">
                <a16:creationId xmlns:a16="http://schemas.microsoft.com/office/drawing/2014/main" id="{D1EA410A-5621-1CE6-DA13-7CF4F4C77473}"/>
              </a:ext>
            </a:extLst>
          </p:cNvPr>
          <p:cNvSpPr/>
          <p:nvPr/>
        </p:nvSpPr>
        <p:spPr>
          <a:xfrm>
            <a:off x="5636336" y="5865513"/>
            <a:ext cx="6624205" cy="1"/>
          </a:xfrm>
          <a:prstGeom prst="line">
            <a:avLst/>
          </a:prstGeom>
          <a:ln w="25400">
            <a:solidFill>
              <a:srgbClr val="FFFFFF"/>
            </a:solidFill>
            <a:miter lim="400000"/>
          </a:ln>
        </p:spPr>
        <p:txBody>
          <a:bodyPr lIns="45718" tIns="45718" rIns="45718" bIns="45718"/>
          <a:lstStyle/>
          <a:p>
            <a:endParaRPr lang="nb-NO"/>
          </a:p>
        </p:txBody>
      </p:sp>
      <p:sp>
        <p:nvSpPr>
          <p:cNvPr id="5" name="Januar">
            <a:extLst>
              <a:ext uri="{FF2B5EF4-FFF2-40B4-BE49-F238E27FC236}">
                <a16:creationId xmlns:a16="http://schemas.microsoft.com/office/drawing/2014/main" id="{7D356BB5-4BA9-A4EF-1CF9-6068D6173C2B}"/>
              </a:ext>
            </a:extLst>
          </p:cNvPr>
          <p:cNvSpPr txBox="1"/>
          <p:nvPr/>
        </p:nvSpPr>
        <p:spPr>
          <a:xfrm>
            <a:off x="9823410" y="2723366"/>
            <a:ext cx="627386"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Januar</a:t>
            </a:r>
          </a:p>
        </p:txBody>
      </p:sp>
      <p:sp>
        <p:nvSpPr>
          <p:cNvPr id="6" name="Februar">
            <a:extLst>
              <a:ext uri="{FF2B5EF4-FFF2-40B4-BE49-F238E27FC236}">
                <a16:creationId xmlns:a16="http://schemas.microsoft.com/office/drawing/2014/main" id="{2D74B354-D43F-3CA8-0875-FC14B209FE9D}"/>
              </a:ext>
            </a:extLst>
          </p:cNvPr>
          <p:cNvSpPr txBox="1"/>
          <p:nvPr/>
        </p:nvSpPr>
        <p:spPr>
          <a:xfrm>
            <a:off x="11140518" y="3498088"/>
            <a:ext cx="679625"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Februar</a:t>
            </a:r>
          </a:p>
        </p:txBody>
      </p:sp>
      <p:sp>
        <p:nvSpPr>
          <p:cNvPr id="7" name="Mars">
            <a:extLst>
              <a:ext uri="{FF2B5EF4-FFF2-40B4-BE49-F238E27FC236}">
                <a16:creationId xmlns:a16="http://schemas.microsoft.com/office/drawing/2014/main" id="{76539303-AC76-EA30-2B78-A3CCE0F15A1A}"/>
              </a:ext>
            </a:extLst>
          </p:cNvPr>
          <p:cNvSpPr txBox="1"/>
          <p:nvPr/>
        </p:nvSpPr>
        <p:spPr>
          <a:xfrm>
            <a:off x="11914130" y="4705596"/>
            <a:ext cx="463451"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Mars</a:t>
            </a:r>
          </a:p>
        </p:txBody>
      </p:sp>
      <p:sp>
        <p:nvSpPr>
          <p:cNvPr id="8" name="April">
            <a:extLst>
              <a:ext uri="{FF2B5EF4-FFF2-40B4-BE49-F238E27FC236}">
                <a16:creationId xmlns:a16="http://schemas.microsoft.com/office/drawing/2014/main" id="{CA7E2BAD-C201-0D11-DF81-02F626E39DEC}"/>
              </a:ext>
            </a:extLst>
          </p:cNvPr>
          <p:cNvSpPr txBox="1"/>
          <p:nvPr/>
        </p:nvSpPr>
        <p:spPr>
          <a:xfrm>
            <a:off x="11926929" y="5963642"/>
            <a:ext cx="43785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April</a:t>
            </a:r>
          </a:p>
        </p:txBody>
      </p:sp>
      <p:sp>
        <p:nvSpPr>
          <p:cNvPr id="9" name="Mai">
            <a:extLst>
              <a:ext uri="{FF2B5EF4-FFF2-40B4-BE49-F238E27FC236}">
                <a16:creationId xmlns:a16="http://schemas.microsoft.com/office/drawing/2014/main" id="{2E758E07-8FCD-221A-CA08-267865B505C4}"/>
              </a:ext>
            </a:extLst>
          </p:cNvPr>
          <p:cNvSpPr txBox="1"/>
          <p:nvPr/>
        </p:nvSpPr>
        <p:spPr>
          <a:xfrm>
            <a:off x="11285848" y="7107969"/>
            <a:ext cx="38896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Mai</a:t>
            </a:r>
          </a:p>
        </p:txBody>
      </p:sp>
      <p:sp>
        <p:nvSpPr>
          <p:cNvPr id="10" name="Juni">
            <a:extLst>
              <a:ext uri="{FF2B5EF4-FFF2-40B4-BE49-F238E27FC236}">
                <a16:creationId xmlns:a16="http://schemas.microsoft.com/office/drawing/2014/main" id="{F39C1D91-2930-FD9F-466A-DCD59D42E570}"/>
              </a:ext>
            </a:extLst>
          </p:cNvPr>
          <p:cNvSpPr txBox="1"/>
          <p:nvPr/>
        </p:nvSpPr>
        <p:spPr>
          <a:xfrm>
            <a:off x="9916963" y="7757616"/>
            <a:ext cx="403846"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Juni</a:t>
            </a:r>
          </a:p>
        </p:txBody>
      </p:sp>
      <p:sp>
        <p:nvSpPr>
          <p:cNvPr id="11" name="Juli">
            <a:extLst>
              <a:ext uri="{FF2B5EF4-FFF2-40B4-BE49-F238E27FC236}">
                <a16:creationId xmlns:a16="http://schemas.microsoft.com/office/drawing/2014/main" id="{452A1D12-C5DA-8C06-9462-B0733B152500}"/>
              </a:ext>
            </a:extLst>
          </p:cNvPr>
          <p:cNvSpPr txBox="1"/>
          <p:nvPr/>
        </p:nvSpPr>
        <p:spPr>
          <a:xfrm>
            <a:off x="7607285" y="7757616"/>
            <a:ext cx="34141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Juli</a:t>
            </a:r>
          </a:p>
        </p:txBody>
      </p:sp>
      <p:sp>
        <p:nvSpPr>
          <p:cNvPr id="12" name="August">
            <a:extLst>
              <a:ext uri="{FF2B5EF4-FFF2-40B4-BE49-F238E27FC236}">
                <a16:creationId xmlns:a16="http://schemas.microsoft.com/office/drawing/2014/main" id="{50E51D2F-5642-68A1-2E4C-7F5CC66AA117}"/>
              </a:ext>
            </a:extLst>
          </p:cNvPr>
          <p:cNvSpPr txBox="1"/>
          <p:nvPr/>
        </p:nvSpPr>
        <p:spPr>
          <a:xfrm>
            <a:off x="6193952" y="7107969"/>
            <a:ext cx="625674"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August</a:t>
            </a:r>
          </a:p>
        </p:txBody>
      </p:sp>
      <p:sp>
        <p:nvSpPr>
          <p:cNvPr id="13" name="September">
            <a:extLst>
              <a:ext uri="{FF2B5EF4-FFF2-40B4-BE49-F238E27FC236}">
                <a16:creationId xmlns:a16="http://schemas.microsoft.com/office/drawing/2014/main" id="{CAEF3B5F-3E56-16ED-091B-47CA0F118574}"/>
              </a:ext>
            </a:extLst>
          </p:cNvPr>
          <p:cNvSpPr txBox="1"/>
          <p:nvPr/>
        </p:nvSpPr>
        <p:spPr>
          <a:xfrm>
            <a:off x="5227879" y="5963642"/>
            <a:ext cx="935684"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September</a:t>
            </a:r>
          </a:p>
        </p:txBody>
      </p:sp>
      <p:sp>
        <p:nvSpPr>
          <p:cNvPr id="14" name="Oktober">
            <a:extLst>
              <a:ext uri="{FF2B5EF4-FFF2-40B4-BE49-F238E27FC236}">
                <a16:creationId xmlns:a16="http://schemas.microsoft.com/office/drawing/2014/main" id="{E04D7F15-9FAD-EFB8-01C5-376831B26916}"/>
              </a:ext>
            </a:extLst>
          </p:cNvPr>
          <p:cNvSpPr txBox="1"/>
          <p:nvPr/>
        </p:nvSpPr>
        <p:spPr>
          <a:xfrm>
            <a:off x="5140342" y="4705596"/>
            <a:ext cx="723529"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Oktober</a:t>
            </a:r>
          </a:p>
        </p:txBody>
      </p:sp>
      <p:sp>
        <p:nvSpPr>
          <p:cNvPr id="15" name="November">
            <a:extLst>
              <a:ext uri="{FF2B5EF4-FFF2-40B4-BE49-F238E27FC236}">
                <a16:creationId xmlns:a16="http://schemas.microsoft.com/office/drawing/2014/main" id="{B8F5B54F-F2D1-B691-8707-56A9A28D97E4}"/>
              </a:ext>
            </a:extLst>
          </p:cNvPr>
          <p:cNvSpPr txBox="1"/>
          <p:nvPr/>
        </p:nvSpPr>
        <p:spPr>
          <a:xfrm>
            <a:off x="5742891" y="3498088"/>
            <a:ext cx="90212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November</a:t>
            </a:r>
          </a:p>
        </p:txBody>
      </p:sp>
      <p:sp>
        <p:nvSpPr>
          <p:cNvPr id="16" name="Desember">
            <a:extLst>
              <a:ext uri="{FF2B5EF4-FFF2-40B4-BE49-F238E27FC236}">
                <a16:creationId xmlns:a16="http://schemas.microsoft.com/office/drawing/2014/main" id="{59148EE4-BF2D-7321-4709-B4A991331BA0}"/>
              </a:ext>
            </a:extLst>
          </p:cNvPr>
          <p:cNvSpPr txBox="1"/>
          <p:nvPr/>
        </p:nvSpPr>
        <p:spPr>
          <a:xfrm>
            <a:off x="7368463" y="2723367"/>
            <a:ext cx="876747"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Desember</a:t>
            </a:r>
          </a:p>
        </p:txBody>
      </p:sp>
      <p:sp>
        <p:nvSpPr>
          <p:cNvPr id="17" name="Avrundet rektangel">
            <a:extLst>
              <a:ext uri="{FF2B5EF4-FFF2-40B4-BE49-F238E27FC236}">
                <a16:creationId xmlns:a16="http://schemas.microsoft.com/office/drawing/2014/main" id="{445DB9E1-7073-9EAB-2887-1DED233AD2C4}"/>
              </a:ext>
            </a:extLst>
          </p:cNvPr>
          <p:cNvSpPr/>
          <p:nvPr/>
        </p:nvSpPr>
        <p:spPr>
          <a:xfrm>
            <a:off x="9536045" y="3127122"/>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Sett målene for din avdeling</a:t>
            </a:r>
          </a:p>
        </p:txBody>
      </p:sp>
      <p:sp>
        <p:nvSpPr>
          <p:cNvPr id="18" name="Avrundet rektangel">
            <a:extLst>
              <a:ext uri="{FF2B5EF4-FFF2-40B4-BE49-F238E27FC236}">
                <a16:creationId xmlns:a16="http://schemas.microsoft.com/office/drawing/2014/main" id="{8DD42C27-114B-BB45-3E27-6FE7F35EC155}"/>
              </a:ext>
            </a:extLst>
          </p:cNvPr>
          <p:cNvSpPr/>
          <p:nvPr/>
        </p:nvSpPr>
        <p:spPr>
          <a:xfrm>
            <a:off x="10414160" y="4208436"/>
            <a:ext cx="130392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Drøfting mellom  </a:t>
            </a:r>
            <a:br>
              <a:rPr lang="nb-NO" sz="1050"/>
            </a:br>
            <a:r>
              <a:rPr lang="nb-NO" sz="1050"/>
              <a:t>ledelse/klubb(er) </a:t>
            </a:r>
            <a:br>
              <a:rPr lang="nb-NO" sz="1050"/>
            </a:br>
            <a:r>
              <a:rPr lang="nb-NO" sz="1050"/>
              <a:t>*se slide x </a:t>
            </a:r>
          </a:p>
        </p:txBody>
      </p:sp>
      <p:sp>
        <p:nvSpPr>
          <p:cNvPr id="19" name="Avrundet rektangel">
            <a:extLst>
              <a:ext uri="{FF2B5EF4-FFF2-40B4-BE49-F238E27FC236}">
                <a16:creationId xmlns:a16="http://schemas.microsoft.com/office/drawing/2014/main" id="{6779D394-8B69-7B1A-3924-30694AECBC18}"/>
              </a:ext>
            </a:extLst>
          </p:cNvPr>
          <p:cNvSpPr/>
          <p:nvPr/>
        </p:nvSpPr>
        <p:spPr>
          <a:xfrm>
            <a:off x="10118182" y="5562617"/>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Kartlegge, planlegge for læring</a:t>
            </a:r>
          </a:p>
        </p:txBody>
      </p:sp>
      <p:sp>
        <p:nvSpPr>
          <p:cNvPr id="20" name="Avrundet rektangel">
            <a:extLst>
              <a:ext uri="{FF2B5EF4-FFF2-40B4-BE49-F238E27FC236}">
                <a16:creationId xmlns:a16="http://schemas.microsoft.com/office/drawing/2014/main" id="{803C43BC-9253-4B70-13D9-F86E3B98BDAD}"/>
              </a:ext>
            </a:extLst>
          </p:cNvPr>
          <p:cNvSpPr/>
          <p:nvPr/>
        </p:nvSpPr>
        <p:spPr>
          <a:xfrm>
            <a:off x="9222391" y="6727033"/>
            <a:ext cx="1538669" cy="969659"/>
          </a:xfrm>
          <a:prstGeom prst="roundRect">
            <a:avLst>
              <a:gd name="adj" fmla="val 10490"/>
            </a:avLst>
          </a:prstGeom>
          <a:solidFill>
            <a:srgbClr val="7A2B1F"/>
          </a:solidFill>
          <a:ln w="12700">
            <a:miter lim="400000"/>
          </a:ln>
        </p:spPr>
        <p:txBody>
          <a:bodyPr lIns="50800" tIns="50800" rIns="50800" bIns="50800" anchor="ctr"/>
          <a:lstStyle/>
          <a:p>
            <a:r>
              <a:rPr lang="nb-NO" sz="1000" b="1">
                <a:solidFill>
                  <a:schemeClr val="bg1"/>
                </a:solidFill>
                <a:latin typeface="Century Gothic" panose="020B0502020202020204" pitchFamily="34" charset="0"/>
              </a:rPr>
              <a:t>Medarbeidersamtale, planlegge individuelle og kollektive utviklingsløp</a:t>
            </a:r>
          </a:p>
        </p:txBody>
      </p:sp>
      <p:sp>
        <p:nvSpPr>
          <p:cNvPr id="21" name="Avrundet rektangel">
            <a:extLst>
              <a:ext uri="{FF2B5EF4-FFF2-40B4-BE49-F238E27FC236}">
                <a16:creationId xmlns:a16="http://schemas.microsoft.com/office/drawing/2014/main" id="{B3858F06-389E-18BC-6753-BD2A505B6170}"/>
              </a:ext>
            </a:extLst>
          </p:cNvPr>
          <p:cNvSpPr/>
          <p:nvPr/>
        </p:nvSpPr>
        <p:spPr>
          <a:xfrm>
            <a:off x="7198555" y="6727033"/>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Tiltak og planer, budsjettering</a:t>
            </a:r>
          </a:p>
        </p:txBody>
      </p:sp>
      <p:sp>
        <p:nvSpPr>
          <p:cNvPr id="22" name="Avrundet rektangel">
            <a:extLst>
              <a:ext uri="{FF2B5EF4-FFF2-40B4-BE49-F238E27FC236}">
                <a16:creationId xmlns:a16="http://schemas.microsoft.com/office/drawing/2014/main" id="{00F6D8E1-A8BE-7C6A-7DB6-DE6E383875FA}"/>
              </a:ext>
            </a:extLst>
          </p:cNvPr>
          <p:cNvSpPr/>
          <p:nvPr/>
        </p:nvSpPr>
        <p:spPr>
          <a:xfrm>
            <a:off x="6317873" y="5562617"/>
            <a:ext cx="130392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Kompetansemøte </a:t>
            </a:r>
            <a:br>
              <a:rPr lang="nb-NO" sz="1050"/>
            </a:br>
            <a:r>
              <a:rPr lang="nb-NO" sz="1050"/>
              <a:t>ledelse/klubb(er)</a:t>
            </a:r>
          </a:p>
        </p:txBody>
      </p:sp>
      <p:sp>
        <p:nvSpPr>
          <p:cNvPr id="23" name="Avrundet rektangel">
            <a:extLst>
              <a:ext uri="{FF2B5EF4-FFF2-40B4-BE49-F238E27FC236}">
                <a16:creationId xmlns:a16="http://schemas.microsoft.com/office/drawing/2014/main" id="{7B3D9D63-7DAD-8923-6AE1-B52D47DB0201}"/>
              </a:ext>
            </a:extLst>
          </p:cNvPr>
          <p:cNvSpPr/>
          <p:nvPr/>
        </p:nvSpPr>
        <p:spPr>
          <a:xfrm>
            <a:off x="6163563" y="4205376"/>
            <a:ext cx="166468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Kompetansesamtale</a:t>
            </a:r>
            <a:br>
              <a:rPr lang="nb-NO" sz="1050"/>
            </a:br>
            <a:r>
              <a:rPr lang="nb-NO" sz="1050"/>
              <a:t>medarbeider</a:t>
            </a:r>
          </a:p>
        </p:txBody>
      </p:sp>
      <p:sp>
        <p:nvSpPr>
          <p:cNvPr id="24" name="Avrundet rektangel">
            <a:extLst>
              <a:ext uri="{FF2B5EF4-FFF2-40B4-BE49-F238E27FC236}">
                <a16:creationId xmlns:a16="http://schemas.microsoft.com/office/drawing/2014/main" id="{BB656ECE-DBCB-83A8-B447-A47897A22C75}"/>
              </a:ext>
            </a:extLst>
          </p:cNvPr>
          <p:cNvSpPr/>
          <p:nvPr/>
        </p:nvSpPr>
        <p:spPr>
          <a:xfrm>
            <a:off x="7141030" y="3137918"/>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Iverksette / gjennomføre</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506" name="STEG 1"/>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4</a:t>
            </a:r>
          </a:p>
        </p:txBody>
      </p:sp>
      <p:sp>
        <p:nvSpPr>
          <p:cNvPr id="507" name="RÅD PÅ VEIEN"/>
          <p:cNvSpPr txBox="1"/>
          <p:nvPr/>
        </p:nvSpPr>
        <p:spPr>
          <a:xfrm>
            <a:off x="476457" y="462679"/>
            <a:ext cx="4132542" cy="7489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TIPS OG RÅD I ARBEIDET</a:t>
            </a:r>
          </a:p>
          <a:p>
            <a:pPr algn="l" defTabSz="457200">
              <a:defRPr sz="1400" b="1">
                <a:solidFill>
                  <a:srgbClr val="000000"/>
                </a:solidFill>
                <a:latin typeface="Century Gothic"/>
                <a:ea typeface="Century Gothic"/>
                <a:cs typeface="Century Gothic"/>
                <a:sym typeface="Century Gothic"/>
              </a:defRPr>
            </a:pPr>
            <a:r>
              <a:rPr lang="nb-NO"/>
              <a:t>Motivasjon, ansvar og mestring</a:t>
            </a:r>
          </a:p>
        </p:txBody>
      </p:sp>
      <p:sp>
        <p:nvSpPr>
          <p:cNvPr id="3" name="Rektangel">
            <a:extLst>
              <a:ext uri="{FF2B5EF4-FFF2-40B4-BE49-F238E27FC236}">
                <a16:creationId xmlns:a16="http://schemas.microsoft.com/office/drawing/2014/main" id="{8CBB235E-5D14-F5E6-C6C5-97CFB5F7F1EA}"/>
              </a:ext>
            </a:extLst>
          </p:cNvPr>
          <p:cNvSpPr/>
          <p:nvPr/>
        </p:nvSpPr>
        <p:spPr>
          <a:xfrm>
            <a:off x="1025238" y="2233900"/>
            <a:ext cx="10910713" cy="5716634"/>
          </a:xfrm>
          <a:prstGeom prst="rect">
            <a:avLst/>
          </a:prstGeom>
          <a:solidFill>
            <a:srgbClr val="792A1E"/>
          </a:solidFill>
          <a:ln w="12700">
            <a:miter lim="400000"/>
          </a:ln>
        </p:spPr>
        <p:txBody>
          <a:bodyPr wrap="none" lIns="360000" tIns="360000" rIns="360000" bIns="360000" numCol="2" spcCol="360000" anchor="t"/>
          <a:lstStyle/>
          <a:p>
            <a:pPr marL="203200" indent="-203200" algn="l">
              <a:buSzPct val="123000"/>
              <a:buChar char="•"/>
              <a:defRPr>
                <a:solidFill>
                  <a:srgbClr val="FFFFFF"/>
                </a:solidFill>
                <a:latin typeface="Century Gothic"/>
                <a:ea typeface="Century Gothic"/>
                <a:cs typeface="Century Gothic"/>
                <a:sym typeface="Century Gothic"/>
              </a:defRPr>
            </a:pPr>
            <a:endParaRPr lang="nb-NO" sz="1400">
              <a:solidFill>
                <a:schemeClr val="bg1"/>
              </a:solidFill>
              <a:latin typeface="Century Gothic" panose="020B0502020202020204" pitchFamily="34" charset="0"/>
            </a:endParaRPr>
          </a:p>
          <a:p>
            <a:pPr marL="203200" indent="-203200" algn="l">
              <a:buSzPct val="123000"/>
              <a:buChar char="•"/>
              <a:defRPr>
                <a:solidFill>
                  <a:srgbClr val="FFFFFF"/>
                </a:solidFill>
                <a:latin typeface="Century Gothic"/>
                <a:ea typeface="Century Gothic"/>
                <a:cs typeface="Century Gothic"/>
                <a:sym typeface="Century Gothic"/>
              </a:defRPr>
            </a:pPr>
            <a:r>
              <a:rPr lang="nb-NO" sz="1400" err="1">
                <a:solidFill>
                  <a:schemeClr val="bg1"/>
                </a:solidFill>
                <a:latin typeface="Century Gothic" panose="020B0502020202020204" pitchFamily="34" charset="0"/>
              </a:rPr>
              <a:t>Organisasjonspsykologisk</a:t>
            </a:r>
            <a:r>
              <a:rPr lang="nb-NO" sz="1400">
                <a:solidFill>
                  <a:schemeClr val="bg1"/>
                </a:solidFill>
                <a:latin typeface="Century Gothic" panose="020B0502020202020204" pitchFamily="34" charset="0"/>
              </a:rPr>
              <a:t> forskning har gitt oss solid kunnskap om hva som får ledere og medarbeidere til å prestere godt. Begrepet </a:t>
            </a:r>
            <a:r>
              <a:rPr lang="nb-NO" sz="1400" b="1">
                <a:solidFill>
                  <a:schemeClr val="bg1"/>
                </a:solidFill>
                <a:latin typeface="Century Gothic" panose="020B0502020202020204" pitchFamily="34" charset="0"/>
              </a:rPr>
              <a:t>«indre motivasjon»</a:t>
            </a:r>
            <a:r>
              <a:rPr lang="nb-NO" sz="1400">
                <a:solidFill>
                  <a:schemeClr val="bg1"/>
                </a:solidFill>
                <a:latin typeface="Century Gothic" panose="020B0502020202020204" pitchFamily="34" charset="0"/>
              </a:rPr>
              <a:t> er sentralt her.</a:t>
            </a:r>
            <a:br>
              <a:rPr lang="nb-NO" sz="1400">
                <a:solidFill>
                  <a:schemeClr val="bg1"/>
                </a:solidFill>
                <a:latin typeface="Century Gothic" panose="020B0502020202020204" pitchFamily="34" charset="0"/>
              </a:rPr>
            </a:br>
            <a:endParaRPr lang="nb-NO" sz="1400">
              <a:solidFill>
                <a:schemeClr val="bg1"/>
              </a:solidFill>
              <a:latin typeface="Century Gothic" panose="020B0502020202020204" pitchFamily="34" charset="0"/>
            </a:endParaRPr>
          </a:p>
          <a:p>
            <a:pPr marL="203200" indent="-203200" algn="l">
              <a:buSzPct val="123000"/>
              <a:buChar char="•"/>
              <a:defRPr>
                <a:solidFill>
                  <a:srgbClr val="FFFFFF"/>
                </a:solidFill>
                <a:latin typeface="Century Gothic"/>
                <a:ea typeface="Century Gothic"/>
                <a:cs typeface="Century Gothic"/>
                <a:sym typeface="Century Gothic"/>
              </a:defRPr>
            </a:pPr>
            <a:r>
              <a:rPr lang="nb-NO" sz="1400">
                <a:solidFill>
                  <a:schemeClr val="bg1"/>
                </a:solidFill>
                <a:latin typeface="Century Gothic" panose="020B0502020202020204" pitchFamily="34" charset="0"/>
              </a:rPr>
              <a:t>Når vi har indre motivasjon på jobb, er det jobben i seg selv som gir oss glede, mening og drivkraft. Ikke tanken på en belønning etterpå.</a:t>
            </a:r>
            <a:br>
              <a:rPr lang="nb-NO" sz="1400">
                <a:solidFill>
                  <a:schemeClr val="bg1"/>
                </a:solidFill>
                <a:latin typeface="Century Gothic" panose="020B0502020202020204" pitchFamily="34" charset="0"/>
              </a:rPr>
            </a:br>
            <a:endParaRPr lang="nb-NO" sz="1400">
              <a:solidFill>
                <a:schemeClr val="bg1"/>
              </a:solidFill>
              <a:latin typeface="Century Gothic" panose="020B0502020202020204" pitchFamily="34" charset="0"/>
            </a:endParaRPr>
          </a:p>
          <a:p>
            <a:pPr marL="203200" indent="-203200" algn="l">
              <a:buSzPct val="123000"/>
              <a:buChar char="•"/>
              <a:defRPr>
                <a:solidFill>
                  <a:srgbClr val="FFFFFF"/>
                </a:solidFill>
                <a:latin typeface="Century Gothic"/>
                <a:ea typeface="Century Gothic"/>
                <a:cs typeface="Century Gothic"/>
                <a:sym typeface="Century Gothic"/>
              </a:defRPr>
            </a:pPr>
            <a:r>
              <a:rPr lang="nb-NO" sz="1400">
                <a:solidFill>
                  <a:schemeClr val="bg1"/>
                </a:solidFill>
                <a:latin typeface="Century Gothic" panose="020B0502020202020204" pitchFamily="34" charset="0"/>
              </a:rPr>
              <a:t>Vi vet at mennesker som er indre motiverte, presterer bedre, tar mer ansvar, har lavere sykefravær m.m. </a:t>
            </a:r>
            <a:r>
              <a:rPr lang="nb-NO" sz="1400" b="1">
                <a:solidFill>
                  <a:schemeClr val="bg1"/>
                </a:solidFill>
                <a:latin typeface="Century Gothic" panose="020B0502020202020204" pitchFamily="34" charset="0"/>
              </a:rPr>
              <a:t>Det å ha motiverte </a:t>
            </a:r>
            <a:r>
              <a:rPr lang="nb-NO" sz="1400" b="1" err="1">
                <a:solidFill>
                  <a:schemeClr val="bg1"/>
                </a:solidFill>
                <a:latin typeface="Century Gothic" panose="020B0502020202020204" pitchFamily="34" charset="0"/>
              </a:rPr>
              <a:t>medarbediere</a:t>
            </a:r>
            <a:r>
              <a:rPr lang="nb-NO" sz="1400" b="1">
                <a:solidFill>
                  <a:schemeClr val="bg1"/>
                </a:solidFill>
                <a:latin typeface="Century Gothic" panose="020B0502020202020204" pitchFamily="34" charset="0"/>
              </a:rPr>
              <a:t>, er derfor svært verdifullt*</a:t>
            </a:r>
            <a:r>
              <a:rPr lang="nb-NO" sz="1400">
                <a:solidFill>
                  <a:schemeClr val="bg1"/>
                </a:solidFill>
                <a:latin typeface="Century Gothic" panose="020B0502020202020204" pitchFamily="34" charset="0"/>
              </a:rPr>
              <a:t>.</a:t>
            </a:r>
          </a:p>
          <a:p>
            <a:pPr marL="203200" indent="-203200" algn="l">
              <a:buSzPct val="123000"/>
              <a:buChar char="•"/>
              <a:defRPr>
                <a:solidFill>
                  <a:srgbClr val="FFFFFF"/>
                </a:solidFill>
                <a:latin typeface="Century Gothic"/>
                <a:ea typeface="Century Gothic"/>
                <a:cs typeface="Century Gothic"/>
                <a:sym typeface="Century Gothic"/>
              </a:defRPr>
            </a:pPr>
            <a:endParaRPr lang="nb-NO" sz="1400">
              <a:solidFill>
                <a:schemeClr val="bg1"/>
              </a:solidFill>
              <a:latin typeface="Century Gothic" panose="020B0502020202020204" pitchFamily="34" charset="0"/>
            </a:endParaRPr>
          </a:p>
          <a:p>
            <a:pPr marL="203200" indent="-203200" algn="l">
              <a:buSzPct val="123000"/>
              <a:buChar char="•"/>
              <a:defRPr>
                <a:solidFill>
                  <a:srgbClr val="FFFFFF"/>
                </a:solidFill>
                <a:latin typeface="Century Gothic"/>
                <a:ea typeface="Century Gothic"/>
                <a:cs typeface="Century Gothic"/>
                <a:sym typeface="Century Gothic"/>
              </a:defRPr>
            </a:pPr>
            <a:r>
              <a:rPr lang="nb-NO" sz="1400">
                <a:solidFill>
                  <a:schemeClr val="bg1"/>
                </a:solidFill>
                <a:latin typeface="Century Gothic" panose="020B0502020202020204" pitchFamily="34" charset="0"/>
              </a:rPr>
              <a:t>IJ har undersøkelser som viser en klar sammenheng mellom mulighet for utvikling i jobben sin, og motivasjon.</a:t>
            </a:r>
          </a:p>
          <a:p>
            <a:pPr marL="203200" indent="-203200" algn="l">
              <a:buSzPct val="123000"/>
              <a:buChar char="•"/>
              <a:defRPr>
                <a:solidFill>
                  <a:srgbClr val="FFFFFF"/>
                </a:solidFill>
                <a:latin typeface="Century Gothic"/>
                <a:ea typeface="Century Gothic"/>
                <a:cs typeface="Century Gothic"/>
                <a:sym typeface="Century Gothic"/>
              </a:defRPr>
            </a:pPr>
            <a:endParaRPr lang="nb-NO" sz="1400" b="1">
              <a:solidFill>
                <a:schemeClr val="bg1"/>
              </a:solidFill>
              <a:latin typeface="Century Gothic" panose="020B0502020202020204" pitchFamily="34" charset="0"/>
              <a:ea typeface="Open Sans"/>
              <a:cs typeface="Open Sans"/>
              <a:sym typeface="Open Sans"/>
            </a:endParaRPr>
          </a:p>
          <a:p>
            <a:pPr marL="203200" indent="-203200" algn="l">
              <a:buSzPct val="123000"/>
              <a:buChar char="•"/>
              <a:defRPr>
                <a:solidFill>
                  <a:srgbClr val="FFFFFF"/>
                </a:solidFill>
                <a:latin typeface="Century Gothic"/>
                <a:ea typeface="Century Gothic"/>
                <a:cs typeface="Century Gothic"/>
                <a:sym typeface="Century Gothic"/>
              </a:defRPr>
            </a:pPr>
            <a:r>
              <a:rPr lang="nb-NO" sz="1400" b="1">
                <a:solidFill>
                  <a:schemeClr val="bg1"/>
                </a:solidFill>
                <a:latin typeface="Century Gothic" panose="020B0502020202020204" pitchFamily="34" charset="0"/>
                <a:ea typeface="Open Sans"/>
                <a:cs typeface="Open Sans"/>
                <a:sym typeface="Open Sans"/>
              </a:rPr>
              <a:t>92,5 prosent sier at de trenger faglig påfyll for å holde seg motivert i jobben sin.</a:t>
            </a:r>
          </a:p>
          <a:p>
            <a:pPr marL="203200" indent="-203200" algn="l">
              <a:buSzPct val="123000"/>
              <a:buChar char="•"/>
              <a:defRPr>
                <a:solidFill>
                  <a:srgbClr val="FFFFFF"/>
                </a:solidFill>
                <a:latin typeface="Century Gothic"/>
                <a:ea typeface="Century Gothic"/>
                <a:cs typeface="Century Gothic"/>
                <a:sym typeface="Century Gothic"/>
              </a:defRPr>
            </a:pPr>
            <a:endParaRPr lang="nb-NO" sz="1400">
              <a:solidFill>
                <a:schemeClr val="bg1"/>
              </a:solidFill>
              <a:latin typeface="Century Gothic" panose="020B0502020202020204" pitchFamily="34" charset="0"/>
            </a:endParaRPr>
          </a:p>
          <a:p>
            <a:pPr algn="l" defTabSz="457200">
              <a:lnSpc>
                <a:spcPct val="70000"/>
              </a:lnSpc>
              <a:defRPr sz="1400" i="1">
                <a:solidFill>
                  <a:srgbClr val="FFFFFF"/>
                </a:solidFill>
                <a:latin typeface="Century Gothic"/>
                <a:ea typeface="Century Gothic"/>
                <a:cs typeface="Century Gothic"/>
                <a:sym typeface="Century Gothic"/>
              </a:defRPr>
            </a:pPr>
            <a:r>
              <a:rPr lang="nb-NO" sz="1000">
                <a:solidFill>
                  <a:schemeClr val="bg1"/>
                </a:solidFill>
                <a:latin typeface="Century Gothic" panose="020B0502020202020204" pitchFamily="34" charset="0"/>
              </a:rPr>
              <a:t>*Ole I. Iversen, førsteamanuensis, Institutt for ledelse og innovasjon, BI</a:t>
            </a:r>
          </a:p>
          <a:p>
            <a:pPr algn="l"/>
            <a:endParaRPr lang="nb-NO" sz="1400" b="1">
              <a:solidFill>
                <a:schemeClr val="bg1"/>
              </a:solidFill>
              <a:effectLst/>
              <a:latin typeface="Century Gothic" panose="020B0502020202020204" pitchFamily="34" charset="0"/>
            </a:endParaRPr>
          </a:p>
          <a:p>
            <a:pPr algn="l"/>
            <a:endParaRPr lang="nb-NO" sz="1400" b="1">
              <a:solidFill>
                <a:schemeClr val="bg1"/>
              </a:solidFill>
              <a:effectLst/>
              <a:latin typeface="Century Gothic" panose="020B0502020202020204" pitchFamily="34" charset="0"/>
            </a:endParaRPr>
          </a:p>
          <a:p>
            <a:pPr algn="l"/>
            <a:r>
              <a:rPr lang="nb-NO" sz="1400" b="1">
                <a:solidFill>
                  <a:schemeClr val="bg1"/>
                </a:solidFill>
                <a:effectLst/>
                <a:latin typeface="Century Gothic" panose="020B0502020202020204" pitchFamily="34" charset="0"/>
              </a:rPr>
              <a:t>Den enkelte medarbeiders ansvar</a:t>
            </a:r>
          </a:p>
          <a:p>
            <a:pPr algn="l" defTabSz="457200">
              <a:defRPr sz="1400">
                <a:solidFill>
                  <a:srgbClr val="7A2B1F"/>
                </a:solidFill>
                <a:latin typeface="Century Gothic"/>
                <a:ea typeface="Century Gothic"/>
                <a:cs typeface="Century Gothic"/>
                <a:sym typeface="Century Gothic"/>
              </a:defRPr>
            </a:pPr>
            <a:endParaRPr lang="nb-NO" sz="1400">
              <a:solidFill>
                <a:schemeClr val="bg1"/>
              </a:solidFill>
            </a:endParaRPr>
          </a:p>
          <a:p>
            <a:pPr algn="l" defTabSz="457200">
              <a:defRPr sz="1400">
                <a:solidFill>
                  <a:srgbClr val="7A2B1F"/>
                </a:solidFill>
                <a:latin typeface="Century Gothic"/>
                <a:ea typeface="Century Gothic"/>
                <a:cs typeface="Century Gothic"/>
                <a:sym typeface="Century Gothic"/>
              </a:defRPr>
            </a:pPr>
            <a:r>
              <a:rPr lang="nb-NO" sz="1400">
                <a:solidFill>
                  <a:schemeClr val="bg1"/>
                </a:solidFill>
              </a:rPr>
              <a:t>Det er et </a:t>
            </a:r>
            <a:r>
              <a:rPr lang="nb-NO" sz="1400" b="1">
                <a:solidFill>
                  <a:schemeClr val="bg1"/>
                </a:solidFill>
              </a:rPr>
              <a:t>ledelsesansvar</a:t>
            </a:r>
            <a:r>
              <a:rPr lang="nb-NO" sz="1400">
                <a:solidFill>
                  <a:schemeClr val="bg1"/>
                </a:solidFill>
              </a:rPr>
              <a:t> å legge til rette for en god læringskultur og for at alle medarbeidere har en individuell kompetanseplan. </a:t>
            </a:r>
          </a:p>
          <a:p>
            <a:pPr algn="l" defTabSz="457200">
              <a:defRPr sz="1400">
                <a:solidFill>
                  <a:srgbClr val="7A2B1F"/>
                </a:solidFill>
                <a:latin typeface="Century Gothic"/>
                <a:ea typeface="Century Gothic"/>
                <a:cs typeface="Century Gothic"/>
                <a:sym typeface="Century Gothic"/>
              </a:defRPr>
            </a:pPr>
            <a:endParaRPr lang="nb-NO" sz="1400">
              <a:solidFill>
                <a:schemeClr val="bg1"/>
              </a:solidFill>
            </a:endParaRPr>
          </a:p>
          <a:p>
            <a:pPr algn="l" defTabSz="457200">
              <a:defRPr sz="1400">
                <a:solidFill>
                  <a:srgbClr val="7A2B1F"/>
                </a:solidFill>
                <a:latin typeface="Century Gothic"/>
                <a:ea typeface="Century Gothic"/>
                <a:cs typeface="Century Gothic"/>
                <a:sym typeface="Century Gothic"/>
              </a:defRPr>
            </a:pPr>
            <a:r>
              <a:rPr lang="nb-NO" sz="1400">
                <a:solidFill>
                  <a:schemeClr val="bg1"/>
                </a:solidFill>
              </a:rPr>
              <a:t>Samtidig er </a:t>
            </a:r>
            <a:r>
              <a:rPr lang="nb-NO" sz="1400" b="1">
                <a:solidFill>
                  <a:schemeClr val="bg1"/>
                </a:solidFill>
              </a:rPr>
              <a:t>den enkelte ansvarlig</a:t>
            </a:r>
            <a:r>
              <a:rPr lang="nb-NO" sz="1400">
                <a:solidFill>
                  <a:schemeClr val="bg1"/>
                </a:solidFill>
              </a:rPr>
              <a:t> for å benytte mulighetene til kompetanseheving som blir gitt, samt å anvende kunnskapen på en god måte. </a:t>
            </a:r>
          </a:p>
          <a:p>
            <a:pPr algn="l" defTabSz="457200">
              <a:defRPr sz="1400">
                <a:solidFill>
                  <a:srgbClr val="7A2B1F"/>
                </a:solidFill>
                <a:latin typeface="Century Gothic"/>
                <a:ea typeface="Century Gothic"/>
                <a:cs typeface="Century Gothic"/>
                <a:sym typeface="Century Gothic"/>
              </a:defRPr>
            </a:pPr>
            <a:endParaRPr lang="nb-NO" sz="1400">
              <a:solidFill>
                <a:schemeClr val="bg1"/>
              </a:solidFill>
            </a:endParaRPr>
          </a:p>
          <a:p>
            <a:pPr algn="l" defTabSz="457200">
              <a:defRPr sz="1400">
                <a:solidFill>
                  <a:srgbClr val="7A2B1F"/>
                </a:solidFill>
                <a:latin typeface="Century Gothic"/>
                <a:ea typeface="Century Gothic"/>
                <a:cs typeface="Century Gothic"/>
                <a:sym typeface="Century Gothic"/>
              </a:defRPr>
            </a:pPr>
            <a:br>
              <a:rPr lang="nb-NO" sz="1400">
                <a:solidFill>
                  <a:schemeClr val="bg1"/>
                </a:solidFill>
              </a:rPr>
            </a:br>
            <a:r>
              <a:rPr lang="nb-NO" sz="1400" b="1">
                <a:solidFill>
                  <a:schemeClr val="bg1"/>
                </a:solidFill>
              </a:rPr>
              <a:t>FORSLAG TIL REFLEKSJON: </a:t>
            </a:r>
            <a:br>
              <a:rPr lang="nb-NO" sz="1400" b="1">
                <a:solidFill>
                  <a:schemeClr val="bg1"/>
                </a:solidFill>
              </a:rPr>
            </a:br>
            <a:r>
              <a:rPr lang="nb-NO" sz="1400">
                <a:solidFill>
                  <a:schemeClr val="bg1"/>
                </a:solidFill>
              </a:rPr>
              <a:t>Hvilke områder kunne du tenke deg utvikle deg på eller lære mer om? </a:t>
            </a:r>
            <a:br>
              <a:rPr lang="nb-NO" sz="1400">
                <a:solidFill>
                  <a:schemeClr val="bg1"/>
                </a:solidFill>
              </a:rPr>
            </a:br>
            <a:r>
              <a:rPr lang="nb-NO" sz="1400">
                <a:solidFill>
                  <a:schemeClr val="bg1"/>
                </a:solidFill>
              </a:rPr>
              <a:t>Er det noen måter du lærer bedre på enn andre, for eksempel klasseromsundervisning heller enn digitale kurs? </a:t>
            </a:r>
            <a:br>
              <a:rPr lang="nb-NO" sz="1400">
                <a:solidFill>
                  <a:schemeClr val="bg1"/>
                </a:solidFill>
              </a:rPr>
            </a:br>
            <a:r>
              <a:rPr lang="nb-NO" sz="1400">
                <a:solidFill>
                  <a:schemeClr val="bg1"/>
                </a:solidFill>
              </a:rPr>
              <a:t>Prøv å definere en indre motivasjon for å lære deg noe nytt samt å benytte kunnskapen i arbeidshverdagen. Er det for å gjøre noe på en enklere måte, for at journalistikken skal presenteres bedre, for å lage bedre saker eller for personlig utvikling, mestring og motivasjon?</a:t>
            </a:r>
          </a:p>
          <a:p>
            <a:pPr defTabSz="584200">
              <a:defRPr sz="2200">
                <a:solidFill>
                  <a:srgbClr val="FFFFFF"/>
                </a:solidFill>
                <a:latin typeface="Helvetica Neue Medium"/>
                <a:ea typeface="Helvetica Neue Medium"/>
                <a:cs typeface="Helvetica Neue Medium"/>
                <a:sym typeface="Helvetica Neue Medium"/>
              </a:defRPr>
            </a:pPr>
            <a:endParaRPr lang="nb-NO" sz="1400">
              <a:solidFill>
                <a:schemeClr val="bg1"/>
              </a:solidFill>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E1106CB5-BF9C-3CA7-D8E5-EFD7F1DF80F4}"/>
              </a:ext>
            </a:extLst>
          </p:cNvPr>
          <p:cNvPicPr>
            <a:picLocks noChangeAspect="1"/>
          </p:cNvPicPr>
          <p:nvPr/>
        </p:nvPicPr>
        <p:blipFill>
          <a:blip r:embed="rId2">
            <a:alphaModFix amt="10000"/>
          </a:blip>
          <a:stretch>
            <a:fillRect/>
          </a:stretch>
        </p:blipFill>
        <p:spPr>
          <a:xfrm>
            <a:off x="8455692" y="1520526"/>
            <a:ext cx="3275402" cy="3356274"/>
          </a:xfrm>
          <a:prstGeom prst="rect">
            <a:avLst/>
          </a:prstGeom>
          <a:ln>
            <a:noFill/>
          </a:ln>
        </p:spPr>
      </p:pic>
      <p:sp>
        <p:nvSpPr>
          <p:cNvPr id="509" name="Rektangel"/>
          <p:cNvSpPr/>
          <p:nvPr/>
        </p:nvSpPr>
        <p:spPr>
          <a:xfrm>
            <a:off x="8299" y="2831893"/>
            <a:ext cx="993239" cy="5166259"/>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510" name="Evaluering er essensielt for et vellykket kompetansearbeid. Bestem gjerne noen faste spørsmål som skal stilles i møter mellom ledelse og klubb(er), samt mellom ledelse og den enkelte medarbeider. Forslag til spørsmål:"/>
          <p:cNvSpPr txBox="1"/>
          <p:nvPr/>
        </p:nvSpPr>
        <p:spPr>
          <a:xfrm>
            <a:off x="1492251" y="2904454"/>
            <a:ext cx="9619094" cy="533934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t">
            <a:spAutoFit/>
          </a:bodyPr>
          <a:lstStyle/>
          <a:p>
            <a:pPr algn="l" defTabSz="457200">
              <a:defRPr sz="1400">
                <a:solidFill>
                  <a:srgbClr val="000000"/>
                </a:solidFill>
                <a:latin typeface="Century Gothic"/>
                <a:ea typeface="Century Gothic"/>
                <a:cs typeface="Century Gothic"/>
                <a:sym typeface="Century Gothic"/>
              </a:defRPr>
            </a:pPr>
            <a:r>
              <a:rPr lang="nb-NO" b="1"/>
              <a:t>EVALUERING</a:t>
            </a:r>
            <a:br>
              <a:rPr lang="nb-NO" b="1"/>
            </a:br>
            <a:endParaRPr lang="nb-NO" b="1"/>
          </a:p>
          <a:p>
            <a:pPr algn="l" defTabSz="457200">
              <a:defRPr sz="1400">
                <a:solidFill>
                  <a:srgbClr val="000000"/>
                </a:solidFill>
                <a:latin typeface="Century Gothic"/>
                <a:ea typeface="Century Gothic"/>
                <a:cs typeface="Century Gothic"/>
                <a:sym typeface="Century Gothic"/>
              </a:defRPr>
            </a:pPr>
            <a:r>
              <a:rPr lang="nb-NO"/>
              <a:t>Evaluering er essensielt for et vellykket kompetansearbeid. Bestem gjerne noen faste spørsmål som skal stilles i møter mellom ledelse og klubb(er), samt mellom ledelse og den enkelte medarbeider. Legg også gjerne inn kompetanse som en del av medarbeiderundersøkelser eller pulsmålinger. </a:t>
            </a:r>
          </a:p>
          <a:p>
            <a:pPr algn="l" defTabSz="457200">
              <a:defRPr sz="1400">
                <a:solidFill>
                  <a:srgbClr val="000000"/>
                </a:solidFill>
                <a:latin typeface="Century Gothic"/>
                <a:ea typeface="Century Gothic"/>
                <a:cs typeface="Century Gothic"/>
                <a:sym typeface="Century Gothic"/>
              </a:defRPr>
            </a:pPr>
            <a:endParaRPr lang="nb-NO" b="1"/>
          </a:p>
          <a:p>
            <a:pPr algn="l" defTabSz="457200">
              <a:defRPr sz="1400">
                <a:solidFill>
                  <a:srgbClr val="000000"/>
                </a:solidFill>
                <a:latin typeface="Century Gothic"/>
                <a:ea typeface="Century Gothic"/>
                <a:cs typeface="Century Gothic"/>
                <a:sym typeface="Century Gothic"/>
              </a:defRPr>
            </a:pPr>
            <a:r>
              <a:rPr lang="nb-NO" b="1"/>
              <a:t>FORSLAG TIL SPØRSMÅL:</a:t>
            </a:r>
          </a:p>
          <a:p>
            <a:pPr algn="l" defTabSz="457200">
              <a:defRPr sz="1400">
                <a:solidFill>
                  <a:srgbClr val="000000"/>
                </a:solidFill>
                <a:latin typeface="Century Gothic"/>
                <a:ea typeface="Century Gothic"/>
                <a:cs typeface="Century Gothic"/>
                <a:sym typeface="Century Gothic"/>
              </a:defRPr>
            </a:pPr>
            <a:endParaRPr lang="nb-NO" b="1"/>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Hva har vi blitt bedre til? </a:t>
            </a:r>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Hvordan går det med din individuelle kompetanseplan?</a:t>
            </a:r>
            <a:endParaRPr lang="nb-NO"/>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Ble kompetanseplanene i din avdeling gjennomført og resultatet som planlagt?</a:t>
            </a:r>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Var målene og gjennomføringsplanen konkret nok?</a:t>
            </a:r>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Hadde vi et realistisk tidsperspektiv?</a:t>
            </a:r>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Var det avsatt penger til kompetanseheving i budsjettet som samsvarte med planen?</a:t>
            </a:r>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Var ansvaret tydelig plassert og fulgte de opp som de skulle?</a:t>
            </a:r>
          </a:p>
          <a:p>
            <a:pPr marL="285750" lvl="8"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r>
              <a:rPr lang="nb-NO" sz="1400"/>
              <a:t>Hva ledet kompetansearbeidet til?  </a:t>
            </a:r>
          </a:p>
          <a:p>
            <a:pPr marL="285750" lvl="5" indent="-285750" algn="l">
              <a:buClr>
                <a:srgbClr val="000000"/>
              </a:buClr>
              <a:buSzPct val="123000"/>
              <a:buFont typeface="Arial" panose="020B0604020202020204" pitchFamily="34" charset="0"/>
              <a:buChar char="•"/>
              <a:defRPr>
                <a:solidFill>
                  <a:srgbClr val="000000"/>
                </a:solidFill>
                <a:latin typeface="Century Gothic"/>
                <a:ea typeface="Century Gothic"/>
                <a:cs typeface="Century Gothic"/>
                <a:sym typeface="Century Gothic"/>
              </a:defRPr>
            </a:pPr>
            <a:endParaRPr lang="nb-NO" sz="1400"/>
          </a:p>
          <a:p>
            <a:pPr lvl="5" algn="l">
              <a:buClr>
                <a:srgbClr val="000000"/>
              </a:buClr>
              <a:buSzPct val="123000"/>
              <a:defRPr>
                <a:solidFill>
                  <a:srgbClr val="000000"/>
                </a:solidFill>
                <a:latin typeface="Century Gothic"/>
                <a:ea typeface="Century Gothic"/>
                <a:cs typeface="Century Gothic"/>
                <a:sym typeface="Century Gothic"/>
              </a:defRPr>
            </a:pPr>
            <a:endParaRPr lang="nb-NO" sz="1400"/>
          </a:p>
          <a:p>
            <a:pPr lvl="5" algn="l">
              <a:buClr>
                <a:srgbClr val="000000"/>
              </a:buClr>
              <a:buSzPct val="123000"/>
              <a:defRPr>
                <a:solidFill>
                  <a:srgbClr val="000000"/>
                </a:solidFill>
                <a:latin typeface="Century Gothic"/>
                <a:ea typeface="Century Gothic"/>
                <a:cs typeface="Century Gothic"/>
                <a:sym typeface="Century Gothic"/>
              </a:defRPr>
            </a:pPr>
            <a:r>
              <a:rPr lang="nb-NO" sz="1400" b="1"/>
              <a:t>REPETISJON</a:t>
            </a:r>
          </a:p>
          <a:p>
            <a:pPr lvl="5" algn="l">
              <a:buClr>
                <a:srgbClr val="000000"/>
              </a:buClr>
              <a:buSzPct val="123000"/>
              <a:defRPr>
                <a:solidFill>
                  <a:srgbClr val="000000"/>
                </a:solidFill>
                <a:latin typeface="Century Gothic"/>
                <a:ea typeface="Century Gothic"/>
                <a:cs typeface="Century Gothic"/>
                <a:sym typeface="Century Gothic"/>
              </a:defRPr>
            </a:pPr>
            <a:r>
              <a:rPr lang="nb-NO" sz="1400"/>
              <a:t>Kompetanseheving er ikke en engangsjobb. For å bli en kontinuerlig lærende organisasjon må både ledere og medarbeidere gjøre en innsats. Repeter det som fungerte godt, endre på det som trenger forbedring. </a:t>
            </a:r>
            <a:br>
              <a:rPr lang="nb-NO" sz="1400"/>
            </a:br>
            <a:r>
              <a:rPr lang="nb-NO" sz="1400"/>
              <a:t>Og husk at vi lærer også av å evaluere og repetere! </a:t>
            </a:r>
            <a:endParaRPr lang="nb-NO" sz="1400">
              <a:highlight>
                <a:srgbClr val="FFFF00"/>
              </a:highlight>
            </a:endParaRPr>
          </a:p>
          <a:p>
            <a:pPr lvl="5" algn="l">
              <a:buClr>
                <a:srgbClr val="000000"/>
              </a:buClr>
              <a:buSzPct val="123000"/>
              <a:defRPr>
                <a:solidFill>
                  <a:srgbClr val="000000"/>
                </a:solidFill>
                <a:latin typeface="Century Gothic"/>
                <a:ea typeface="Century Gothic"/>
                <a:cs typeface="Century Gothic"/>
                <a:sym typeface="Century Gothic"/>
              </a:defRPr>
            </a:pPr>
            <a:endParaRPr lang="nb-NO" sz="1400"/>
          </a:p>
          <a:p>
            <a:pPr algn="l" defTabSz="457200">
              <a:lnSpc>
                <a:spcPct val="150000"/>
              </a:lnSpc>
              <a:defRPr sz="1400" b="1">
                <a:solidFill>
                  <a:srgbClr val="000000"/>
                </a:solidFill>
                <a:latin typeface="Century Gothic"/>
                <a:ea typeface="Century Gothic"/>
                <a:cs typeface="Century Gothic"/>
                <a:sym typeface="Century Gothic"/>
              </a:defRPr>
            </a:pPr>
            <a:endParaRPr lang="nb-NO" sz="1400"/>
          </a:p>
        </p:txBody>
      </p:sp>
      <p:sp>
        <p:nvSpPr>
          <p:cNvPr id="511"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512" name="STEG 1"/>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4</a:t>
            </a:r>
          </a:p>
        </p:txBody>
      </p:sp>
      <p:sp>
        <p:nvSpPr>
          <p:cNvPr id="513" name="RÅD PÅ VEIEN"/>
          <p:cNvSpPr txBox="1"/>
          <p:nvPr/>
        </p:nvSpPr>
        <p:spPr>
          <a:xfrm>
            <a:off x="476457" y="462490"/>
            <a:ext cx="4985396"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EVALUERING OG REPETISJON</a:t>
            </a:r>
          </a:p>
          <a:p>
            <a:pPr algn="l" defTabSz="457200">
              <a:defRPr sz="1400" b="1">
                <a:solidFill>
                  <a:srgbClr val="000000"/>
                </a:solidFill>
                <a:latin typeface="Century Gothic"/>
                <a:ea typeface="Century Gothic"/>
                <a:cs typeface="Century Gothic"/>
                <a:sym typeface="Century Gothic"/>
              </a:defRPr>
            </a:pPr>
            <a:r>
              <a:t>Ha et forhold </a:t>
            </a:r>
            <a:r>
              <a:rPr err="1"/>
              <a:t>til</a:t>
            </a:r>
            <a:r>
              <a:t> </a:t>
            </a:r>
            <a:r>
              <a:rPr err="1"/>
              <a:t>resultatene</a:t>
            </a:r>
            <a:r>
              <a:t> av </a:t>
            </a:r>
            <a:r>
              <a:rPr lang="nb-NO"/>
              <a:t>kompetansearbeidet</a:t>
            </a:r>
            <a:endParaRPr/>
          </a:p>
        </p:txBody>
      </p:sp>
      <p:sp>
        <p:nvSpPr>
          <p:cNvPr id="3" name="Rektangel">
            <a:extLst>
              <a:ext uri="{FF2B5EF4-FFF2-40B4-BE49-F238E27FC236}">
                <a16:creationId xmlns:a16="http://schemas.microsoft.com/office/drawing/2014/main" id="{C0F60D65-73C3-97EB-6AA6-34EB3C3CC002}"/>
              </a:ext>
            </a:extLst>
          </p:cNvPr>
          <p:cNvSpPr/>
          <p:nvPr/>
        </p:nvSpPr>
        <p:spPr>
          <a:xfrm>
            <a:off x="8299" y="2429842"/>
            <a:ext cx="993239" cy="5716633"/>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Avrundet rektangel"/>
          <p:cNvSpPr/>
          <p:nvPr/>
        </p:nvSpPr>
        <p:spPr>
          <a:xfrm>
            <a:off x="2916959" y="4120919"/>
            <a:ext cx="3035301" cy="1955801"/>
          </a:xfrm>
          <a:prstGeom prst="roundRect">
            <a:avLst>
              <a:gd name="adj" fmla="val 9740"/>
            </a:avLst>
          </a:prstGeom>
          <a:solidFill>
            <a:srgbClr val="7A2B1F"/>
          </a:solidFill>
          <a:ln w="12700">
            <a:miter lim="400000"/>
          </a:ln>
        </p:spPr>
        <p:txBody>
          <a:bodyPr lIns="50800" tIns="50800" rIns="50800" bIns="50800" anchor="ctr"/>
          <a:lstStyle/>
          <a:p>
            <a:endParaRPr lang="nb-NO"/>
          </a:p>
        </p:txBody>
      </p:sp>
      <p:sp>
        <p:nvSpPr>
          <p:cNvPr id="183" name="Avrundet rektangel"/>
          <p:cNvSpPr/>
          <p:nvPr/>
        </p:nvSpPr>
        <p:spPr>
          <a:xfrm>
            <a:off x="1303034" y="5837995"/>
            <a:ext cx="3035301" cy="1955801"/>
          </a:xfrm>
          <a:prstGeom prst="roundRect">
            <a:avLst>
              <a:gd name="adj" fmla="val 9740"/>
            </a:avLst>
          </a:prstGeom>
          <a:solidFill>
            <a:srgbClr val="7A2B1F"/>
          </a:solidFill>
          <a:ln w="12700">
            <a:miter lim="400000"/>
          </a:ln>
        </p:spPr>
        <p:txBody>
          <a:bodyPr lIns="50800" tIns="50800" rIns="50800" bIns="50800" anchor="ctr"/>
          <a:lstStyle/>
          <a:p>
            <a:endParaRPr lang="nb-NO"/>
          </a:p>
        </p:txBody>
      </p:sp>
      <p:sp>
        <p:nvSpPr>
          <p:cNvPr id="184" name="Kontinuerlig lærende redaksjoner og medier er avgjørende for en fortsatt sterk presse!"/>
          <p:cNvSpPr txBox="1"/>
          <p:nvPr/>
        </p:nvSpPr>
        <p:spPr>
          <a:xfrm>
            <a:off x="3721483" y="999571"/>
            <a:ext cx="6110230" cy="8483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lnSpc>
                <a:spcPct val="110000"/>
              </a:lnSpc>
              <a:defRPr sz="2300" i="1">
                <a:solidFill>
                  <a:srgbClr val="151515"/>
                </a:solidFill>
                <a:latin typeface="Century Gothic"/>
                <a:ea typeface="Century Gothic"/>
                <a:cs typeface="Century Gothic"/>
                <a:sym typeface="Century Gothic"/>
              </a:defRPr>
            </a:lvl1pPr>
          </a:lstStyle>
          <a:p>
            <a:r>
              <a:rPr lang="nb-NO" dirty="0"/>
              <a:t>Lærende medier er avgjørende for en sterk presse!</a:t>
            </a:r>
          </a:p>
        </p:txBody>
      </p:sp>
      <p:sp>
        <p:nvSpPr>
          <p:cNvPr id="185" name="RÅD PÅ VEIEN"/>
          <p:cNvSpPr txBox="1"/>
          <p:nvPr/>
        </p:nvSpPr>
        <p:spPr>
          <a:xfrm>
            <a:off x="476457" y="462490"/>
            <a:ext cx="2126706" cy="749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FELLES LØFT </a:t>
            </a:r>
          </a:p>
          <a:p>
            <a:pPr algn="l" defTabSz="457200">
              <a:defRPr sz="1400" b="1">
                <a:solidFill>
                  <a:srgbClr val="000000"/>
                </a:solidFill>
                <a:latin typeface="Century Gothic"/>
                <a:ea typeface="Century Gothic"/>
                <a:cs typeface="Century Gothic"/>
                <a:sym typeface="Century Gothic"/>
              </a:defRPr>
            </a:pPr>
            <a:r>
              <a:rPr lang="nb-NO"/>
              <a:t>§39 i Journalistavtalen*</a:t>
            </a:r>
          </a:p>
        </p:txBody>
      </p:sp>
      <p:sp>
        <p:nvSpPr>
          <p:cNvPr id="186" name="Medarbeidere med god og riktig kompetanse er en av redaksjonens viktigste verdier."/>
          <p:cNvSpPr txBox="1"/>
          <p:nvPr/>
        </p:nvSpPr>
        <p:spPr>
          <a:xfrm>
            <a:off x="1544334" y="6085759"/>
            <a:ext cx="2552701" cy="14602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457200">
              <a:lnSpc>
                <a:spcPct val="120000"/>
              </a:lnSpc>
              <a:defRPr sz="1500">
                <a:solidFill>
                  <a:srgbClr val="FFFFFF"/>
                </a:solidFill>
                <a:latin typeface="Century Gothic"/>
                <a:ea typeface="Century Gothic"/>
                <a:cs typeface="Century Gothic"/>
                <a:sym typeface="Century Gothic"/>
              </a:defRPr>
            </a:pPr>
            <a:r>
              <a:rPr lang="nb-NO"/>
              <a:t>Medarbeidere med god og riktig kompetanse er en av redaksjonens viktigste </a:t>
            </a:r>
            <a:r>
              <a:rPr lang="nb-NO" b="1"/>
              <a:t>verdier og vil styrke journalistikken.</a:t>
            </a:r>
          </a:p>
        </p:txBody>
      </p:sp>
      <p:sp>
        <p:nvSpPr>
          <p:cNvPr id="187" name="Medarbeidere med god og riktig kompetanse er en av redaksjonens viktigste verdier."/>
          <p:cNvSpPr txBox="1"/>
          <p:nvPr/>
        </p:nvSpPr>
        <p:spPr>
          <a:xfrm>
            <a:off x="3158259" y="4645394"/>
            <a:ext cx="2552701" cy="9068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457200">
              <a:lnSpc>
                <a:spcPct val="120000"/>
              </a:lnSpc>
              <a:defRPr sz="1500">
                <a:solidFill>
                  <a:srgbClr val="FFFFFF"/>
                </a:solidFill>
                <a:latin typeface="Century Gothic"/>
                <a:ea typeface="Century Gothic"/>
                <a:cs typeface="Century Gothic"/>
                <a:sym typeface="Century Gothic"/>
              </a:defRPr>
            </a:pPr>
            <a:r>
              <a:rPr lang="nb-NO"/>
              <a:t>Kompetanse er avgjørende for å lykkes med </a:t>
            </a:r>
            <a:r>
              <a:rPr lang="nb-NO" b="1"/>
              <a:t>utvikling</a:t>
            </a:r>
            <a:r>
              <a:rPr lang="nb-NO"/>
              <a:t> og endring.</a:t>
            </a:r>
          </a:p>
        </p:txBody>
      </p:sp>
      <p:sp>
        <p:nvSpPr>
          <p:cNvPr id="188" name="Avrundet rektangel"/>
          <p:cNvSpPr/>
          <p:nvPr/>
        </p:nvSpPr>
        <p:spPr>
          <a:xfrm>
            <a:off x="5242911" y="2829002"/>
            <a:ext cx="3035301" cy="1816101"/>
          </a:xfrm>
          <a:prstGeom prst="roundRect">
            <a:avLst>
              <a:gd name="adj" fmla="val 10490"/>
            </a:avLst>
          </a:prstGeom>
          <a:solidFill>
            <a:srgbClr val="7A2B1F"/>
          </a:solidFill>
          <a:ln w="12700">
            <a:miter lim="400000"/>
          </a:ln>
        </p:spPr>
        <p:txBody>
          <a:bodyPr lIns="50800" tIns="50800" rIns="50800" bIns="50800" anchor="ctr"/>
          <a:lstStyle/>
          <a:p>
            <a:endParaRPr lang="nb-NO"/>
          </a:p>
        </p:txBody>
      </p:sp>
      <p:sp>
        <p:nvSpPr>
          <p:cNvPr id="189" name="Medarbeidere med god og riktig kompetanse er en av redaksjonens viktigste verdier."/>
          <p:cNvSpPr txBox="1"/>
          <p:nvPr/>
        </p:nvSpPr>
        <p:spPr>
          <a:xfrm>
            <a:off x="5496911" y="3151766"/>
            <a:ext cx="2552701" cy="11832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457200">
              <a:lnSpc>
                <a:spcPct val="120000"/>
              </a:lnSpc>
              <a:defRPr sz="1500">
                <a:solidFill>
                  <a:srgbClr val="FFFFFF"/>
                </a:solidFill>
                <a:latin typeface="Century Gothic"/>
                <a:ea typeface="Century Gothic"/>
                <a:cs typeface="Century Gothic"/>
                <a:sym typeface="Century Gothic"/>
              </a:defRPr>
            </a:pPr>
            <a:r>
              <a:rPr lang="nb-NO"/>
              <a:t>Kompetente medarbeidere </a:t>
            </a:r>
            <a:br>
              <a:rPr lang="nb-NO"/>
            </a:br>
            <a:r>
              <a:rPr lang="nb-NO"/>
              <a:t>får større </a:t>
            </a:r>
            <a:r>
              <a:rPr lang="nb-NO" b="1"/>
              <a:t>arbeidsglede og motivasjon.</a:t>
            </a:r>
          </a:p>
        </p:txBody>
      </p:sp>
      <p:sp>
        <p:nvSpPr>
          <p:cNvPr id="190" name="Avrundet rektangel"/>
          <p:cNvSpPr/>
          <p:nvPr/>
        </p:nvSpPr>
        <p:spPr>
          <a:xfrm>
            <a:off x="6471505" y="5441164"/>
            <a:ext cx="3035301" cy="1955801"/>
          </a:xfrm>
          <a:prstGeom prst="roundRect">
            <a:avLst>
              <a:gd name="adj" fmla="val 9740"/>
            </a:avLst>
          </a:prstGeom>
          <a:solidFill>
            <a:srgbClr val="7A2B1F"/>
          </a:solidFill>
          <a:ln w="12700">
            <a:miter lim="400000"/>
          </a:ln>
        </p:spPr>
        <p:txBody>
          <a:bodyPr lIns="50800" tIns="50800" rIns="50800" bIns="50800" anchor="ctr"/>
          <a:lstStyle/>
          <a:p>
            <a:endParaRPr lang="nb-NO"/>
          </a:p>
        </p:txBody>
      </p:sp>
      <p:sp>
        <p:nvSpPr>
          <p:cNvPr id="191" name="Medarbeidere med god og riktig kompetanse er en av redaksjonens viktigste verdier."/>
          <p:cNvSpPr txBox="1"/>
          <p:nvPr/>
        </p:nvSpPr>
        <p:spPr>
          <a:xfrm>
            <a:off x="6725505" y="5550076"/>
            <a:ext cx="2552701" cy="17379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457200">
              <a:lnSpc>
                <a:spcPct val="120000"/>
              </a:lnSpc>
              <a:defRPr sz="1500">
                <a:solidFill>
                  <a:srgbClr val="FFFFFF"/>
                </a:solidFill>
                <a:latin typeface="Century Gothic"/>
                <a:ea typeface="Century Gothic"/>
                <a:cs typeface="Century Gothic"/>
                <a:sym typeface="Century Gothic"/>
              </a:defRPr>
            </a:pPr>
            <a:r>
              <a:rPr lang="nb-NO"/>
              <a:t>En helhetlig kompetanseplan gir bedre </a:t>
            </a:r>
            <a:r>
              <a:rPr lang="nb-NO" b="1"/>
              <a:t>styring</a:t>
            </a:r>
            <a:r>
              <a:rPr lang="nb-NO"/>
              <a:t>, bedre </a:t>
            </a:r>
            <a:r>
              <a:rPr lang="nb-NO" b="1"/>
              <a:t>resultater</a:t>
            </a:r>
            <a:r>
              <a:rPr lang="nb-NO"/>
              <a:t> og skaper mer </a:t>
            </a:r>
            <a:r>
              <a:rPr lang="nb-NO" b="1"/>
              <a:t>trygghet </a:t>
            </a:r>
            <a:r>
              <a:rPr lang="nb-NO"/>
              <a:t>i organisasjonen enn enkelttiltak.</a:t>
            </a:r>
          </a:p>
        </p:txBody>
      </p:sp>
      <p:sp>
        <p:nvSpPr>
          <p:cNvPr id="192" name="Avrundet rektangel"/>
          <p:cNvSpPr/>
          <p:nvPr/>
        </p:nvSpPr>
        <p:spPr>
          <a:xfrm>
            <a:off x="9084557" y="4247919"/>
            <a:ext cx="3035301" cy="1955801"/>
          </a:xfrm>
          <a:prstGeom prst="roundRect">
            <a:avLst>
              <a:gd name="adj" fmla="val 9740"/>
            </a:avLst>
          </a:prstGeom>
          <a:solidFill>
            <a:srgbClr val="7A2B1F"/>
          </a:solidFill>
          <a:ln w="12700">
            <a:miter lim="400000"/>
          </a:ln>
        </p:spPr>
        <p:txBody>
          <a:bodyPr lIns="50800" tIns="50800" rIns="50800" bIns="50800" anchor="ctr"/>
          <a:lstStyle/>
          <a:p>
            <a:endParaRPr lang="nb-NO"/>
          </a:p>
        </p:txBody>
      </p:sp>
      <p:sp>
        <p:nvSpPr>
          <p:cNvPr id="193" name="Medarbeidere med god og riktig kompetanse er en av redaksjonens viktigste verdier."/>
          <p:cNvSpPr txBox="1"/>
          <p:nvPr/>
        </p:nvSpPr>
        <p:spPr>
          <a:xfrm>
            <a:off x="9325857" y="4495331"/>
            <a:ext cx="2552701" cy="14609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457200">
              <a:lnSpc>
                <a:spcPct val="120000"/>
              </a:lnSpc>
              <a:defRPr sz="1500">
                <a:solidFill>
                  <a:srgbClr val="FFFFFF"/>
                </a:solidFill>
                <a:latin typeface="Century Gothic"/>
                <a:ea typeface="Century Gothic"/>
                <a:cs typeface="Century Gothic"/>
                <a:sym typeface="Century Gothic"/>
              </a:defRPr>
            </a:pPr>
            <a:r>
              <a:rPr lang="nb-NO"/>
              <a:t>Ledere er </a:t>
            </a:r>
            <a:r>
              <a:rPr lang="nb-NO" b="1"/>
              <a:t>pålagt</a:t>
            </a:r>
            <a:r>
              <a:rPr lang="nb-NO"/>
              <a:t> </a:t>
            </a:r>
            <a:br>
              <a:rPr lang="nb-NO"/>
            </a:br>
            <a:r>
              <a:rPr lang="nb-NO"/>
              <a:t>å utvikle medarbeidernes kompetanse </a:t>
            </a:r>
            <a:br>
              <a:rPr lang="nb-NO"/>
            </a:br>
            <a:r>
              <a:rPr lang="nb-NO"/>
              <a:t>AML §4-2 og  §39 i Journalistavtalen*</a:t>
            </a:r>
          </a:p>
        </p:txBody>
      </p:sp>
      <p:sp>
        <p:nvSpPr>
          <p:cNvPr id="3" name="TekstSylinder 2">
            <a:extLst>
              <a:ext uri="{FF2B5EF4-FFF2-40B4-BE49-F238E27FC236}">
                <a16:creationId xmlns:a16="http://schemas.microsoft.com/office/drawing/2014/main" id="{430F3A30-1554-A8A4-82FC-60EF798E0C44}"/>
              </a:ext>
            </a:extLst>
          </p:cNvPr>
          <p:cNvSpPr txBox="1"/>
          <p:nvPr/>
        </p:nvSpPr>
        <p:spPr>
          <a:xfrm>
            <a:off x="9670751" y="6292105"/>
            <a:ext cx="4314985" cy="25391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l"/>
            <a:r>
              <a:rPr lang="nb-NO" sz="1000"/>
              <a:t>* Se hele Journalistavtalen på siste side</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ÅD PÅ VEIEN">
            <a:extLst>
              <a:ext uri="{FF2B5EF4-FFF2-40B4-BE49-F238E27FC236}">
                <a16:creationId xmlns:a16="http://schemas.microsoft.com/office/drawing/2014/main" id="{6AC9627B-3565-76DC-19E2-0CABEF68BC09}"/>
              </a:ext>
            </a:extLst>
          </p:cNvPr>
          <p:cNvSpPr txBox="1"/>
          <p:nvPr/>
        </p:nvSpPr>
        <p:spPr>
          <a:xfrm>
            <a:off x="4650931" y="4610060"/>
            <a:ext cx="3821559" cy="13952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t">
            <a:spAutoFit/>
          </a:bodyPr>
          <a:lstStyle>
            <a:lvl1pPr algn="l" defTabSz="457200">
              <a:defRPr sz="2800" b="1">
                <a:solidFill>
                  <a:srgbClr val="7A2B1F"/>
                </a:solidFill>
                <a:latin typeface="Century Gothic"/>
                <a:ea typeface="Century Gothic"/>
                <a:cs typeface="Century Gothic"/>
                <a:sym typeface="Century Gothic"/>
              </a:defRPr>
            </a:lvl1pPr>
          </a:lstStyle>
          <a:p>
            <a:r>
              <a:t>STYRK </a:t>
            </a:r>
            <a:br>
              <a:rPr lang="nb-NO"/>
            </a:br>
            <a:r>
              <a:rPr lang="nb-NO"/>
              <a:t>Kompetanseveileder </a:t>
            </a:r>
            <a:br>
              <a:rPr lang="nb-NO"/>
            </a:br>
            <a:r>
              <a:rPr lang="nb-NO"/>
              <a:t>–  </a:t>
            </a:r>
            <a:r>
              <a:t>s</a:t>
            </a:r>
            <a:r>
              <a:rPr lang="nb-NO" err="1"/>
              <a:t>kjemaer</a:t>
            </a:r>
            <a:endParaRPr/>
          </a:p>
        </p:txBody>
      </p:sp>
      <p:pic>
        <p:nvPicPr>
          <p:cNvPr id="4" name="Skjermbilde 2023-02-07 kl. 15.57.48.png" descr="Skjermbilde 2023-02-07 kl. 15.57.48.png">
            <a:extLst>
              <a:ext uri="{FF2B5EF4-FFF2-40B4-BE49-F238E27FC236}">
                <a16:creationId xmlns:a16="http://schemas.microsoft.com/office/drawing/2014/main" id="{6D835C69-07A2-63BD-1ED6-FF0EA1C4BA47}"/>
              </a:ext>
            </a:extLst>
          </p:cNvPr>
          <p:cNvPicPr>
            <a:picLocks noChangeAspect="1"/>
          </p:cNvPicPr>
          <p:nvPr/>
        </p:nvPicPr>
        <p:blipFill>
          <a:blip r:embed="rId2"/>
          <a:srcRect l="8793" t="9569" r="16968" b="12879"/>
          <a:stretch>
            <a:fillRect/>
          </a:stretch>
        </p:blipFill>
        <p:spPr>
          <a:xfrm>
            <a:off x="1537187" y="1399422"/>
            <a:ext cx="2548454" cy="2548207"/>
          </a:xfrm>
          <a:custGeom>
            <a:avLst/>
            <a:gdLst/>
            <a:ahLst/>
            <a:cxnLst>
              <a:cxn ang="0">
                <a:pos x="wd2" y="hd2"/>
              </a:cxn>
              <a:cxn ang="5400000">
                <a:pos x="wd2" y="hd2"/>
              </a:cxn>
              <a:cxn ang="10800000">
                <a:pos x="wd2" y="hd2"/>
              </a:cxn>
              <a:cxn ang="16200000">
                <a:pos x="wd2" y="hd2"/>
              </a:cxn>
            </a:cxnLst>
            <a:rect l="0" t="0" r="r" b="b"/>
            <a:pathLst>
              <a:path w="20870" h="21273" extrusionOk="0">
                <a:moveTo>
                  <a:pt x="10434" y="0"/>
                </a:moveTo>
                <a:cubicBezTo>
                  <a:pt x="10217" y="0"/>
                  <a:pt x="10003" y="28"/>
                  <a:pt x="9741" y="83"/>
                </a:cubicBezTo>
                <a:cubicBezTo>
                  <a:pt x="8669" y="309"/>
                  <a:pt x="7801" y="990"/>
                  <a:pt x="7339" y="1968"/>
                </a:cubicBezTo>
                <a:cubicBezTo>
                  <a:pt x="7240" y="2179"/>
                  <a:pt x="7129" y="2492"/>
                  <a:pt x="7092" y="2664"/>
                </a:cubicBezTo>
                <a:cubicBezTo>
                  <a:pt x="6980" y="3201"/>
                  <a:pt x="6950" y="3183"/>
                  <a:pt x="6719" y="2422"/>
                </a:cubicBezTo>
                <a:cubicBezTo>
                  <a:pt x="6547" y="1856"/>
                  <a:pt x="6313" y="1471"/>
                  <a:pt x="5867" y="1020"/>
                </a:cubicBezTo>
                <a:cubicBezTo>
                  <a:pt x="4947" y="89"/>
                  <a:pt x="3633" y="-225"/>
                  <a:pt x="2364" y="185"/>
                </a:cubicBezTo>
                <a:cubicBezTo>
                  <a:pt x="1315" y="524"/>
                  <a:pt x="551" y="1307"/>
                  <a:pt x="176" y="2422"/>
                </a:cubicBezTo>
                <a:cubicBezTo>
                  <a:pt x="-31" y="3038"/>
                  <a:pt x="-44" y="3895"/>
                  <a:pt x="144" y="4513"/>
                </a:cubicBezTo>
                <a:cubicBezTo>
                  <a:pt x="500" y="5680"/>
                  <a:pt x="1313" y="6514"/>
                  <a:pt x="2451" y="6881"/>
                </a:cubicBezTo>
                <a:cubicBezTo>
                  <a:pt x="2793" y="6992"/>
                  <a:pt x="2958" y="7111"/>
                  <a:pt x="2828" y="7153"/>
                </a:cubicBezTo>
                <a:cubicBezTo>
                  <a:pt x="2785" y="7167"/>
                  <a:pt x="2617" y="7223"/>
                  <a:pt x="2451" y="7276"/>
                </a:cubicBezTo>
                <a:cubicBezTo>
                  <a:pt x="1189" y="7677"/>
                  <a:pt x="330" y="8649"/>
                  <a:pt x="66" y="9979"/>
                </a:cubicBezTo>
                <a:cubicBezTo>
                  <a:pt x="-50" y="10562"/>
                  <a:pt x="-13" y="11123"/>
                  <a:pt x="176" y="11735"/>
                </a:cubicBezTo>
                <a:cubicBezTo>
                  <a:pt x="532" y="12883"/>
                  <a:pt x="1389" y="13709"/>
                  <a:pt x="2575" y="14045"/>
                </a:cubicBezTo>
                <a:cubicBezTo>
                  <a:pt x="2749" y="14094"/>
                  <a:pt x="2897" y="14158"/>
                  <a:pt x="2903" y="14187"/>
                </a:cubicBezTo>
                <a:cubicBezTo>
                  <a:pt x="2909" y="14216"/>
                  <a:pt x="2693" y="14315"/>
                  <a:pt x="2422" y="14409"/>
                </a:cubicBezTo>
                <a:cubicBezTo>
                  <a:pt x="1755" y="14641"/>
                  <a:pt x="1455" y="14829"/>
                  <a:pt x="992" y="15304"/>
                </a:cubicBezTo>
                <a:cubicBezTo>
                  <a:pt x="348" y="15964"/>
                  <a:pt x="-7" y="16901"/>
                  <a:pt x="1" y="17825"/>
                </a:cubicBezTo>
                <a:cubicBezTo>
                  <a:pt x="4" y="18133"/>
                  <a:pt x="48" y="18441"/>
                  <a:pt x="134" y="18736"/>
                </a:cubicBezTo>
                <a:cubicBezTo>
                  <a:pt x="494" y="19970"/>
                  <a:pt x="1515" y="20936"/>
                  <a:pt x="2750" y="21208"/>
                </a:cubicBezTo>
                <a:cubicBezTo>
                  <a:pt x="3239" y="21315"/>
                  <a:pt x="3943" y="21279"/>
                  <a:pt x="4450" y="21122"/>
                </a:cubicBezTo>
                <a:cubicBezTo>
                  <a:pt x="5517" y="20790"/>
                  <a:pt x="6298" y="20032"/>
                  <a:pt x="6686" y="18952"/>
                </a:cubicBezTo>
                <a:cubicBezTo>
                  <a:pt x="6947" y="18226"/>
                  <a:pt x="6958" y="18223"/>
                  <a:pt x="7148" y="18816"/>
                </a:cubicBezTo>
                <a:cubicBezTo>
                  <a:pt x="7507" y="19937"/>
                  <a:pt x="8263" y="20723"/>
                  <a:pt x="9348" y="21099"/>
                </a:cubicBezTo>
                <a:cubicBezTo>
                  <a:pt x="9745" y="21236"/>
                  <a:pt x="9890" y="21258"/>
                  <a:pt x="10437" y="21258"/>
                </a:cubicBezTo>
                <a:cubicBezTo>
                  <a:pt x="10986" y="21258"/>
                  <a:pt x="11124" y="21235"/>
                  <a:pt x="11529" y="21095"/>
                </a:cubicBezTo>
                <a:cubicBezTo>
                  <a:pt x="12626" y="20715"/>
                  <a:pt x="13433" y="19861"/>
                  <a:pt x="13745" y="18753"/>
                </a:cubicBezTo>
                <a:cubicBezTo>
                  <a:pt x="13797" y="18570"/>
                  <a:pt x="13852" y="18403"/>
                  <a:pt x="13866" y="18378"/>
                </a:cubicBezTo>
                <a:cubicBezTo>
                  <a:pt x="13911" y="18298"/>
                  <a:pt x="14037" y="18452"/>
                  <a:pt x="14074" y="18633"/>
                </a:cubicBezTo>
                <a:cubicBezTo>
                  <a:pt x="14138" y="18956"/>
                  <a:pt x="14582" y="19810"/>
                  <a:pt x="14837" y="20105"/>
                </a:cubicBezTo>
                <a:cubicBezTo>
                  <a:pt x="15190" y="20512"/>
                  <a:pt x="15819" y="20927"/>
                  <a:pt x="16342" y="21095"/>
                </a:cubicBezTo>
                <a:cubicBezTo>
                  <a:pt x="17211" y="21375"/>
                  <a:pt x="18069" y="21324"/>
                  <a:pt x="18877" y="20946"/>
                </a:cubicBezTo>
                <a:cubicBezTo>
                  <a:pt x="21047" y="19931"/>
                  <a:pt x="21550" y="17000"/>
                  <a:pt x="19849" y="15274"/>
                </a:cubicBezTo>
                <a:cubicBezTo>
                  <a:pt x="19405" y="14824"/>
                  <a:pt x="18869" y="14505"/>
                  <a:pt x="18338" y="14376"/>
                </a:cubicBezTo>
                <a:cubicBezTo>
                  <a:pt x="18032" y="14302"/>
                  <a:pt x="17852" y="14180"/>
                  <a:pt x="17987" y="14137"/>
                </a:cubicBezTo>
                <a:cubicBezTo>
                  <a:pt x="19019" y="13811"/>
                  <a:pt x="19357" y="13633"/>
                  <a:pt x="19820" y="13177"/>
                </a:cubicBezTo>
                <a:cubicBezTo>
                  <a:pt x="20211" y="12791"/>
                  <a:pt x="20527" y="12274"/>
                  <a:pt x="20701" y="11735"/>
                </a:cubicBezTo>
                <a:cubicBezTo>
                  <a:pt x="20902" y="11109"/>
                  <a:pt x="20912" y="10251"/>
                  <a:pt x="20727" y="9641"/>
                </a:cubicBezTo>
                <a:cubicBezTo>
                  <a:pt x="20366" y="8460"/>
                  <a:pt x="19565" y="7645"/>
                  <a:pt x="18393" y="7266"/>
                </a:cubicBezTo>
                <a:cubicBezTo>
                  <a:pt x="18182" y="7198"/>
                  <a:pt x="18009" y="7113"/>
                  <a:pt x="18009" y="7077"/>
                </a:cubicBezTo>
                <a:cubicBezTo>
                  <a:pt x="18009" y="7041"/>
                  <a:pt x="18182" y="6953"/>
                  <a:pt x="18393" y="6885"/>
                </a:cubicBezTo>
                <a:cubicBezTo>
                  <a:pt x="19687" y="6466"/>
                  <a:pt x="20563" y="5482"/>
                  <a:pt x="20808" y="4168"/>
                </a:cubicBezTo>
                <a:cubicBezTo>
                  <a:pt x="20848" y="3950"/>
                  <a:pt x="20869" y="3733"/>
                  <a:pt x="20870" y="3519"/>
                </a:cubicBezTo>
                <a:cubicBezTo>
                  <a:pt x="20874" y="2018"/>
                  <a:pt x="19936" y="648"/>
                  <a:pt x="18507" y="185"/>
                </a:cubicBezTo>
                <a:cubicBezTo>
                  <a:pt x="17237" y="-225"/>
                  <a:pt x="15908" y="91"/>
                  <a:pt x="15000" y="1020"/>
                </a:cubicBezTo>
                <a:cubicBezTo>
                  <a:pt x="14562" y="1469"/>
                  <a:pt x="14325" y="1857"/>
                  <a:pt x="14148" y="2422"/>
                </a:cubicBezTo>
                <a:cubicBezTo>
                  <a:pt x="14015" y="2848"/>
                  <a:pt x="13903" y="3028"/>
                  <a:pt x="13859" y="2889"/>
                </a:cubicBezTo>
                <a:cubicBezTo>
                  <a:pt x="13845" y="2845"/>
                  <a:pt x="13793" y="2673"/>
                  <a:pt x="13742" y="2505"/>
                </a:cubicBezTo>
                <a:cubicBezTo>
                  <a:pt x="13365" y="1261"/>
                  <a:pt x="12371" y="337"/>
                  <a:pt x="11136" y="83"/>
                </a:cubicBezTo>
                <a:cubicBezTo>
                  <a:pt x="10869" y="28"/>
                  <a:pt x="10650" y="0"/>
                  <a:pt x="10434" y="0"/>
                </a:cubicBezTo>
                <a:close/>
                <a:moveTo>
                  <a:pt x="6946" y="3986"/>
                </a:moveTo>
                <a:cubicBezTo>
                  <a:pt x="6998" y="3953"/>
                  <a:pt x="7038" y="4085"/>
                  <a:pt x="7096" y="4360"/>
                </a:cubicBezTo>
                <a:cubicBezTo>
                  <a:pt x="7195" y="4832"/>
                  <a:pt x="7554" y="5525"/>
                  <a:pt x="7898" y="5904"/>
                </a:cubicBezTo>
                <a:cubicBezTo>
                  <a:pt x="8309" y="6356"/>
                  <a:pt x="8727" y="6627"/>
                  <a:pt x="9342" y="6838"/>
                </a:cubicBezTo>
                <a:cubicBezTo>
                  <a:pt x="9627" y="6937"/>
                  <a:pt x="9862" y="7044"/>
                  <a:pt x="9862" y="7077"/>
                </a:cubicBezTo>
                <a:cubicBezTo>
                  <a:pt x="9862" y="7110"/>
                  <a:pt x="9647" y="7209"/>
                  <a:pt x="9384" y="7299"/>
                </a:cubicBezTo>
                <a:cubicBezTo>
                  <a:pt x="8272" y="7680"/>
                  <a:pt x="7583" y="8378"/>
                  <a:pt x="7157" y="9552"/>
                </a:cubicBezTo>
                <a:cubicBezTo>
                  <a:pt x="7028" y="9911"/>
                  <a:pt x="6925" y="10044"/>
                  <a:pt x="6865" y="9936"/>
                </a:cubicBezTo>
                <a:cubicBezTo>
                  <a:pt x="6851" y="9912"/>
                  <a:pt x="6787" y="9725"/>
                  <a:pt x="6722" y="9522"/>
                </a:cubicBezTo>
                <a:cubicBezTo>
                  <a:pt x="6488" y="8795"/>
                  <a:pt x="5973" y="8118"/>
                  <a:pt x="5334" y="7690"/>
                </a:cubicBezTo>
                <a:cubicBezTo>
                  <a:pt x="5078" y="7518"/>
                  <a:pt x="4577" y="7301"/>
                  <a:pt x="4096" y="7153"/>
                </a:cubicBezTo>
                <a:cubicBezTo>
                  <a:pt x="3960" y="7111"/>
                  <a:pt x="4136" y="6996"/>
                  <a:pt x="4596" y="6828"/>
                </a:cubicBezTo>
                <a:cubicBezTo>
                  <a:pt x="5628" y="6454"/>
                  <a:pt x="6435" y="5606"/>
                  <a:pt x="6722" y="4595"/>
                </a:cubicBezTo>
                <a:cubicBezTo>
                  <a:pt x="6829" y="4216"/>
                  <a:pt x="6894" y="4018"/>
                  <a:pt x="6946" y="3986"/>
                </a:cubicBezTo>
                <a:close/>
                <a:moveTo>
                  <a:pt x="13905" y="4078"/>
                </a:moveTo>
                <a:cubicBezTo>
                  <a:pt x="13958" y="4089"/>
                  <a:pt x="14041" y="4260"/>
                  <a:pt x="14122" y="4539"/>
                </a:cubicBezTo>
                <a:cubicBezTo>
                  <a:pt x="14275" y="5063"/>
                  <a:pt x="14533" y="5510"/>
                  <a:pt x="14928" y="5934"/>
                </a:cubicBezTo>
                <a:cubicBezTo>
                  <a:pt x="15359" y="6396"/>
                  <a:pt x="15767" y="6659"/>
                  <a:pt x="16368" y="6865"/>
                </a:cubicBezTo>
                <a:cubicBezTo>
                  <a:pt x="16610" y="6948"/>
                  <a:pt x="16807" y="7045"/>
                  <a:pt x="16807" y="7080"/>
                </a:cubicBezTo>
                <a:cubicBezTo>
                  <a:pt x="16807" y="7115"/>
                  <a:pt x="16609" y="7210"/>
                  <a:pt x="16368" y="7292"/>
                </a:cubicBezTo>
                <a:cubicBezTo>
                  <a:pt x="15759" y="7502"/>
                  <a:pt x="15449" y="7699"/>
                  <a:pt x="14967" y="8187"/>
                </a:cubicBezTo>
                <a:cubicBezTo>
                  <a:pt x="14517" y="8643"/>
                  <a:pt x="14239" y="9143"/>
                  <a:pt x="14080" y="9774"/>
                </a:cubicBezTo>
                <a:cubicBezTo>
                  <a:pt x="13992" y="10124"/>
                  <a:pt x="13902" y="10275"/>
                  <a:pt x="13862" y="10138"/>
                </a:cubicBezTo>
                <a:cubicBezTo>
                  <a:pt x="13850" y="10095"/>
                  <a:pt x="13796" y="9897"/>
                  <a:pt x="13745" y="9698"/>
                </a:cubicBezTo>
                <a:cubicBezTo>
                  <a:pt x="13457" y="8564"/>
                  <a:pt x="12637" y="7693"/>
                  <a:pt x="11487" y="7299"/>
                </a:cubicBezTo>
                <a:cubicBezTo>
                  <a:pt x="11223" y="7209"/>
                  <a:pt x="11009" y="7107"/>
                  <a:pt x="11009" y="7070"/>
                </a:cubicBezTo>
                <a:cubicBezTo>
                  <a:pt x="11009" y="7033"/>
                  <a:pt x="11171" y="6957"/>
                  <a:pt x="11366" y="6901"/>
                </a:cubicBezTo>
                <a:cubicBezTo>
                  <a:pt x="12477" y="6583"/>
                  <a:pt x="13315" y="5768"/>
                  <a:pt x="13690" y="4645"/>
                </a:cubicBezTo>
                <a:cubicBezTo>
                  <a:pt x="13771" y="4402"/>
                  <a:pt x="13849" y="4169"/>
                  <a:pt x="13862" y="4125"/>
                </a:cubicBezTo>
                <a:cubicBezTo>
                  <a:pt x="13872" y="4091"/>
                  <a:pt x="13887" y="4075"/>
                  <a:pt x="13905" y="4078"/>
                </a:cubicBezTo>
                <a:close/>
                <a:moveTo>
                  <a:pt x="13908" y="11099"/>
                </a:moveTo>
                <a:cubicBezTo>
                  <a:pt x="13920" y="11106"/>
                  <a:pt x="13936" y="11126"/>
                  <a:pt x="13957" y="11149"/>
                </a:cubicBezTo>
                <a:cubicBezTo>
                  <a:pt x="13996" y="11193"/>
                  <a:pt x="14057" y="11368"/>
                  <a:pt x="14093" y="11537"/>
                </a:cubicBezTo>
                <a:cubicBezTo>
                  <a:pt x="14340" y="12687"/>
                  <a:pt x="15366" y="13729"/>
                  <a:pt x="16560" y="14038"/>
                </a:cubicBezTo>
                <a:cubicBezTo>
                  <a:pt x="16773" y="14093"/>
                  <a:pt x="16949" y="14160"/>
                  <a:pt x="16950" y="14187"/>
                </a:cubicBezTo>
                <a:cubicBezTo>
                  <a:pt x="16951" y="14214"/>
                  <a:pt x="16745" y="14302"/>
                  <a:pt x="16495" y="14383"/>
                </a:cubicBezTo>
                <a:cubicBezTo>
                  <a:pt x="16245" y="14463"/>
                  <a:pt x="15932" y="14587"/>
                  <a:pt x="15796" y="14658"/>
                </a:cubicBezTo>
                <a:cubicBezTo>
                  <a:pt x="15024" y="15063"/>
                  <a:pt x="14411" y="15822"/>
                  <a:pt x="14129" y="16722"/>
                </a:cubicBezTo>
                <a:cubicBezTo>
                  <a:pt x="14019" y="17072"/>
                  <a:pt x="13902" y="17240"/>
                  <a:pt x="13859" y="17109"/>
                </a:cubicBezTo>
                <a:cubicBezTo>
                  <a:pt x="13615" y="16370"/>
                  <a:pt x="13532" y="16163"/>
                  <a:pt x="13378" y="15903"/>
                </a:cubicBezTo>
                <a:cubicBezTo>
                  <a:pt x="13139" y="15500"/>
                  <a:pt x="12515" y="14897"/>
                  <a:pt x="12104" y="14677"/>
                </a:cubicBezTo>
                <a:cubicBezTo>
                  <a:pt x="11924" y="14581"/>
                  <a:pt x="11628" y="14458"/>
                  <a:pt x="11448" y="14402"/>
                </a:cubicBezTo>
                <a:cubicBezTo>
                  <a:pt x="10878" y="14229"/>
                  <a:pt x="10869" y="14169"/>
                  <a:pt x="11392" y="14018"/>
                </a:cubicBezTo>
                <a:cubicBezTo>
                  <a:pt x="12528" y="13690"/>
                  <a:pt x="13454" y="12736"/>
                  <a:pt x="13745" y="11593"/>
                </a:cubicBezTo>
                <a:cubicBezTo>
                  <a:pt x="13854" y="11167"/>
                  <a:pt x="13871" y="11077"/>
                  <a:pt x="13908" y="11099"/>
                </a:cubicBezTo>
                <a:close/>
                <a:moveTo>
                  <a:pt x="6949" y="11228"/>
                </a:moveTo>
                <a:cubicBezTo>
                  <a:pt x="7004" y="11209"/>
                  <a:pt x="7049" y="11344"/>
                  <a:pt x="7125" y="11619"/>
                </a:cubicBezTo>
                <a:cubicBezTo>
                  <a:pt x="7281" y="12181"/>
                  <a:pt x="7581" y="12701"/>
                  <a:pt x="7999" y="13127"/>
                </a:cubicBezTo>
                <a:cubicBezTo>
                  <a:pt x="8417" y="13553"/>
                  <a:pt x="8927" y="13859"/>
                  <a:pt x="9478" y="14018"/>
                </a:cubicBezTo>
                <a:cubicBezTo>
                  <a:pt x="10001" y="14169"/>
                  <a:pt x="9992" y="14229"/>
                  <a:pt x="9423" y="14402"/>
                </a:cubicBezTo>
                <a:cubicBezTo>
                  <a:pt x="8360" y="14727"/>
                  <a:pt x="7485" y="15610"/>
                  <a:pt x="7148" y="16695"/>
                </a:cubicBezTo>
                <a:cubicBezTo>
                  <a:pt x="7081" y="16910"/>
                  <a:pt x="7009" y="17105"/>
                  <a:pt x="6988" y="17129"/>
                </a:cubicBezTo>
                <a:cubicBezTo>
                  <a:pt x="6931" y="17197"/>
                  <a:pt x="6851" y="17060"/>
                  <a:pt x="6745" y="16722"/>
                </a:cubicBezTo>
                <a:cubicBezTo>
                  <a:pt x="6452" y="15795"/>
                  <a:pt x="5866" y="15072"/>
                  <a:pt x="5074" y="14658"/>
                </a:cubicBezTo>
                <a:cubicBezTo>
                  <a:pt x="4940" y="14587"/>
                  <a:pt x="4635" y="14465"/>
                  <a:pt x="4395" y="14386"/>
                </a:cubicBezTo>
                <a:cubicBezTo>
                  <a:pt x="4155" y="14307"/>
                  <a:pt x="3961" y="14219"/>
                  <a:pt x="3966" y="14190"/>
                </a:cubicBezTo>
                <a:cubicBezTo>
                  <a:pt x="3971" y="14162"/>
                  <a:pt x="4156" y="14084"/>
                  <a:pt x="4375" y="14018"/>
                </a:cubicBezTo>
                <a:cubicBezTo>
                  <a:pt x="5010" y="13828"/>
                  <a:pt x="5443" y="13571"/>
                  <a:pt x="5874" y="13130"/>
                </a:cubicBezTo>
                <a:cubicBezTo>
                  <a:pt x="6322" y="12672"/>
                  <a:pt x="6512" y="12365"/>
                  <a:pt x="6715" y="11765"/>
                </a:cubicBezTo>
                <a:cubicBezTo>
                  <a:pt x="6832" y="11421"/>
                  <a:pt x="6895" y="11248"/>
                  <a:pt x="6949" y="11228"/>
                </a:cubicBezTo>
                <a:close/>
              </a:path>
            </a:pathLst>
          </a:custGeom>
          <a:ln w="12700">
            <a:miter lim="400000"/>
          </a:ln>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a:extLst>
              <a:ext uri="{FF2B5EF4-FFF2-40B4-BE49-F238E27FC236}">
                <a16:creationId xmlns:a16="http://schemas.microsoft.com/office/drawing/2014/main" id="{30FE8937-D4B9-9EE0-D82C-C6F092B8ADB1}"/>
              </a:ext>
            </a:extLst>
          </p:cNvPr>
          <p:cNvSpPr/>
          <p:nvPr/>
        </p:nvSpPr>
        <p:spPr>
          <a:xfrm>
            <a:off x="685810" y="2716962"/>
            <a:ext cx="11763572" cy="558802"/>
          </a:xfrm>
          <a:prstGeom prst="rect">
            <a:avLst/>
          </a:prstGeom>
          <a:solidFill>
            <a:srgbClr val="E5C1AC"/>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a:p>
        </p:txBody>
      </p:sp>
      <p:sp>
        <p:nvSpPr>
          <p:cNvPr id="3" name="VEIEN VIDERE">
            <a:extLst>
              <a:ext uri="{FF2B5EF4-FFF2-40B4-BE49-F238E27FC236}">
                <a16:creationId xmlns:a16="http://schemas.microsoft.com/office/drawing/2014/main" id="{34458BF2-221B-CAF9-EEBA-1CC58DB255A6}"/>
              </a:ext>
            </a:extLst>
          </p:cNvPr>
          <p:cNvSpPr txBox="1"/>
          <p:nvPr/>
        </p:nvSpPr>
        <p:spPr>
          <a:xfrm>
            <a:off x="10170618" y="2846963"/>
            <a:ext cx="108049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1200" b="1">
                <a:solidFill>
                  <a:srgbClr val="FFFFFF"/>
                </a:solidFill>
                <a:latin typeface="Century Gothic"/>
                <a:ea typeface="Century Gothic"/>
                <a:cs typeface="Century Gothic"/>
                <a:sym typeface="Century Gothic"/>
              </a:defRPr>
            </a:lvl1pPr>
          </a:lstStyle>
          <a:p>
            <a:r>
              <a:rPr>
                <a:solidFill>
                  <a:srgbClr val="000000"/>
                </a:solidFill>
              </a:rPr>
              <a:t>VEIEN VIDERE</a:t>
            </a:r>
          </a:p>
        </p:txBody>
      </p:sp>
      <p:sp>
        <p:nvSpPr>
          <p:cNvPr id="4" name="DRØFTELSESPUNKTER">
            <a:extLst>
              <a:ext uri="{FF2B5EF4-FFF2-40B4-BE49-F238E27FC236}">
                <a16:creationId xmlns:a16="http://schemas.microsoft.com/office/drawing/2014/main" id="{E4B6FF4D-87BC-AAF6-BF0D-86AA94247FA6}"/>
              </a:ext>
            </a:extLst>
          </p:cNvPr>
          <p:cNvSpPr txBox="1"/>
          <p:nvPr/>
        </p:nvSpPr>
        <p:spPr>
          <a:xfrm>
            <a:off x="4525659" y="2849363"/>
            <a:ext cx="2256385"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584200">
              <a:defRPr sz="1200" b="1">
                <a:solidFill>
                  <a:srgbClr val="FFFFFF"/>
                </a:solidFill>
                <a:latin typeface="Century Gothic"/>
                <a:ea typeface="Century Gothic"/>
                <a:cs typeface="Century Gothic"/>
                <a:sym typeface="Century Gothic"/>
              </a:defRPr>
            </a:lvl1pPr>
          </a:lstStyle>
          <a:p>
            <a:r>
              <a:rPr>
                <a:solidFill>
                  <a:srgbClr val="000000"/>
                </a:solidFill>
              </a:rPr>
              <a:t>DRØFTELSESPUNKTER</a:t>
            </a:r>
          </a:p>
        </p:txBody>
      </p:sp>
      <p:sp>
        <p:nvSpPr>
          <p:cNvPr id="5" name="Rektangel">
            <a:extLst>
              <a:ext uri="{FF2B5EF4-FFF2-40B4-BE49-F238E27FC236}">
                <a16:creationId xmlns:a16="http://schemas.microsoft.com/office/drawing/2014/main" id="{F617412D-E4B2-EF5D-D29B-E5C2DC31422F}"/>
              </a:ext>
            </a:extLst>
          </p:cNvPr>
          <p:cNvSpPr/>
          <p:nvPr/>
        </p:nvSpPr>
        <p:spPr>
          <a:xfrm>
            <a:off x="685810" y="3331266"/>
            <a:ext cx="11763562" cy="3940115"/>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6" name="Linje">
            <a:extLst>
              <a:ext uri="{FF2B5EF4-FFF2-40B4-BE49-F238E27FC236}">
                <a16:creationId xmlns:a16="http://schemas.microsoft.com/office/drawing/2014/main" id="{584392A0-E91D-B364-54C8-F1DD844D77AF}"/>
              </a:ext>
            </a:extLst>
          </p:cNvPr>
          <p:cNvSpPr/>
          <p:nvPr/>
        </p:nvSpPr>
        <p:spPr>
          <a:xfrm flipV="1">
            <a:off x="3832466" y="3355452"/>
            <a:ext cx="2" cy="4074047"/>
          </a:xfrm>
          <a:prstGeom prst="line">
            <a:avLst/>
          </a:prstGeom>
          <a:ln w="25400">
            <a:solidFill>
              <a:srgbClr val="FFFFFF"/>
            </a:solidFill>
            <a:miter lim="400000"/>
          </a:ln>
        </p:spPr>
        <p:txBody>
          <a:bodyPr lIns="45718" tIns="45718" rIns="45718" bIns="45718"/>
          <a:lstStyle/>
          <a:p>
            <a:endParaRPr/>
          </a:p>
        </p:txBody>
      </p:sp>
      <p:sp>
        <p:nvSpPr>
          <p:cNvPr id="7" name="Linje">
            <a:extLst>
              <a:ext uri="{FF2B5EF4-FFF2-40B4-BE49-F238E27FC236}">
                <a16:creationId xmlns:a16="http://schemas.microsoft.com/office/drawing/2014/main" id="{0C418053-8A6E-6C55-4608-BA7C0F899D63}"/>
              </a:ext>
            </a:extLst>
          </p:cNvPr>
          <p:cNvSpPr/>
          <p:nvPr/>
        </p:nvSpPr>
        <p:spPr>
          <a:xfrm flipV="1">
            <a:off x="7006794" y="2667433"/>
            <a:ext cx="2" cy="657859"/>
          </a:xfrm>
          <a:prstGeom prst="line">
            <a:avLst/>
          </a:prstGeom>
          <a:ln w="25400">
            <a:solidFill>
              <a:srgbClr val="FFFFFF"/>
            </a:solidFill>
            <a:miter lim="400000"/>
          </a:ln>
        </p:spPr>
        <p:txBody>
          <a:bodyPr lIns="45718" tIns="45718" rIns="45718" bIns="45718"/>
          <a:lstStyle/>
          <a:p>
            <a:endParaRPr/>
          </a:p>
        </p:txBody>
      </p:sp>
      <p:sp>
        <p:nvSpPr>
          <p:cNvPr id="8" name="Linje">
            <a:extLst>
              <a:ext uri="{FF2B5EF4-FFF2-40B4-BE49-F238E27FC236}">
                <a16:creationId xmlns:a16="http://schemas.microsoft.com/office/drawing/2014/main" id="{7E142CB7-96D4-2483-8A43-A8A268FA844C}"/>
              </a:ext>
            </a:extLst>
          </p:cNvPr>
          <p:cNvSpPr/>
          <p:nvPr/>
        </p:nvSpPr>
        <p:spPr>
          <a:xfrm flipV="1">
            <a:off x="3832466" y="2728094"/>
            <a:ext cx="2" cy="657859"/>
          </a:xfrm>
          <a:prstGeom prst="line">
            <a:avLst/>
          </a:prstGeom>
          <a:ln w="25400">
            <a:solidFill>
              <a:srgbClr val="FFFFFF"/>
            </a:solidFill>
            <a:miter lim="400000"/>
          </a:ln>
        </p:spPr>
        <p:txBody>
          <a:bodyPr lIns="45718" tIns="45718" rIns="45718" bIns="45718"/>
          <a:lstStyle/>
          <a:p>
            <a:endParaRPr/>
          </a:p>
        </p:txBody>
      </p:sp>
      <p:sp>
        <p:nvSpPr>
          <p:cNvPr id="10" name="Linje">
            <a:extLst>
              <a:ext uri="{FF2B5EF4-FFF2-40B4-BE49-F238E27FC236}">
                <a16:creationId xmlns:a16="http://schemas.microsoft.com/office/drawing/2014/main" id="{743A33C1-6D7D-7C6C-0847-BFE17E56ACBB}"/>
              </a:ext>
            </a:extLst>
          </p:cNvPr>
          <p:cNvSpPr/>
          <p:nvPr/>
        </p:nvSpPr>
        <p:spPr>
          <a:xfrm flipV="1">
            <a:off x="7006794" y="3299052"/>
            <a:ext cx="2" cy="4130448"/>
          </a:xfrm>
          <a:prstGeom prst="line">
            <a:avLst/>
          </a:prstGeom>
          <a:ln w="25400">
            <a:solidFill>
              <a:srgbClr val="FFFFFF"/>
            </a:solidFill>
            <a:miter lim="400000"/>
          </a:ln>
        </p:spPr>
        <p:txBody>
          <a:bodyPr lIns="45718" tIns="45718" rIns="45718" bIns="45718"/>
          <a:lstStyle/>
          <a:p>
            <a:endParaRPr/>
          </a:p>
        </p:txBody>
      </p:sp>
      <p:sp>
        <p:nvSpPr>
          <p:cNvPr id="12" name="Linje">
            <a:extLst>
              <a:ext uri="{FF2B5EF4-FFF2-40B4-BE49-F238E27FC236}">
                <a16:creationId xmlns:a16="http://schemas.microsoft.com/office/drawing/2014/main" id="{691B22ED-0C8C-08C7-CA2D-59265686310C}"/>
              </a:ext>
            </a:extLst>
          </p:cNvPr>
          <p:cNvSpPr/>
          <p:nvPr/>
        </p:nvSpPr>
        <p:spPr>
          <a:xfrm flipV="1">
            <a:off x="9715071" y="2723833"/>
            <a:ext cx="2" cy="657859"/>
          </a:xfrm>
          <a:prstGeom prst="line">
            <a:avLst/>
          </a:prstGeom>
          <a:ln w="25400">
            <a:solidFill>
              <a:srgbClr val="FFFFFF"/>
            </a:solidFill>
            <a:miter lim="400000"/>
          </a:ln>
        </p:spPr>
        <p:txBody>
          <a:bodyPr lIns="45718" tIns="45718" rIns="45718" bIns="45718"/>
          <a:lstStyle/>
          <a:p>
            <a:endParaRPr/>
          </a:p>
        </p:txBody>
      </p:sp>
      <p:sp>
        <p:nvSpPr>
          <p:cNvPr id="13" name="Linje">
            <a:extLst>
              <a:ext uri="{FF2B5EF4-FFF2-40B4-BE49-F238E27FC236}">
                <a16:creationId xmlns:a16="http://schemas.microsoft.com/office/drawing/2014/main" id="{67C94019-6A34-1862-C85F-75C970B5B98D}"/>
              </a:ext>
            </a:extLst>
          </p:cNvPr>
          <p:cNvSpPr/>
          <p:nvPr/>
        </p:nvSpPr>
        <p:spPr>
          <a:xfrm flipV="1">
            <a:off x="9715071" y="3355453"/>
            <a:ext cx="2" cy="3948142"/>
          </a:xfrm>
          <a:prstGeom prst="line">
            <a:avLst/>
          </a:prstGeom>
          <a:ln w="25400">
            <a:solidFill>
              <a:srgbClr val="FFFFFF"/>
            </a:solidFill>
            <a:miter lim="400000"/>
          </a:ln>
        </p:spPr>
        <p:txBody>
          <a:bodyPr lIns="45718" tIns="45718" rIns="45718" bIns="45718"/>
          <a:lstStyle/>
          <a:p>
            <a:endParaRPr/>
          </a:p>
        </p:txBody>
      </p:sp>
      <p:sp>
        <p:nvSpPr>
          <p:cNvPr id="14" name="ANSVARSFORDELING">
            <a:extLst>
              <a:ext uri="{FF2B5EF4-FFF2-40B4-BE49-F238E27FC236}">
                <a16:creationId xmlns:a16="http://schemas.microsoft.com/office/drawing/2014/main" id="{A47727F3-92FB-E94E-10F5-2DCE4346C523}"/>
              </a:ext>
            </a:extLst>
          </p:cNvPr>
          <p:cNvSpPr txBox="1"/>
          <p:nvPr/>
        </p:nvSpPr>
        <p:spPr>
          <a:xfrm>
            <a:off x="7659208" y="2850311"/>
            <a:ext cx="1632050"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1200" b="1">
                <a:solidFill>
                  <a:srgbClr val="FFFFFF"/>
                </a:solidFill>
                <a:latin typeface="Century Gothic"/>
                <a:ea typeface="Century Gothic"/>
                <a:cs typeface="Century Gothic"/>
                <a:sym typeface="Century Gothic"/>
              </a:defRPr>
            </a:lvl1pPr>
          </a:lstStyle>
          <a:p>
            <a:r>
              <a:rPr>
                <a:solidFill>
                  <a:srgbClr val="000000"/>
                </a:solidFill>
              </a:rPr>
              <a:t>ANSVARSFORDELING</a:t>
            </a:r>
          </a:p>
        </p:txBody>
      </p:sp>
      <p:sp>
        <p:nvSpPr>
          <p:cNvPr id="16" name="FORMÅL MED MØTET">
            <a:extLst>
              <a:ext uri="{FF2B5EF4-FFF2-40B4-BE49-F238E27FC236}">
                <a16:creationId xmlns:a16="http://schemas.microsoft.com/office/drawing/2014/main" id="{CAD59802-B762-105F-B5B2-FFF798FC5AF2}"/>
              </a:ext>
            </a:extLst>
          </p:cNvPr>
          <p:cNvSpPr txBox="1"/>
          <p:nvPr/>
        </p:nvSpPr>
        <p:spPr>
          <a:xfrm>
            <a:off x="1588783" y="2850311"/>
            <a:ext cx="2256385"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584200">
              <a:defRPr sz="1200" b="1">
                <a:solidFill>
                  <a:srgbClr val="FFFFFF"/>
                </a:solidFill>
                <a:latin typeface="Century Gothic"/>
                <a:ea typeface="Century Gothic"/>
                <a:cs typeface="Century Gothic"/>
                <a:sym typeface="Century Gothic"/>
              </a:defRPr>
            </a:lvl1pPr>
          </a:lstStyle>
          <a:p>
            <a:r>
              <a:rPr>
                <a:solidFill>
                  <a:srgbClr val="000000"/>
                </a:solidFill>
              </a:rPr>
              <a:t>FORMÅL MED MØTET</a:t>
            </a:r>
          </a:p>
        </p:txBody>
      </p:sp>
      <p:sp>
        <p:nvSpPr>
          <p:cNvPr id="19" name="Oval">
            <a:extLst>
              <a:ext uri="{FF2B5EF4-FFF2-40B4-BE49-F238E27FC236}">
                <a16:creationId xmlns:a16="http://schemas.microsoft.com/office/drawing/2014/main" id="{EC1012F8-6DCC-3F43-67CE-A91D3AA0A366}"/>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20" name="STEG 1">
            <a:extLst>
              <a:ext uri="{FF2B5EF4-FFF2-40B4-BE49-F238E27FC236}">
                <a16:creationId xmlns:a16="http://schemas.microsoft.com/office/drawing/2014/main" id="{A863A35B-F09B-313F-A772-EBE8AC01FD76}"/>
              </a:ext>
            </a:extLst>
          </p:cNvPr>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2</a:t>
            </a:r>
          </a:p>
        </p:txBody>
      </p:sp>
      <p:sp>
        <p:nvSpPr>
          <p:cNvPr id="21" name="RÅD PÅ VEIEN">
            <a:extLst>
              <a:ext uri="{FF2B5EF4-FFF2-40B4-BE49-F238E27FC236}">
                <a16:creationId xmlns:a16="http://schemas.microsoft.com/office/drawing/2014/main" id="{80152BF2-1EC3-D496-84CA-39280D5FA30F}"/>
              </a:ext>
            </a:extLst>
          </p:cNvPr>
          <p:cNvSpPr txBox="1"/>
          <p:nvPr/>
        </p:nvSpPr>
        <p:spPr>
          <a:xfrm>
            <a:off x="476457" y="462679"/>
            <a:ext cx="5371663" cy="7489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RAMMER</a:t>
            </a:r>
            <a:r>
              <a:rPr lang="nb-NO"/>
              <a:t>, </a:t>
            </a:r>
            <a:r>
              <a:t>DRØFTING</a:t>
            </a:r>
            <a:r>
              <a:rPr lang="nb-NO"/>
              <a:t> OG PLAN</a:t>
            </a:r>
            <a:r>
              <a:t> </a:t>
            </a:r>
          </a:p>
          <a:p>
            <a:pPr algn="l" defTabSz="457200">
              <a:defRPr sz="1400" b="1">
                <a:solidFill>
                  <a:srgbClr val="000000"/>
                </a:solidFill>
                <a:latin typeface="Century Gothic"/>
                <a:ea typeface="Century Gothic"/>
                <a:cs typeface="Century Gothic"/>
                <a:sym typeface="Century Gothic"/>
              </a:defRPr>
            </a:pPr>
            <a:r>
              <a:rPr err="1"/>
              <a:t>Skjema</a:t>
            </a:r>
            <a:r>
              <a:t>  </a:t>
            </a:r>
          </a:p>
        </p:txBody>
      </p:sp>
      <p:sp>
        <p:nvSpPr>
          <p:cNvPr id="11" name="Alle foregående steg skal resultere i en kompetanseplan for hver medarbeider. Den enkeltes kompetanseutvikling forankres hos nærmeste leder.…">
            <a:extLst>
              <a:ext uri="{FF2B5EF4-FFF2-40B4-BE49-F238E27FC236}">
                <a16:creationId xmlns:a16="http://schemas.microsoft.com/office/drawing/2014/main" id="{81988AE0-F1D9-C169-8E67-10C1D7A135F1}"/>
              </a:ext>
            </a:extLst>
          </p:cNvPr>
          <p:cNvSpPr txBox="1"/>
          <p:nvPr/>
        </p:nvSpPr>
        <p:spPr>
          <a:xfrm>
            <a:off x="681784" y="1576920"/>
            <a:ext cx="9249104" cy="53347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r>
              <a:rPr lang="nb-NO"/>
              <a:t>Dette dokumentet brukes som en veileder for drøftingsmøte mellom ledelsen og klubb om mål, rammer for kompetansekartlegging, plan for gjennomføring av kompetansearbeidet, ansvar og prioriteringer. </a:t>
            </a:r>
          </a:p>
        </p:txBody>
      </p:sp>
    </p:spTree>
    <p:extLst>
      <p:ext uri="{BB962C8B-B14F-4D97-AF65-F5344CB8AC3E}">
        <p14:creationId xmlns:p14="http://schemas.microsoft.com/office/powerpoint/2010/main" val="68022020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a:extLst>
              <a:ext uri="{FF2B5EF4-FFF2-40B4-BE49-F238E27FC236}">
                <a16:creationId xmlns:a16="http://schemas.microsoft.com/office/drawing/2014/main" id="{448374DF-4B3F-03C0-9559-C4779B2C11A9}"/>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4" name="STEG 1">
            <a:extLst>
              <a:ext uri="{FF2B5EF4-FFF2-40B4-BE49-F238E27FC236}">
                <a16:creationId xmlns:a16="http://schemas.microsoft.com/office/drawing/2014/main" id="{FA5FFAB6-189F-F2A8-DBC2-A9C320931B5A}"/>
              </a:ext>
            </a:extLst>
          </p:cNvPr>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2</a:t>
            </a:r>
          </a:p>
        </p:txBody>
      </p:sp>
      <p:sp>
        <p:nvSpPr>
          <p:cNvPr id="5" name="RÅD PÅ VEIEN">
            <a:extLst>
              <a:ext uri="{FF2B5EF4-FFF2-40B4-BE49-F238E27FC236}">
                <a16:creationId xmlns:a16="http://schemas.microsoft.com/office/drawing/2014/main" id="{29D4E441-B2AD-8DDB-EB92-0B97BFBB330B}"/>
              </a:ext>
            </a:extLst>
          </p:cNvPr>
          <p:cNvSpPr txBox="1"/>
          <p:nvPr/>
        </p:nvSpPr>
        <p:spPr>
          <a:xfrm>
            <a:off x="476457" y="462490"/>
            <a:ext cx="6237115" cy="749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HVILKEN KOMPETANSE TRENGER VI? </a:t>
            </a:r>
          </a:p>
          <a:p>
            <a:pPr algn="l" defTabSz="457200">
              <a:defRPr sz="1400" b="1">
                <a:solidFill>
                  <a:srgbClr val="000000"/>
                </a:solidFill>
                <a:latin typeface="Century Gothic"/>
                <a:ea typeface="Century Gothic"/>
                <a:cs typeface="Century Gothic"/>
                <a:sym typeface="Century Gothic"/>
              </a:defRPr>
            </a:pPr>
            <a:r>
              <a:rPr err="1"/>
              <a:t>Skjema</a:t>
            </a:r>
            <a:endParaRPr/>
          </a:p>
        </p:txBody>
      </p:sp>
      <p:sp>
        <p:nvSpPr>
          <p:cNvPr id="6" name="Rektangel">
            <a:extLst>
              <a:ext uri="{FF2B5EF4-FFF2-40B4-BE49-F238E27FC236}">
                <a16:creationId xmlns:a16="http://schemas.microsoft.com/office/drawing/2014/main" id="{00B6F0B1-D3A7-D65A-9FE9-355ABFE43C81}"/>
              </a:ext>
            </a:extLst>
          </p:cNvPr>
          <p:cNvSpPr/>
          <p:nvPr/>
        </p:nvSpPr>
        <p:spPr>
          <a:xfrm>
            <a:off x="670136" y="4621183"/>
            <a:ext cx="2284304" cy="769388"/>
          </a:xfrm>
          <a:prstGeom prst="rect">
            <a:avLst/>
          </a:prstGeom>
          <a:solidFill>
            <a:srgbClr val="E5C1AC"/>
          </a:solidFill>
          <a:ln w="12700">
            <a:noFill/>
            <a:miter lim="400000"/>
          </a:ln>
        </p:spPr>
        <p:txBody>
          <a:bodyPr lIns="50800" tIns="50800" rIns="50800" bIns="50800"/>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8" name="Rektangel">
            <a:extLst>
              <a:ext uri="{FF2B5EF4-FFF2-40B4-BE49-F238E27FC236}">
                <a16:creationId xmlns:a16="http://schemas.microsoft.com/office/drawing/2014/main" id="{707980EF-8AFF-B404-54BA-439C1E3995D5}"/>
              </a:ext>
            </a:extLst>
          </p:cNvPr>
          <p:cNvSpPr/>
          <p:nvPr/>
        </p:nvSpPr>
        <p:spPr>
          <a:xfrm>
            <a:off x="3133196" y="3961384"/>
            <a:ext cx="2836469"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9" name="Rektangel">
            <a:extLst>
              <a:ext uri="{FF2B5EF4-FFF2-40B4-BE49-F238E27FC236}">
                <a16:creationId xmlns:a16="http://schemas.microsoft.com/office/drawing/2014/main" id="{B2DE86FF-F56E-C8C4-9A9C-1202F4DDFAE6}"/>
              </a:ext>
            </a:extLst>
          </p:cNvPr>
          <p:cNvSpPr/>
          <p:nvPr/>
        </p:nvSpPr>
        <p:spPr>
          <a:xfrm>
            <a:off x="3103979" y="2681814"/>
            <a:ext cx="2832814" cy="1063528"/>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0" name="STRATEGISK MÅL">
            <a:extLst>
              <a:ext uri="{FF2B5EF4-FFF2-40B4-BE49-F238E27FC236}">
                <a16:creationId xmlns:a16="http://schemas.microsoft.com/office/drawing/2014/main" id="{358D6890-F950-3D33-3EDA-3EFC1BB21B76}"/>
              </a:ext>
            </a:extLst>
          </p:cNvPr>
          <p:cNvSpPr txBox="1"/>
          <p:nvPr/>
        </p:nvSpPr>
        <p:spPr>
          <a:xfrm>
            <a:off x="3711069" y="3030032"/>
            <a:ext cx="1804562" cy="3670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lgn="l" defTabSz="457200">
              <a:defRPr b="1">
                <a:solidFill>
                  <a:srgbClr val="FFFFFF"/>
                </a:solidFill>
                <a:latin typeface="Century Gothic"/>
                <a:ea typeface="Century Gothic"/>
                <a:cs typeface="Century Gothic"/>
                <a:sym typeface="Century Gothic"/>
              </a:defRPr>
            </a:lvl1pPr>
          </a:lstStyle>
          <a:p>
            <a:r>
              <a:rPr>
                <a:solidFill>
                  <a:srgbClr val="000000"/>
                </a:solidFill>
              </a:rPr>
              <a:t>STRATEGISK MÅL</a:t>
            </a:r>
          </a:p>
        </p:txBody>
      </p:sp>
      <p:sp>
        <p:nvSpPr>
          <p:cNvPr id="11" name="Rektangel">
            <a:extLst>
              <a:ext uri="{FF2B5EF4-FFF2-40B4-BE49-F238E27FC236}">
                <a16:creationId xmlns:a16="http://schemas.microsoft.com/office/drawing/2014/main" id="{DB9B114A-2D3A-B6D6-52C1-E27E57F8B5EE}"/>
              </a:ext>
            </a:extLst>
          </p:cNvPr>
          <p:cNvSpPr/>
          <p:nvPr/>
        </p:nvSpPr>
        <p:spPr>
          <a:xfrm>
            <a:off x="6089447" y="2681814"/>
            <a:ext cx="2840122" cy="1063528"/>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2" name="DELMÅL">
            <a:extLst>
              <a:ext uri="{FF2B5EF4-FFF2-40B4-BE49-F238E27FC236}">
                <a16:creationId xmlns:a16="http://schemas.microsoft.com/office/drawing/2014/main" id="{4EF015FB-6C0C-0B6B-7176-B5B367E85E6A}"/>
              </a:ext>
            </a:extLst>
          </p:cNvPr>
          <p:cNvSpPr txBox="1"/>
          <p:nvPr/>
        </p:nvSpPr>
        <p:spPr>
          <a:xfrm>
            <a:off x="6864642" y="3043142"/>
            <a:ext cx="1283989" cy="3670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defTabSz="457200">
              <a:defRPr b="1">
                <a:solidFill>
                  <a:srgbClr val="FFFFFF"/>
                </a:solidFill>
                <a:latin typeface="Century Gothic"/>
                <a:ea typeface="Century Gothic"/>
                <a:cs typeface="Century Gothic"/>
                <a:sym typeface="Century Gothic"/>
              </a:defRPr>
            </a:lvl1pPr>
          </a:lstStyle>
          <a:p>
            <a:r>
              <a:rPr>
                <a:solidFill>
                  <a:srgbClr val="000000"/>
                </a:solidFill>
              </a:rPr>
              <a:t>DELMÅL</a:t>
            </a:r>
          </a:p>
        </p:txBody>
      </p:sp>
      <p:sp>
        <p:nvSpPr>
          <p:cNvPr id="13" name="Rektangel">
            <a:extLst>
              <a:ext uri="{FF2B5EF4-FFF2-40B4-BE49-F238E27FC236}">
                <a16:creationId xmlns:a16="http://schemas.microsoft.com/office/drawing/2014/main" id="{168B1138-C677-DBB2-ADF0-8018C99BA4EC}"/>
              </a:ext>
            </a:extLst>
          </p:cNvPr>
          <p:cNvSpPr/>
          <p:nvPr/>
        </p:nvSpPr>
        <p:spPr>
          <a:xfrm>
            <a:off x="6091275" y="3956437"/>
            <a:ext cx="2836468"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4" name="Avis X skal ha flere undersøkende…">
            <a:extLst>
              <a:ext uri="{FF2B5EF4-FFF2-40B4-BE49-F238E27FC236}">
                <a16:creationId xmlns:a16="http://schemas.microsoft.com/office/drawing/2014/main" id="{A610D9D8-5C60-4A4C-A95E-F2CC8F30A492}"/>
              </a:ext>
            </a:extLst>
          </p:cNvPr>
          <p:cNvSpPr txBox="1"/>
          <p:nvPr/>
        </p:nvSpPr>
        <p:spPr>
          <a:xfrm>
            <a:off x="6356454" y="4108135"/>
            <a:ext cx="2334338" cy="14421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p>
            <a:pPr algn="l">
              <a:defRPr sz="1400">
                <a:solidFill>
                  <a:srgbClr val="000000"/>
                </a:solidFill>
                <a:latin typeface="Century Gothic"/>
                <a:ea typeface="Century Gothic"/>
                <a:cs typeface="Century Gothic"/>
                <a:sym typeface="Century Gothic"/>
              </a:defRPr>
            </a:pPr>
            <a:endParaRPr/>
          </a:p>
        </p:txBody>
      </p:sp>
      <p:sp>
        <p:nvSpPr>
          <p:cNvPr id="15" name="KJERNEKOMPETANSE">
            <a:extLst>
              <a:ext uri="{FF2B5EF4-FFF2-40B4-BE49-F238E27FC236}">
                <a16:creationId xmlns:a16="http://schemas.microsoft.com/office/drawing/2014/main" id="{A01F39A4-2232-CCEF-CDAE-005CCCADE3EF}"/>
              </a:ext>
            </a:extLst>
          </p:cNvPr>
          <p:cNvSpPr txBox="1"/>
          <p:nvPr/>
        </p:nvSpPr>
        <p:spPr>
          <a:xfrm>
            <a:off x="775532" y="4730559"/>
            <a:ext cx="2073511" cy="5506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defTabSz="457200">
              <a:defRPr sz="1400" b="1">
                <a:solidFill>
                  <a:srgbClr val="FFFFFF"/>
                </a:solidFill>
                <a:latin typeface="Century Gothic"/>
                <a:ea typeface="Century Gothic"/>
                <a:cs typeface="Century Gothic"/>
                <a:sym typeface="Century Gothic"/>
              </a:defRPr>
            </a:lvl1pPr>
          </a:lstStyle>
          <a:p>
            <a:r>
              <a:rPr>
                <a:solidFill>
                  <a:srgbClr val="000000"/>
                </a:solidFill>
              </a:rPr>
              <a:t>KOLLEKTIV KOMPETANSE</a:t>
            </a:r>
          </a:p>
        </p:txBody>
      </p:sp>
      <p:sp>
        <p:nvSpPr>
          <p:cNvPr id="16" name="Rektangel">
            <a:extLst>
              <a:ext uri="{FF2B5EF4-FFF2-40B4-BE49-F238E27FC236}">
                <a16:creationId xmlns:a16="http://schemas.microsoft.com/office/drawing/2014/main" id="{39B8A768-F36D-0F89-5058-1BADD41BC7BB}"/>
              </a:ext>
            </a:extLst>
          </p:cNvPr>
          <p:cNvSpPr/>
          <p:nvPr/>
        </p:nvSpPr>
        <p:spPr>
          <a:xfrm>
            <a:off x="9072746" y="2681814"/>
            <a:ext cx="3255483" cy="1063526"/>
          </a:xfrm>
          <a:prstGeom prst="rect">
            <a:avLst/>
          </a:prstGeom>
          <a:solidFill>
            <a:srgbClr val="E5C1AC"/>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7" name="KOMPETANSEMÅL">
            <a:extLst>
              <a:ext uri="{FF2B5EF4-FFF2-40B4-BE49-F238E27FC236}">
                <a16:creationId xmlns:a16="http://schemas.microsoft.com/office/drawing/2014/main" id="{9A9B7281-60BB-CCC4-85E7-76E942689AC0}"/>
              </a:ext>
            </a:extLst>
          </p:cNvPr>
          <p:cNvSpPr txBox="1"/>
          <p:nvPr/>
        </p:nvSpPr>
        <p:spPr>
          <a:xfrm>
            <a:off x="9823021" y="3043142"/>
            <a:ext cx="1938511" cy="3670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457200">
              <a:defRPr b="1">
                <a:solidFill>
                  <a:srgbClr val="FFFFFF"/>
                </a:solidFill>
                <a:latin typeface="Century Gothic"/>
                <a:ea typeface="Century Gothic"/>
                <a:cs typeface="Century Gothic"/>
                <a:sym typeface="Century Gothic"/>
              </a:defRPr>
            </a:lvl1pPr>
          </a:lstStyle>
          <a:p>
            <a:r>
              <a:rPr>
                <a:solidFill>
                  <a:srgbClr val="000000"/>
                </a:solidFill>
              </a:rPr>
              <a:t>KOMPETANSEMÅL</a:t>
            </a:r>
          </a:p>
        </p:txBody>
      </p:sp>
      <p:sp>
        <p:nvSpPr>
          <p:cNvPr id="18" name="Rektangel">
            <a:extLst>
              <a:ext uri="{FF2B5EF4-FFF2-40B4-BE49-F238E27FC236}">
                <a16:creationId xmlns:a16="http://schemas.microsoft.com/office/drawing/2014/main" id="{D7708E91-5434-30C4-4698-B7800F53FB9C}"/>
              </a:ext>
            </a:extLst>
          </p:cNvPr>
          <p:cNvSpPr/>
          <p:nvPr/>
        </p:nvSpPr>
        <p:spPr>
          <a:xfrm>
            <a:off x="9072746" y="3956437"/>
            <a:ext cx="3255483" cy="2098880"/>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19" name="For å nå dette målet skal vi…">
            <a:extLst>
              <a:ext uri="{FF2B5EF4-FFF2-40B4-BE49-F238E27FC236}">
                <a16:creationId xmlns:a16="http://schemas.microsoft.com/office/drawing/2014/main" id="{9407A1D1-85FB-7D67-77A7-E51C98B7EC89}"/>
              </a:ext>
            </a:extLst>
          </p:cNvPr>
          <p:cNvSpPr txBox="1"/>
          <p:nvPr/>
        </p:nvSpPr>
        <p:spPr>
          <a:xfrm>
            <a:off x="9189923" y="4108135"/>
            <a:ext cx="3021131" cy="21107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lstStyle/>
          <a:p>
            <a:pPr algn="l" defTabSz="457200">
              <a:defRPr sz="1400">
                <a:solidFill>
                  <a:srgbClr val="000000"/>
                </a:solidFill>
                <a:latin typeface="Century Gothic"/>
                <a:ea typeface="Century Gothic"/>
                <a:cs typeface="Century Gothic"/>
                <a:sym typeface="Century Gothic"/>
              </a:defRPr>
            </a:pPr>
            <a:endParaRPr/>
          </a:p>
        </p:txBody>
      </p:sp>
      <p:sp>
        <p:nvSpPr>
          <p:cNvPr id="20" name="Rektangel">
            <a:extLst>
              <a:ext uri="{FF2B5EF4-FFF2-40B4-BE49-F238E27FC236}">
                <a16:creationId xmlns:a16="http://schemas.microsoft.com/office/drawing/2014/main" id="{B9AD5590-4F8B-D6B9-63F7-C08FD8AD0DBA}"/>
              </a:ext>
            </a:extLst>
          </p:cNvPr>
          <p:cNvSpPr/>
          <p:nvPr/>
        </p:nvSpPr>
        <p:spPr>
          <a:xfrm>
            <a:off x="676412" y="6935413"/>
            <a:ext cx="2284304" cy="769387"/>
          </a:xfrm>
          <a:prstGeom prst="rect">
            <a:avLst/>
          </a:prstGeom>
          <a:solidFill>
            <a:srgbClr val="E5C1AC"/>
          </a:solidFill>
          <a:ln w="12700">
            <a:noFill/>
            <a:miter lim="400000"/>
          </a:ln>
        </p:spPr>
        <p:txBody>
          <a:bodyPr lIns="50800" tIns="50800" rIns="50800" bIns="50800"/>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1" name="Linje">
            <a:extLst>
              <a:ext uri="{FF2B5EF4-FFF2-40B4-BE49-F238E27FC236}">
                <a16:creationId xmlns:a16="http://schemas.microsoft.com/office/drawing/2014/main" id="{C3D9E886-2955-C143-BA6F-745D98690658}"/>
              </a:ext>
            </a:extLst>
          </p:cNvPr>
          <p:cNvSpPr/>
          <p:nvPr/>
        </p:nvSpPr>
        <p:spPr>
          <a:xfrm>
            <a:off x="5592095" y="7360026"/>
            <a:ext cx="3541763" cy="3"/>
          </a:xfrm>
          <a:prstGeom prst="line">
            <a:avLst/>
          </a:prstGeom>
          <a:ln w="12700">
            <a:miter lim="400000"/>
          </a:ln>
        </p:spPr>
        <p:txBody>
          <a:bodyPr lIns="45718" tIns="45718" rIns="45718" bIns="45718"/>
          <a:lstStyle/>
          <a:p>
            <a:endParaRPr/>
          </a:p>
        </p:txBody>
      </p:sp>
      <p:sp>
        <p:nvSpPr>
          <p:cNvPr id="22" name="Rektangel">
            <a:extLst>
              <a:ext uri="{FF2B5EF4-FFF2-40B4-BE49-F238E27FC236}">
                <a16:creationId xmlns:a16="http://schemas.microsoft.com/office/drawing/2014/main" id="{385556B8-2537-5B5F-5CF8-4200F50B3E5C}"/>
              </a:ext>
            </a:extLst>
          </p:cNvPr>
          <p:cNvSpPr/>
          <p:nvPr/>
        </p:nvSpPr>
        <p:spPr>
          <a:xfrm>
            <a:off x="3114474" y="6276105"/>
            <a:ext cx="2836468" cy="2088001"/>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3" name="Rektangel">
            <a:extLst>
              <a:ext uri="{FF2B5EF4-FFF2-40B4-BE49-F238E27FC236}">
                <a16:creationId xmlns:a16="http://schemas.microsoft.com/office/drawing/2014/main" id="{43947C23-C73C-2F65-1845-379D8A8A84CC}"/>
              </a:ext>
            </a:extLst>
          </p:cNvPr>
          <p:cNvSpPr/>
          <p:nvPr/>
        </p:nvSpPr>
        <p:spPr>
          <a:xfrm>
            <a:off x="6104702" y="6276105"/>
            <a:ext cx="2836468" cy="2088001"/>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4" name="SPESIALKOMPETANSE">
            <a:extLst>
              <a:ext uri="{FF2B5EF4-FFF2-40B4-BE49-F238E27FC236}">
                <a16:creationId xmlns:a16="http://schemas.microsoft.com/office/drawing/2014/main" id="{6393BAB6-2D7B-EBCC-27E4-B30290BCFC5F}"/>
              </a:ext>
            </a:extLst>
          </p:cNvPr>
          <p:cNvSpPr txBox="1"/>
          <p:nvPr/>
        </p:nvSpPr>
        <p:spPr>
          <a:xfrm>
            <a:off x="450263" y="7156226"/>
            <a:ext cx="2736600" cy="497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defTabSz="457200">
              <a:defRPr sz="1400" b="1">
                <a:solidFill>
                  <a:srgbClr val="FFFFFF"/>
                </a:solidFill>
                <a:latin typeface="Century Gothic"/>
                <a:ea typeface="Century Gothic"/>
                <a:cs typeface="Century Gothic"/>
                <a:sym typeface="Century Gothic"/>
              </a:defRPr>
            </a:lvl1pPr>
          </a:lstStyle>
          <a:p>
            <a:r>
              <a:rPr>
                <a:solidFill>
                  <a:srgbClr val="000000"/>
                </a:solidFill>
              </a:rPr>
              <a:t>SPESIALKOMPETANSE</a:t>
            </a:r>
          </a:p>
        </p:txBody>
      </p:sp>
      <p:sp>
        <p:nvSpPr>
          <p:cNvPr id="25" name="Rektangel">
            <a:extLst>
              <a:ext uri="{FF2B5EF4-FFF2-40B4-BE49-F238E27FC236}">
                <a16:creationId xmlns:a16="http://schemas.microsoft.com/office/drawing/2014/main" id="{5DE425A8-7FA6-0C3B-1F52-66136786230E}"/>
              </a:ext>
            </a:extLst>
          </p:cNvPr>
          <p:cNvSpPr/>
          <p:nvPr/>
        </p:nvSpPr>
        <p:spPr>
          <a:xfrm>
            <a:off x="9079182" y="6247114"/>
            <a:ext cx="3255482" cy="2098879"/>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6" name="For å nå dette målet skal…">
            <a:extLst>
              <a:ext uri="{FF2B5EF4-FFF2-40B4-BE49-F238E27FC236}">
                <a16:creationId xmlns:a16="http://schemas.microsoft.com/office/drawing/2014/main" id="{C445323F-D453-5886-628D-662F65407D2C}"/>
              </a:ext>
            </a:extLst>
          </p:cNvPr>
          <p:cNvSpPr txBox="1"/>
          <p:nvPr/>
        </p:nvSpPr>
        <p:spPr>
          <a:xfrm>
            <a:off x="9196357" y="6425723"/>
            <a:ext cx="3021131" cy="23336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lstStyle/>
          <a:p>
            <a:pPr marL="304800" algn="l" defTabSz="457200">
              <a:defRPr sz="1400">
                <a:solidFill>
                  <a:srgbClr val="000000"/>
                </a:solidFill>
                <a:latin typeface="Century Gothic"/>
                <a:ea typeface="Century Gothic"/>
                <a:cs typeface="Century Gothic"/>
                <a:sym typeface="Century Gothic"/>
              </a:defRPr>
            </a:pPr>
            <a:endParaRPr/>
          </a:p>
        </p:txBody>
      </p:sp>
      <p:sp>
        <p:nvSpPr>
          <p:cNvPr id="27" name="Avis X skal ha flere undersøkende…">
            <a:extLst>
              <a:ext uri="{FF2B5EF4-FFF2-40B4-BE49-F238E27FC236}">
                <a16:creationId xmlns:a16="http://schemas.microsoft.com/office/drawing/2014/main" id="{5A4B1B8D-0CB6-6F5D-01B7-F0FD6F1C172B}"/>
              </a:ext>
            </a:extLst>
          </p:cNvPr>
          <p:cNvSpPr txBox="1"/>
          <p:nvPr/>
        </p:nvSpPr>
        <p:spPr>
          <a:xfrm>
            <a:off x="6400046" y="6836079"/>
            <a:ext cx="2334339" cy="14421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lstStyle>
            <a:lvl1pPr algn="l">
              <a:defRPr sz="1400">
                <a:solidFill>
                  <a:srgbClr val="000000"/>
                </a:solidFill>
                <a:latin typeface="Century Gothic"/>
                <a:ea typeface="Century Gothic"/>
                <a:cs typeface="Century Gothic"/>
                <a:sym typeface="Century Gothic"/>
              </a:defRPr>
            </a:lvl1pPr>
          </a:lstStyle>
          <a:p>
            <a:endParaRPr/>
          </a:p>
        </p:txBody>
      </p:sp>
      <p:sp>
        <p:nvSpPr>
          <p:cNvPr id="28" name="Avis X skal ha flere undersøkende…">
            <a:extLst>
              <a:ext uri="{FF2B5EF4-FFF2-40B4-BE49-F238E27FC236}">
                <a16:creationId xmlns:a16="http://schemas.microsoft.com/office/drawing/2014/main" id="{77778CC5-1DF0-5BB0-8229-A1B266D06F1B}"/>
              </a:ext>
            </a:extLst>
          </p:cNvPr>
          <p:cNvSpPr txBox="1"/>
          <p:nvPr/>
        </p:nvSpPr>
        <p:spPr>
          <a:xfrm>
            <a:off x="3386161" y="4108135"/>
            <a:ext cx="2334339" cy="14421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lstStyle>
            <a:lvl1pPr algn="l">
              <a:defRPr sz="1400">
                <a:solidFill>
                  <a:srgbClr val="000000"/>
                </a:solidFill>
                <a:latin typeface="Century Gothic"/>
                <a:ea typeface="Century Gothic"/>
                <a:cs typeface="Century Gothic"/>
                <a:sym typeface="Century Gothic"/>
              </a:defRPr>
            </a:lvl1pPr>
          </a:lstStyle>
          <a:p>
            <a:endParaRPr/>
          </a:p>
        </p:txBody>
      </p:sp>
      <p:sp>
        <p:nvSpPr>
          <p:cNvPr id="29" name="Avis X skal ha flere undersøkende…">
            <a:extLst>
              <a:ext uri="{FF2B5EF4-FFF2-40B4-BE49-F238E27FC236}">
                <a16:creationId xmlns:a16="http://schemas.microsoft.com/office/drawing/2014/main" id="{9C74C953-4456-8D44-10FB-FA509BA90D74}"/>
              </a:ext>
            </a:extLst>
          </p:cNvPr>
          <p:cNvSpPr txBox="1"/>
          <p:nvPr/>
        </p:nvSpPr>
        <p:spPr>
          <a:xfrm>
            <a:off x="3513161" y="6836079"/>
            <a:ext cx="1938511" cy="14421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lstStyle>
            <a:lvl1pPr algn="l">
              <a:defRPr sz="1400">
                <a:solidFill>
                  <a:srgbClr val="000000"/>
                </a:solidFill>
                <a:latin typeface="Century Gothic"/>
                <a:ea typeface="Century Gothic"/>
                <a:cs typeface="Century Gothic"/>
                <a:sym typeface="Century Gothic"/>
              </a:defRPr>
            </a:lvl1pPr>
          </a:lstStyle>
          <a:p>
            <a:endParaRPr/>
          </a:p>
        </p:txBody>
      </p:sp>
    </p:spTree>
    <p:extLst>
      <p:ext uri="{BB962C8B-B14F-4D97-AF65-F5344CB8AC3E}">
        <p14:creationId xmlns:p14="http://schemas.microsoft.com/office/powerpoint/2010/main" val="3909122470"/>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RÅD PÅ VEIEN"/>
          <p:cNvSpPr txBox="1"/>
          <p:nvPr/>
        </p:nvSpPr>
        <p:spPr>
          <a:xfrm>
            <a:off x="476457" y="462490"/>
            <a:ext cx="4082332" cy="749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VÅR KOMPETANSEPLAN</a:t>
            </a:r>
          </a:p>
          <a:p>
            <a:pPr algn="l" defTabSz="457200">
              <a:defRPr sz="1400" b="1">
                <a:solidFill>
                  <a:srgbClr val="000000"/>
                </a:solidFill>
                <a:latin typeface="Century Gothic"/>
                <a:ea typeface="Century Gothic"/>
                <a:cs typeface="Century Gothic"/>
                <a:sym typeface="Century Gothic"/>
              </a:defRPr>
            </a:pPr>
            <a:r>
              <a:t>Skjema for læringsmål for redaksjon/avdeling</a:t>
            </a:r>
          </a:p>
        </p:txBody>
      </p:sp>
      <p:sp>
        <p:nvSpPr>
          <p:cNvPr id="405" name="Rektangel"/>
          <p:cNvSpPr/>
          <p:nvPr/>
        </p:nvSpPr>
        <p:spPr>
          <a:xfrm>
            <a:off x="534677" y="2770225"/>
            <a:ext cx="11786215" cy="746026"/>
          </a:xfrm>
          <a:prstGeom prst="rect">
            <a:avLst/>
          </a:prstGeom>
          <a:solidFill>
            <a:srgbClr val="E5C1AC"/>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a:p>
        </p:txBody>
      </p:sp>
      <p:sp>
        <p:nvSpPr>
          <p:cNvPr id="406" name="LEDER:"/>
          <p:cNvSpPr txBox="1"/>
          <p:nvPr/>
        </p:nvSpPr>
        <p:spPr>
          <a:xfrm>
            <a:off x="5614095" y="2948196"/>
            <a:ext cx="652437" cy="389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LEDER:</a:t>
            </a:r>
          </a:p>
        </p:txBody>
      </p:sp>
      <p:sp>
        <p:nvSpPr>
          <p:cNvPr id="407" name="DATO:"/>
          <p:cNvSpPr txBox="1"/>
          <p:nvPr/>
        </p:nvSpPr>
        <p:spPr>
          <a:xfrm>
            <a:off x="10041278" y="2948196"/>
            <a:ext cx="621167" cy="389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defTabSz="584200">
              <a:defRPr sz="1200">
                <a:solidFill>
                  <a:srgbClr val="FFFFFF"/>
                </a:solidFill>
                <a:latin typeface="Century Gothic"/>
                <a:ea typeface="Century Gothic"/>
                <a:cs typeface="Century Gothic"/>
                <a:sym typeface="Century Gothic"/>
              </a:defRPr>
            </a:lvl1pPr>
          </a:lstStyle>
          <a:p>
            <a:r>
              <a:rPr b="1">
                <a:solidFill>
                  <a:srgbClr val="000000"/>
                </a:solidFill>
              </a:rPr>
              <a:t>DATO:</a:t>
            </a:r>
          </a:p>
        </p:txBody>
      </p:sp>
      <p:sp>
        <p:nvSpPr>
          <p:cNvPr id="408" name="AVDELING:"/>
          <p:cNvSpPr txBox="1"/>
          <p:nvPr/>
        </p:nvSpPr>
        <p:spPr>
          <a:xfrm>
            <a:off x="866062" y="2948196"/>
            <a:ext cx="2469192" cy="389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l" defTabSz="584200">
              <a:defRPr sz="1200">
                <a:solidFill>
                  <a:srgbClr val="FFFFFF"/>
                </a:solidFill>
                <a:latin typeface="Century Gothic"/>
                <a:ea typeface="Century Gothic"/>
                <a:cs typeface="Century Gothic"/>
                <a:sym typeface="Century Gothic"/>
              </a:defRPr>
            </a:lvl1pPr>
          </a:lstStyle>
          <a:p>
            <a:r>
              <a:rPr b="1">
                <a:solidFill>
                  <a:srgbClr val="000000"/>
                </a:solidFill>
              </a:rPr>
              <a:t>AVDELING:</a:t>
            </a:r>
          </a:p>
        </p:txBody>
      </p:sp>
      <p:sp>
        <p:nvSpPr>
          <p:cNvPr id="409" name="Rektangel"/>
          <p:cNvSpPr/>
          <p:nvPr/>
        </p:nvSpPr>
        <p:spPr>
          <a:xfrm>
            <a:off x="540979" y="3590349"/>
            <a:ext cx="11773611" cy="4569071"/>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410" name="Linje"/>
          <p:cNvSpPr/>
          <p:nvPr/>
        </p:nvSpPr>
        <p:spPr>
          <a:xfrm flipV="1">
            <a:off x="5402374" y="3547345"/>
            <a:ext cx="2" cy="4655079"/>
          </a:xfrm>
          <a:prstGeom prst="line">
            <a:avLst/>
          </a:prstGeom>
          <a:ln w="25400">
            <a:solidFill>
              <a:srgbClr val="FFFFFF"/>
            </a:solidFill>
            <a:miter lim="400000"/>
          </a:ln>
        </p:spPr>
        <p:txBody>
          <a:bodyPr lIns="45718" tIns="45718" rIns="45718" bIns="45718"/>
          <a:lstStyle/>
          <a:p>
            <a:endParaRPr/>
          </a:p>
        </p:txBody>
      </p:sp>
      <p:sp>
        <p:nvSpPr>
          <p:cNvPr id="411" name="Linje"/>
          <p:cNvSpPr/>
          <p:nvPr/>
        </p:nvSpPr>
        <p:spPr>
          <a:xfrm flipV="1">
            <a:off x="9734439" y="2704101"/>
            <a:ext cx="2" cy="878274"/>
          </a:xfrm>
          <a:prstGeom prst="line">
            <a:avLst/>
          </a:prstGeom>
          <a:ln w="25400">
            <a:solidFill>
              <a:srgbClr val="FFFFFF"/>
            </a:solidFill>
            <a:miter lim="400000"/>
          </a:ln>
        </p:spPr>
        <p:txBody>
          <a:bodyPr lIns="45718" tIns="45718" rIns="45718" bIns="45718"/>
          <a:lstStyle/>
          <a:p>
            <a:endParaRPr/>
          </a:p>
        </p:txBody>
      </p:sp>
      <p:sp>
        <p:nvSpPr>
          <p:cNvPr id="412" name="Linje"/>
          <p:cNvSpPr/>
          <p:nvPr/>
        </p:nvSpPr>
        <p:spPr>
          <a:xfrm flipV="1">
            <a:off x="5402374" y="2704101"/>
            <a:ext cx="2" cy="878274"/>
          </a:xfrm>
          <a:prstGeom prst="line">
            <a:avLst/>
          </a:prstGeom>
          <a:ln w="25400">
            <a:solidFill>
              <a:srgbClr val="FFFFFF"/>
            </a:solidFill>
            <a:miter lim="400000"/>
          </a:ln>
        </p:spPr>
        <p:txBody>
          <a:bodyPr lIns="45718" tIns="45718" rIns="45718" bIns="45718"/>
          <a:lstStyle/>
          <a:p>
            <a:endParaRPr/>
          </a:p>
        </p:txBody>
      </p:sp>
      <p:sp>
        <p:nvSpPr>
          <p:cNvPr id="413" name="Linje"/>
          <p:cNvSpPr/>
          <p:nvPr/>
        </p:nvSpPr>
        <p:spPr>
          <a:xfrm flipH="1" flipV="1">
            <a:off x="454914" y="4368886"/>
            <a:ext cx="11945740" cy="1"/>
          </a:xfrm>
          <a:prstGeom prst="line">
            <a:avLst/>
          </a:prstGeom>
          <a:ln w="25400">
            <a:solidFill>
              <a:srgbClr val="FFFFFF"/>
            </a:solidFill>
            <a:miter lim="400000"/>
          </a:ln>
        </p:spPr>
        <p:txBody>
          <a:bodyPr lIns="45718" tIns="45718" rIns="45718" bIns="45718"/>
          <a:lstStyle/>
          <a:p>
            <a:endParaRPr/>
          </a:p>
        </p:txBody>
      </p:sp>
      <p:sp>
        <p:nvSpPr>
          <p:cNvPr id="414" name="Strategiske prioriteringer for redaksjonen / avdelingen kommende år:"/>
          <p:cNvSpPr txBox="1"/>
          <p:nvPr/>
        </p:nvSpPr>
        <p:spPr>
          <a:xfrm>
            <a:off x="866063" y="3632454"/>
            <a:ext cx="4196994" cy="644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l" defTabSz="584200">
              <a:defRPr sz="1200" b="1">
                <a:solidFill>
                  <a:srgbClr val="000000"/>
                </a:solidFill>
                <a:latin typeface="Century Gothic"/>
                <a:ea typeface="Century Gothic"/>
                <a:cs typeface="Century Gothic"/>
                <a:sym typeface="Century Gothic"/>
              </a:defRPr>
            </a:pPr>
            <a:r>
              <a:rPr lang="nb-NO"/>
              <a:t>Strategiske prioriteringer for redaksjonen/ </a:t>
            </a:r>
            <a:br>
              <a:rPr lang="nb-NO"/>
            </a:br>
            <a:r>
              <a:rPr lang="nb-NO"/>
              <a:t>avdelingen kommende år:</a:t>
            </a:r>
          </a:p>
        </p:txBody>
      </p:sp>
      <p:sp>
        <p:nvSpPr>
          <p:cNvPr id="415" name="Prioriterte kompetansebehov for redaksjonen/avdelingen kommende år:"/>
          <p:cNvSpPr txBox="1"/>
          <p:nvPr/>
        </p:nvSpPr>
        <p:spPr>
          <a:xfrm>
            <a:off x="5614095" y="3632454"/>
            <a:ext cx="3960434" cy="6442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l" defTabSz="584200">
              <a:defRPr sz="1200" b="1">
                <a:solidFill>
                  <a:srgbClr val="000000"/>
                </a:solidFill>
                <a:latin typeface="Century Gothic"/>
                <a:ea typeface="Century Gothic"/>
                <a:cs typeface="Century Gothic"/>
                <a:sym typeface="Century Gothic"/>
              </a:defRPr>
            </a:lvl1pPr>
          </a:lstStyle>
          <a:p>
            <a:r>
              <a:rPr lang="nb-NO"/>
              <a:t>Prioriterte kompetansebehov for redaksjonen/avdelingen kommende år:</a:t>
            </a:r>
          </a:p>
        </p:txBody>
      </p:sp>
      <p:sp>
        <p:nvSpPr>
          <p:cNvPr id="416" name="Linje"/>
          <p:cNvSpPr/>
          <p:nvPr/>
        </p:nvSpPr>
        <p:spPr>
          <a:xfrm flipV="1">
            <a:off x="9734439" y="3446308"/>
            <a:ext cx="2" cy="4655079"/>
          </a:xfrm>
          <a:prstGeom prst="line">
            <a:avLst/>
          </a:prstGeom>
          <a:ln w="25400">
            <a:solidFill>
              <a:srgbClr val="FFFFFF"/>
            </a:solidFill>
            <a:miter lim="400000"/>
          </a:ln>
        </p:spPr>
        <p:txBody>
          <a:bodyPr lIns="45718" tIns="45718" rIns="45718" bIns="45718"/>
          <a:lstStyle/>
          <a:p>
            <a:endParaRPr/>
          </a:p>
        </p:txBody>
      </p:sp>
      <p:sp>
        <p:nvSpPr>
          <p:cNvPr id="4" name="Alle foregående steg skal resultere i en kompetanseplan for hver medarbeider. Den enkeltes kompetanseutvikling forankres hos nærmeste leder.…">
            <a:extLst>
              <a:ext uri="{FF2B5EF4-FFF2-40B4-BE49-F238E27FC236}">
                <a16:creationId xmlns:a16="http://schemas.microsoft.com/office/drawing/2014/main" id="{971E9B20-E2B4-07EB-9B64-A8F3A010A7EB}"/>
              </a:ext>
            </a:extLst>
          </p:cNvPr>
          <p:cNvSpPr txBox="1"/>
          <p:nvPr/>
        </p:nvSpPr>
        <p:spPr>
          <a:xfrm>
            <a:off x="463758" y="1751725"/>
            <a:ext cx="9249104"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endParaRPr lang="nb-NO" dirty="0"/>
          </a:p>
        </p:txBody>
      </p:sp>
      <p:sp>
        <p:nvSpPr>
          <p:cNvPr id="5" name="Oval">
            <a:extLst>
              <a:ext uri="{FF2B5EF4-FFF2-40B4-BE49-F238E27FC236}">
                <a16:creationId xmlns:a16="http://schemas.microsoft.com/office/drawing/2014/main" id="{DFDA8D60-C666-7F5B-4E6E-442CAB0D9179}"/>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6" name="STEG 1">
            <a:extLst>
              <a:ext uri="{FF2B5EF4-FFF2-40B4-BE49-F238E27FC236}">
                <a16:creationId xmlns:a16="http://schemas.microsoft.com/office/drawing/2014/main" id="{6F4A77FF-36DF-CCB0-BBFC-5CCCAEBCBD8A}"/>
              </a:ext>
            </a:extLst>
          </p:cNvPr>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a:t>
            </a:r>
            <a:r>
              <a:rPr lang="nb-NO"/>
              <a:t>3</a:t>
            </a:r>
            <a:endParaRPr/>
          </a:p>
        </p:txBody>
      </p:sp>
      <p:sp>
        <p:nvSpPr>
          <p:cNvPr id="2" name="Alle foregående steg skal resultere i en kompetanseplan for hver medarbeider. Den enkeltes kompetanseutvikling forankres hos nærmeste leder.…">
            <a:extLst>
              <a:ext uri="{FF2B5EF4-FFF2-40B4-BE49-F238E27FC236}">
                <a16:creationId xmlns:a16="http://schemas.microsoft.com/office/drawing/2014/main" id="{A1C4F2C6-0AA3-9587-6399-6D554CE6F424}"/>
              </a:ext>
            </a:extLst>
          </p:cNvPr>
          <p:cNvSpPr txBox="1"/>
          <p:nvPr/>
        </p:nvSpPr>
        <p:spPr>
          <a:xfrm>
            <a:off x="463758" y="1644004"/>
            <a:ext cx="9249104"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r>
              <a:rPr lang="nb-NO" dirty="0"/>
              <a:t>Dette dokumentet brukes til å planlegge redaksjonens kompetanseutvikling. Forankres med leder/klubb. </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Rektangel"/>
          <p:cNvSpPr/>
          <p:nvPr/>
        </p:nvSpPr>
        <p:spPr>
          <a:xfrm>
            <a:off x="487120" y="3461280"/>
            <a:ext cx="12143064" cy="1509932"/>
          </a:xfrm>
          <a:prstGeom prst="rect">
            <a:avLst/>
          </a:prstGeom>
          <a:solidFill>
            <a:srgbClr val="F6E9E1"/>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420" name="Rektangel"/>
          <p:cNvSpPr/>
          <p:nvPr/>
        </p:nvSpPr>
        <p:spPr>
          <a:xfrm>
            <a:off x="480457" y="2901901"/>
            <a:ext cx="12143065" cy="558802"/>
          </a:xfrm>
          <a:prstGeom prst="rect">
            <a:avLst/>
          </a:prstGeom>
          <a:solidFill>
            <a:srgbClr val="E5C1AC"/>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lang="nb-NO" b="1"/>
          </a:p>
        </p:txBody>
      </p:sp>
      <p:sp>
        <p:nvSpPr>
          <p:cNvPr id="421" name="VEDTATT/DATO:"/>
          <p:cNvSpPr txBox="1"/>
          <p:nvPr/>
        </p:nvSpPr>
        <p:spPr>
          <a:xfrm>
            <a:off x="5683717" y="3037671"/>
            <a:ext cx="1253549" cy="287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VEDTATT/DATO:</a:t>
            </a:r>
          </a:p>
        </p:txBody>
      </p:sp>
      <p:sp>
        <p:nvSpPr>
          <p:cNvPr id="422" name="SIST OPPDATERT:"/>
          <p:cNvSpPr txBox="1"/>
          <p:nvPr/>
        </p:nvSpPr>
        <p:spPr>
          <a:xfrm>
            <a:off x="9376845" y="3035251"/>
            <a:ext cx="1281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SIST OPPDATERT:</a:t>
            </a:r>
          </a:p>
        </p:txBody>
      </p:sp>
      <p:sp>
        <p:nvSpPr>
          <p:cNvPr id="423" name="ANSATT:"/>
          <p:cNvSpPr txBox="1"/>
          <p:nvPr/>
        </p:nvSpPr>
        <p:spPr>
          <a:xfrm>
            <a:off x="783282" y="3035251"/>
            <a:ext cx="2256385"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ANSATT:</a:t>
            </a:r>
          </a:p>
        </p:txBody>
      </p:sp>
      <p:sp>
        <p:nvSpPr>
          <p:cNvPr id="424" name="Rektangel"/>
          <p:cNvSpPr/>
          <p:nvPr/>
        </p:nvSpPr>
        <p:spPr>
          <a:xfrm>
            <a:off x="486216" y="4384266"/>
            <a:ext cx="12131547" cy="3950709"/>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425" name="Linje"/>
          <p:cNvSpPr/>
          <p:nvPr/>
        </p:nvSpPr>
        <p:spPr>
          <a:xfrm flipV="1">
            <a:off x="3026965" y="4399710"/>
            <a:ext cx="2" cy="4402329"/>
          </a:xfrm>
          <a:prstGeom prst="line">
            <a:avLst/>
          </a:prstGeom>
          <a:ln w="25400">
            <a:solidFill>
              <a:srgbClr val="FFFFFF"/>
            </a:solidFill>
            <a:miter lim="400000"/>
          </a:ln>
        </p:spPr>
        <p:txBody>
          <a:bodyPr lIns="45718" tIns="45718" rIns="45718" bIns="45718"/>
          <a:lstStyle/>
          <a:p>
            <a:endParaRPr lang="nb-NO"/>
          </a:p>
        </p:txBody>
      </p:sp>
      <p:sp>
        <p:nvSpPr>
          <p:cNvPr id="426" name="Linje"/>
          <p:cNvSpPr/>
          <p:nvPr/>
        </p:nvSpPr>
        <p:spPr>
          <a:xfrm flipV="1">
            <a:off x="9154368" y="2852372"/>
            <a:ext cx="1" cy="614306"/>
          </a:xfrm>
          <a:prstGeom prst="line">
            <a:avLst/>
          </a:prstGeom>
          <a:ln w="25400">
            <a:solidFill>
              <a:srgbClr val="FFFFFF"/>
            </a:solidFill>
            <a:miter lim="400000"/>
          </a:ln>
        </p:spPr>
        <p:txBody>
          <a:bodyPr lIns="45718" tIns="45718" rIns="45718" bIns="45718"/>
          <a:lstStyle/>
          <a:p>
            <a:endParaRPr lang="nb-NO"/>
          </a:p>
        </p:txBody>
      </p:sp>
      <p:sp>
        <p:nvSpPr>
          <p:cNvPr id="427" name="Linje"/>
          <p:cNvSpPr/>
          <p:nvPr/>
        </p:nvSpPr>
        <p:spPr>
          <a:xfrm flipV="1">
            <a:off x="5605836" y="2830595"/>
            <a:ext cx="2" cy="657860"/>
          </a:xfrm>
          <a:prstGeom prst="line">
            <a:avLst/>
          </a:prstGeom>
          <a:ln w="25400">
            <a:solidFill>
              <a:srgbClr val="FFFFFF"/>
            </a:solidFill>
            <a:miter lim="400000"/>
          </a:ln>
        </p:spPr>
        <p:txBody>
          <a:bodyPr lIns="45718" tIns="45718" rIns="45718" bIns="45718"/>
          <a:lstStyle/>
          <a:p>
            <a:endParaRPr lang="nb-NO"/>
          </a:p>
        </p:txBody>
      </p:sp>
      <p:sp>
        <p:nvSpPr>
          <p:cNvPr id="428" name="Linje"/>
          <p:cNvSpPr/>
          <p:nvPr/>
        </p:nvSpPr>
        <p:spPr>
          <a:xfrm flipH="1" flipV="1">
            <a:off x="407567" y="4396966"/>
            <a:ext cx="12288844" cy="1"/>
          </a:xfrm>
          <a:prstGeom prst="line">
            <a:avLst/>
          </a:prstGeom>
          <a:ln w="25400">
            <a:solidFill>
              <a:srgbClr val="FFFFFF"/>
            </a:solidFill>
            <a:miter lim="400000"/>
          </a:ln>
        </p:spPr>
        <p:txBody>
          <a:bodyPr lIns="45718" tIns="45718" rIns="45718" bIns="45718"/>
          <a:lstStyle/>
          <a:p>
            <a:endParaRPr lang="nb-NO"/>
          </a:p>
        </p:txBody>
      </p:sp>
      <p:sp>
        <p:nvSpPr>
          <p:cNvPr id="429" name="Linje"/>
          <p:cNvSpPr/>
          <p:nvPr/>
        </p:nvSpPr>
        <p:spPr>
          <a:xfrm flipV="1">
            <a:off x="3026965" y="2852372"/>
            <a:ext cx="2" cy="657859"/>
          </a:xfrm>
          <a:prstGeom prst="line">
            <a:avLst/>
          </a:prstGeom>
          <a:ln w="25400">
            <a:solidFill>
              <a:srgbClr val="FFFFFF"/>
            </a:solidFill>
            <a:miter lim="400000"/>
          </a:ln>
        </p:spPr>
        <p:txBody>
          <a:bodyPr lIns="45718" tIns="45718" rIns="45718" bIns="45718"/>
          <a:lstStyle/>
          <a:p>
            <a:endParaRPr lang="nb-NO"/>
          </a:p>
        </p:txBody>
      </p:sp>
      <p:sp>
        <p:nvSpPr>
          <p:cNvPr id="430" name="LEDER:"/>
          <p:cNvSpPr txBox="1"/>
          <p:nvPr/>
        </p:nvSpPr>
        <p:spPr>
          <a:xfrm>
            <a:off x="3136866" y="3037672"/>
            <a:ext cx="570669" cy="2872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584200">
              <a:defRPr sz="1200">
                <a:solidFill>
                  <a:srgbClr val="FFFFFF"/>
                </a:solidFill>
                <a:latin typeface="Century Gothic"/>
                <a:ea typeface="Century Gothic"/>
                <a:cs typeface="Century Gothic"/>
                <a:sym typeface="Century Gothic"/>
              </a:defRPr>
            </a:lvl1pPr>
          </a:lstStyle>
          <a:p>
            <a:r>
              <a:rPr lang="nb-NO" b="1">
                <a:solidFill>
                  <a:srgbClr val="000000"/>
                </a:solidFill>
              </a:rPr>
              <a:t>LEDER:</a:t>
            </a:r>
          </a:p>
        </p:txBody>
      </p:sp>
      <p:sp>
        <p:nvSpPr>
          <p:cNvPr id="431" name="Kort beskrivelse av strategiske mål og prioriterte kompetansebehov."/>
          <p:cNvSpPr txBox="1"/>
          <p:nvPr/>
        </p:nvSpPr>
        <p:spPr>
          <a:xfrm>
            <a:off x="544571" y="3536901"/>
            <a:ext cx="6007270"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584200">
              <a:defRPr sz="1200" i="1">
                <a:solidFill>
                  <a:srgbClr val="000000"/>
                </a:solidFill>
                <a:latin typeface="Century Gothic"/>
                <a:ea typeface="Century Gothic"/>
                <a:cs typeface="Century Gothic"/>
                <a:sym typeface="Century Gothic"/>
              </a:defRPr>
            </a:lvl1pPr>
          </a:lstStyle>
          <a:p>
            <a:r>
              <a:rPr lang="nb-NO"/>
              <a:t>Kort beskrivelse av strategiske mål og prioriterte kompetansebehov.</a:t>
            </a:r>
          </a:p>
        </p:txBody>
      </p:sp>
      <p:sp>
        <p:nvSpPr>
          <p:cNvPr id="432" name="Linje"/>
          <p:cNvSpPr/>
          <p:nvPr/>
        </p:nvSpPr>
        <p:spPr>
          <a:xfrm flipV="1">
            <a:off x="7675872" y="4442385"/>
            <a:ext cx="2" cy="4402329"/>
          </a:xfrm>
          <a:prstGeom prst="line">
            <a:avLst/>
          </a:prstGeom>
          <a:ln w="25400">
            <a:solidFill>
              <a:srgbClr val="FFFFFF"/>
            </a:solidFill>
            <a:miter lim="400000"/>
          </a:ln>
        </p:spPr>
        <p:txBody>
          <a:bodyPr lIns="45718" tIns="45718" rIns="45718" bIns="45718"/>
          <a:lstStyle/>
          <a:p>
            <a:endParaRPr lang="nb-NO"/>
          </a:p>
        </p:txBody>
      </p:sp>
      <p:sp>
        <p:nvSpPr>
          <p:cNvPr id="433" name="Linje"/>
          <p:cNvSpPr/>
          <p:nvPr/>
        </p:nvSpPr>
        <p:spPr>
          <a:xfrm flipH="1" flipV="1">
            <a:off x="407568" y="5834020"/>
            <a:ext cx="12547433" cy="1"/>
          </a:xfrm>
          <a:prstGeom prst="line">
            <a:avLst/>
          </a:prstGeom>
          <a:ln w="25400">
            <a:solidFill>
              <a:srgbClr val="FFFFFF"/>
            </a:solidFill>
            <a:miter lim="400000"/>
          </a:ln>
        </p:spPr>
        <p:txBody>
          <a:bodyPr lIns="45718" tIns="45718" rIns="45718" bIns="45718"/>
          <a:lstStyle/>
          <a:p>
            <a:endParaRPr lang="nb-NO"/>
          </a:p>
        </p:txBody>
      </p:sp>
      <p:sp>
        <p:nvSpPr>
          <p:cNvPr id="434" name="Linje"/>
          <p:cNvSpPr/>
          <p:nvPr/>
        </p:nvSpPr>
        <p:spPr>
          <a:xfrm flipH="1" flipV="1">
            <a:off x="407567" y="6679052"/>
            <a:ext cx="12288844" cy="1"/>
          </a:xfrm>
          <a:prstGeom prst="line">
            <a:avLst/>
          </a:prstGeom>
          <a:ln w="25400">
            <a:solidFill>
              <a:srgbClr val="FFFFFF"/>
            </a:solidFill>
            <a:miter lim="400000"/>
          </a:ln>
        </p:spPr>
        <p:txBody>
          <a:bodyPr lIns="45718" tIns="45718" rIns="45718" bIns="45718"/>
          <a:lstStyle/>
          <a:p>
            <a:endParaRPr lang="nb-NO"/>
          </a:p>
        </p:txBody>
      </p:sp>
      <p:sp>
        <p:nvSpPr>
          <p:cNvPr id="435" name="Linje"/>
          <p:cNvSpPr/>
          <p:nvPr/>
        </p:nvSpPr>
        <p:spPr>
          <a:xfrm flipH="1" flipV="1">
            <a:off x="407568" y="4977632"/>
            <a:ext cx="12547433" cy="1"/>
          </a:xfrm>
          <a:prstGeom prst="line">
            <a:avLst/>
          </a:prstGeom>
          <a:ln w="25400">
            <a:solidFill>
              <a:srgbClr val="FFFFFF"/>
            </a:solidFill>
            <a:miter lim="400000"/>
          </a:ln>
        </p:spPr>
        <p:txBody>
          <a:bodyPr lIns="45718" tIns="45718" rIns="45718" bIns="45718"/>
          <a:lstStyle/>
          <a:p>
            <a:endParaRPr lang="nb-NO"/>
          </a:p>
        </p:txBody>
      </p:sp>
      <p:sp>
        <p:nvSpPr>
          <p:cNvPr id="436" name="Linje"/>
          <p:cNvSpPr/>
          <p:nvPr/>
        </p:nvSpPr>
        <p:spPr>
          <a:xfrm flipH="1" flipV="1">
            <a:off x="407568" y="7524083"/>
            <a:ext cx="12288843" cy="1"/>
          </a:xfrm>
          <a:prstGeom prst="line">
            <a:avLst/>
          </a:prstGeom>
          <a:ln w="25400">
            <a:solidFill>
              <a:srgbClr val="FFFFFF"/>
            </a:solidFill>
            <a:miter lim="400000"/>
          </a:ln>
        </p:spPr>
        <p:txBody>
          <a:bodyPr lIns="45718" tIns="45718" rIns="45718" bIns="45718"/>
          <a:lstStyle/>
          <a:p>
            <a:endParaRPr lang="nb-NO"/>
          </a:p>
        </p:txBody>
      </p:sp>
      <p:sp>
        <p:nvSpPr>
          <p:cNvPr id="437" name="MÅL:"/>
          <p:cNvSpPr txBox="1"/>
          <p:nvPr/>
        </p:nvSpPr>
        <p:spPr>
          <a:xfrm>
            <a:off x="826933" y="4533040"/>
            <a:ext cx="1943101"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rPr lang="nb-NO"/>
              <a:t>LÆRINGSMÅL:</a:t>
            </a:r>
          </a:p>
        </p:txBody>
      </p:sp>
      <p:sp>
        <p:nvSpPr>
          <p:cNvPr id="438" name="TILTAK:"/>
          <p:cNvSpPr txBox="1"/>
          <p:nvPr/>
        </p:nvSpPr>
        <p:spPr>
          <a:xfrm>
            <a:off x="4900269" y="4538901"/>
            <a:ext cx="673700"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rPr lang="nb-NO"/>
              <a:t>TILTAK:</a:t>
            </a:r>
          </a:p>
        </p:txBody>
      </p:sp>
      <p:sp>
        <p:nvSpPr>
          <p:cNvPr id="439" name="GJENNOMFØRT"/>
          <p:cNvSpPr txBox="1"/>
          <p:nvPr/>
        </p:nvSpPr>
        <p:spPr>
          <a:xfrm>
            <a:off x="10816330" y="4537627"/>
            <a:ext cx="2533187"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584200">
              <a:defRPr sz="1200" b="1">
                <a:solidFill>
                  <a:srgbClr val="000000"/>
                </a:solidFill>
                <a:latin typeface="Century Gothic"/>
                <a:ea typeface="Century Gothic"/>
                <a:cs typeface="Century Gothic"/>
                <a:sym typeface="Century Gothic"/>
              </a:defRPr>
            </a:lvl1pPr>
          </a:lstStyle>
          <a:p>
            <a:r>
              <a:rPr lang="nb-NO"/>
              <a:t>GJENNOMFØRT</a:t>
            </a:r>
          </a:p>
        </p:txBody>
      </p:sp>
      <p:sp>
        <p:nvSpPr>
          <p:cNvPr id="440" name="TIDSROM:"/>
          <p:cNvSpPr txBox="1"/>
          <p:nvPr/>
        </p:nvSpPr>
        <p:spPr>
          <a:xfrm>
            <a:off x="7562403" y="4537634"/>
            <a:ext cx="1281784"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defRPr sz="1200" b="1">
                <a:solidFill>
                  <a:srgbClr val="000000"/>
                </a:solidFill>
                <a:latin typeface="Century Gothic"/>
                <a:ea typeface="Century Gothic"/>
                <a:cs typeface="Century Gothic"/>
                <a:sym typeface="Century Gothic"/>
              </a:defRPr>
            </a:lvl1pPr>
          </a:lstStyle>
          <a:p>
            <a:r>
              <a:rPr lang="nb-NO"/>
              <a:t>TIDSROM:</a:t>
            </a:r>
          </a:p>
        </p:txBody>
      </p:sp>
      <p:sp>
        <p:nvSpPr>
          <p:cNvPr id="441" name="Linje"/>
          <p:cNvSpPr/>
          <p:nvPr/>
        </p:nvSpPr>
        <p:spPr>
          <a:xfrm flipV="1">
            <a:off x="10542353" y="4384266"/>
            <a:ext cx="2" cy="4402329"/>
          </a:xfrm>
          <a:prstGeom prst="line">
            <a:avLst/>
          </a:prstGeom>
          <a:ln w="25400">
            <a:solidFill>
              <a:srgbClr val="FFFFFF"/>
            </a:solidFill>
            <a:miter lim="400000"/>
          </a:ln>
        </p:spPr>
        <p:txBody>
          <a:bodyPr lIns="45718" tIns="45718" rIns="45718" bIns="45718"/>
          <a:lstStyle/>
          <a:p>
            <a:endParaRPr lang="nb-NO"/>
          </a:p>
        </p:txBody>
      </p:sp>
      <p:sp>
        <p:nvSpPr>
          <p:cNvPr id="442" name="Linje"/>
          <p:cNvSpPr/>
          <p:nvPr/>
        </p:nvSpPr>
        <p:spPr>
          <a:xfrm flipV="1">
            <a:off x="9123148" y="4442385"/>
            <a:ext cx="2" cy="4402329"/>
          </a:xfrm>
          <a:prstGeom prst="line">
            <a:avLst/>
          </a:prstGeom>
          <a:ln w="25400">
            <a:solidFill>
              <a:srgbClr val="FFFFFF"/>
            </a:solidFill>
            <a:miter lim="400000"/>
          </a:ln>
        </p:spPr>
        <p:txBody>
          <a:bodyPr lIns="45718" tIns="45718" rIns="45718" bIns="45718"/>
          <a:lstStyle/>
          <a:p>
            <a:endParaRPr lang="nb-NO"/>
          </a:p>
        </p:txBody>
      </p:sp>
      <p:sp>
        <p:nvSpPr>
          <p:cNvPr id="443" name="ANSVAR:"/>
          <p:cNvSpPr txBox="1"/>
          <p:nvPr/>
        </p:nvSpPr>
        <p:spPr>
          <a:xfrm>
            <a:off x="9036967" y="4537634"/>
            <a:ext cx="1281784"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defRPr sz="1200" b="1">
                <a:solidFill>
                  <a:srgbClr val="000000"/>
                </a:solidFill>
                <a:latin typeface="Century Gothic"/>
                <a:ea typeface="Century Gothic"/>
                <a:cs typeface="Century Gothic"/>
                <a:sym typeface="Century Gothic"/>
              </a:defRPr>
            </a:lvl1pPr>
          </a:lstStyle>
          <a:p>
            <a:r>
              <a:rPr lang="nb-NO"/>
              <a:t>ANSVAR:</a:t>
            </a:r>
          </a:p>
        </p:txBody>
      </p:sp>
      <p:sp>
        <p:nvSpPr>
          <p:cNvPr id="444" name="RÅD PÅ VEIEN"/>
          <p:cNvSpPr txBox="1"/>
          <p:nvPr/>
        </p:nvSpPr>
        <p:spPr>
          <a:xfrm>
            <a:off x="476457" y="462490"/>
            <a:ext cx="4046564" cy="7493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MIN KOMPETANSEPLAN</a:t>
            </a:r>
          </a:p>
          <a:p>
            <a:pPr algn="l" defTabSz="457200">
              <a:defRPr sz="1400" b="1">
                <a:solidFill>
                  <a:srgbClr val="000000"/>
                </a:solidFill>
                <a:latin typeface="Century Gothic"/>
                <a:ea typeface="Century Gothic"/>
                <a:cs typeface="Century Gothic"/>
                <a:sym typeface="Century Gothic"/>
              </a:defRPr>
            </a:pPr>
            <a:r>
              <a:rPr lang="nb-NO"/>
              <a:t>Individuelt skjema for læringsmål</a:t>
            </a:r>
          </a:p>
        </p:txBody>
      </p:sp>
      <p:sp>
        <p:nvSpPr>
          <p:cNvPr id="2" name="Alle foregående steg skal resultere i en kompetanseplan for hver medarbeider. Den enkeltes kompetanseutvikling forankres hos nærmeste leder.…">
            <a:extLst>
              <a:ext uri="{FF2B5EF4-FFF2-40B4-BE49-F238E27FC236}">
                <a16:creationId xmlns:a16="http://schemas.microsoft.com/office/drawing/2014/main" id="{4BF6D68A-39D5-2DDB-455D-44E17DE8C535}"/>
              </a:ext>
            </a:extLst>
          </p:cNvPr>
          <p:cNvSpPr txBox="1"/>
          <p:nvPr/>
        </p:nvSpPr>
        <p:spPr>
          <a:xfrm>
            <a:off x="463758" y="1644004"/>
            <a:ext cx="9249104"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t">
            <a:spAutoFit/>
          </a:bodyPr>
          <a:lstStyle/>
          <a:p>
            <a:pPr algn="l" defTabSz="457200">
              <a:defRPr sz="1400" b="1">
                <a:solidFill>
                  <a:srgbClr val="464646"/>
                </a:solidFill>
                <a:latin typeface="Century Gothic"/>
                <a:ea typeface="Century Gothic"/>
                <a:cs typeface="Century Gothic"/>
                <a:sym typeface="Century Gothic"/>
              </a:defRPr>
            </a:pPr>
            <a:r>
              <a:rPr lang="nb-NO" dirty="0"/>
              <a:t>Dette dokumentet brukes til å planlegge din kompetanseutvikling. Forankres med leder og brukes i medarbeidersamtaler og utviklingsarbeid.   </a:t>
            </a:r>
          </a:p>
        </p:txBody>
      </p:sp>
      <p:sp>
        <p:nvSpPr>
          <p:cNvPr id="3" name="Oval">
            <a:extLst>
              <a:ext uri="{FF2B5EF4-FFF2-40B4-BE49-F238E27FC236}">
                <a16:creationId xmlns:a16="http://schemas.microsoft.com/office/drawing/2014/main" id="{D7FE653F-196B-2ED8-275A-75ED359BF131}"/>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4" name="STEG 1">
            <a:extLst>
              <a:ext uri="{FF2B5EF4-FFF2-40B4-BE49-F238E27FC236}">
                <a16:creationId xmlns:a16="http://schemas.microsoft.com/office/drawing/2014/main" id="{EEDFE314-31F9-0C94-03FC-5ACBB29EFD00}"/>
              </a:ext>
            </a:extLst>
          </p:cNvPr>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3</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0D174667-18B6-3B04-CB7C-AA72C86809CA}"/>
              </a:ext>
            </a:extLst>
          </p:cNvPr>
          <p:cNvPicPr>
            <a:picLocks noChangeAspect="1"/>
          </p:cNvPicPr>
          <p:nvPr/>
        </p:nvPicPr>
        <p:blipFill>
          <a:blip r:embed="rId2">
            <a:alphaModFix amt="10000"/>
          </a:blip>
          <a:stretch>
            <a:fillRect/>
          </a:stretch>
        </p:blipFill>
        <p:spPr>
          <a:xfrm>
            <a:off x="4070791" y="2238010"/>
            <a:ext cx="4555124" cy="4667594"/>
          </a:xfrm>
          <a:prstGeom prst="rect">
            <a:avLst/>
          </a:prstGeom>
        </p:spPr>
      </p:pic>
      <p:sp>
        <p:nvSpPr>
          <p:cNvPr id="3" name="Linje">
            <a:extLst>
              <a:ext uri="{FF2B5EF4-FFF2-40B4-BE49-F238E27FC236}">
                <a16:creationId xmlns:a16="http://schemas.microsoft.com/office/drawing/2014/main" id="{9B3DC11E-B60A-8838-5CDC-19B54BD281B5}"/>
              </a:ext>
            </a:extLst>
          </p:cNvPr>
          <p:cNvSpPr/>
          <p:nvPr/>
        </p:nvSpPr>
        <p:spPr>
          <a:xfrm>
            <a:off x="3038743" y="5371047"/>
            <a:ext cx="6624205" cy="1"/>
          </a:xfrm>
          <a:prstGeom prst="line">
            <a:avLst/>
          </a:prstGeom>
          <a:ln w="25400">
            <a:solidFill>
              <a:srgbClr val="FFFFFF"/>
            </a:solidFill>
            <a:miter lim="400000"/>
          </a:ln>
        </p:spPr>
        <p:txBody>
          <a:bodyPr lIns="45718" tIns="45718" rIns="45718" bIns="45718"/>
          <a:lstStyle/>
          <a:p>
            <a:endParaRPr lang="nb-NO"/>
          </a:p>
        </p:txBody>
      </p:sp>
      <p:sp>
        <p:nvSpPr>
          <p:cNvPr id="4" name="Januar">
            <a:extLst>
              <a:ext uri="{FF2B5EF4-FFF2-40B4-BE49-F238E27FC236}">
                <a16:creationId xmlns:a16="http://schemas.microsoft.com/office/drawing/2014/main" id="{3ACB2F5C-C221-870E-B619-DD59CCDF6930}"/>
              </a:ext>
            </a:extLst>
          </p:cNvPr>
          <p:cNvSpPr txBox="1"/>
          <p:nvPr/>
        </p:nvSpPr>
        <p:spPr>
          <a:xfrm>
            <a:off x="7225817" y="2228900"/>
            <a:ext cx="627386"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Januar</a:t>
            </a:r>
          </a:p>
        </p:txBody>
      </p:sp>
      <p:sp>
        <p:nvSpPr>
          <p:cNvPr id="5" name="Februar">
            <a:extLst>
              <a:ext uri="{FF2B5EF4-FFF2-40B4-BE49-F238E27FC236}">
                <a16:creationId xmlns:a16="http://schemas.microsoft.com/office/drawing/2014/main" id="{75A0AAF6-1BBC-FCC3-4F2D-1F116E59A425}"/>
              </a:ext>
            </a:extLst>
          </p:cNvPr>
          <p:cNvSpPr txBox="1"/>
          <p:nvPr/>
        </p:nvSpPr>
        <p:spPr>
          <a:xfrm>
            <a:off x="8542925" y="3003622"/>
            <a:ext cx="679625"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Februar</a:t>
            </a:r>
          </a:p>
        </p:txBody>
      </p:sp>
      <p:sp>
        <p:nvSpPr>
          <p:cNvPr id="6" name="Mars">
            <a:extLst>
              <a:ext uri="{FF2B5EF4-FFF2-40B4-BE49-F238E27FC236}">
                <a16:creationId xmlns:a16="http://schemas.microsoft.com/office/drawing/2014/main" id="{413F3512-E337-51F0-47AC-E264D26C113C}"/>
              </a:ext>
            </a:extLst>
          </p:cNvPr>
          <p:cNvSpPr txBox="1"/>
          <p:nvPr/>
        </p:nvSpPr>
        <p:spPr>
          <a:xfrm>
            <a:off x="9316537" y="4211130"/>
            <a:ext cx="463451"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Mars</a:t>
            </a:r>
          </a:p>
        </p:txBody>
      </p:sp>
      <p:sp>
        <p:nvSpPr>
          <p:cNvPr id="7" name="April">
            <a:extLst>
              <a:ext uri="{FF2B5EF4-FFF2-40B4-BE49-F238E27FC236}">
                <a16:creationId xmlns:a16="http://schemas.microsoft.com/office/drawing/2014/main" id="{9ADE96F8-433E-90D5-FE8E-A70A5E5E7316}"/>
              </a:ext>
            </a:extLst>
          </p:cNvPr>
          <p:cNvSpPr txBox="1"/>
          <p:nvPr/>
        </p:nvSpPr>
        <p:spPr>
          <a:xfrm>
            <a:off x="9329336" y="5469176"/>
            <a:ext cx="43785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April</a:t>
            </a:r>
          </a:p>
        </p:txBody>
      </p:sp>
      <p:sp>
        <p:nvSpPr>
          <p:cNvPr id="8" name="Mai">
            <a:extLst>
              <a:ext uri="{FF2B5EF4-FFF2-40B4-BE49-F238E27FC236}">
                <a16:creationId xmlns:a16="http://schemas.microsoft.com/office/drawing/2014/main" id="{D3AC5193-DE31-6579-EF64-89AC3C613AB6}"/>
              </a:ext>
            </a:extLst>
          </p:cNvPr>
          <p:cNvSpPr txBox="1"/>
          <p:nvPr/>
        </p:nvSpPr>
        <p:spPr>
          <a:xfrm>
            <a:off x="8688255" y="6613503"/>
            <a:ext cx="38896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Mai</a:t>
            </a:r>
          </a:p>
        </p:txBody>
      </p:sp>
      <p:sp>
        <p:nvSpPr>
          <p:cNvPr id="9" name="Juni">
            <a:extLst>
              <a:ext uri="{FF2B5EF4-FFF2-40B4-BE49-F238E27FC236}">
                <a16:creationId xmlns:a16="http://schemas.microsoft.com/office/drawing/2014/main" id="{0FAB541B-DF61-02C4-0A57-F9B56022B32C}"/>
              </a:ext>
            </a:extLst>
          </p:cNvPr>
          <p:cNvSpPr txBox="1"/>
          <p:nvPr/>
        </p:nvSpPr>
        <p:spPr>
          <a:xfrm>
            <a:off x="7319370" y="7263150"/>
            <a:ext cx="403846"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Juni</a:t>
            </a:r>
          </a:p>
        </p:txBody>
      </p:sp>
      <p:sp>
        <p:nvSpPr>
          <p:cNvPr id="10" name="Juli">
            <a:extLst>
              <a:ext uri="{FF2B5EF4-FFF2-40B4-BE49-F238E27FC236}">
                <a16:creationId xmlns:a16="http://schemas.microsoft.com/office/drawing/2014/main" id="{44B89371-3A7C-3515-818C-377F3FA670A3}"/>
              </a:ext>
            </a:extLst>
          </p:cNvPr>
          <p:cNvSpPr txBox="1"/>
          <p:nvPr/>
        </p:nvSpPr>
        <p:spPr>
          <a:xfrm>
            <a:off x="5009692" y="7263150"/>
            <a:ext cx="34141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Juli</a:t>
            </a:r>
          </a:p>
        </p:txBody>
      </p:sp>
      <p:sp>
        <p:nvSpPr>
          <p:cNvPr id="11" name="August">
            <a:extLst>
              <a:ext uri="{FF2B5EF4-FFF2-40B4-BE49-F238E27FC236}">
                <a16:creationId xmlns:a16="http://schemas.microsoft.com/office/drawing/2014/main" id="{27020C9A-0D8D-C984-2760-D052ED758F7A}"/>
              </a:ext>
            </a:extLst>
          </p:cNvPr>
          <p:cNvSpPr txBox="1"/>
          <p:nvPr/>
        </p:nvSpPr>
        <p:spPr>
          <a:xfrm>
            <a:off x="3596359" y="6613503"/>
            <a:ext cx="625674"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August</a:t>
            </a:r>
          </a:p>
        </p:txBody>
      </p:sp>
      <p:sp>
        <p:nvSpPr>
          <p:cNvPr id="12" name="September">
            <a:extLst>
              <a:ext uri="{FF2B5EF4-FFF2-40B4-BE49-F238E27FC236}">
                <a16:creationId xmlns:a16="http://schemas.microsoft.com/office/drawing/2014/main" id="{7711CEE0-52B1-7C15-F516-038A1125A634}"/>
              </a:ext>
            </a:extLst>
          </p:cNvPr>
          <p:cNvSpPr txBox="1"/>
          <p:nvPr/>
        </p:nvSpPr>
        <p:spPr>
          <a:xfrm>
            <a:off x="2630286" y="5469176"/>
            <a:ext cx="935684"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September</a:t>
            </a:r>
          </a:p>
        </p:txBody>
      </p:sp>
      <p:sp>
        <p:nvSpPr>
          <p:cNvPr id="13" name="Oktober">
            <a:extLst>
              <a:ext uri="{FF2B5EF4-FFF2-40B4-BE49-F238E27FC236}">
                <a16:creationId xmlns:a16="http://schemas.microsoft.com/office/drawing/2014/main" id="{84963F53-B8C5-24F8-18F5-D78818F7C7E8}"/>
              </a:ext>
            </a:extLst>
          </p:cNvPr>
          <p:cNvSpPr txBox="1"/>
          <p:nvPr/>
        </p:nvSpPr>
        <p:spPr>
          <a:xfrm>
            <a:off x="2542749" y="4211130"/>
            <a:ext cx="723529"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Oktober</a:t>
            </a:r>
          </a:p>
        </p:txBody>
      </p:sp>
      <p:sp>
        <p:nvSpPr>
          <p:cNvPr id="14" name="November">
            <a:extLst>
              <a:ext uri="{FF2B5EF4-FFF2-40B4-BE49-F238E27FC236}">
                <a16:creationId xmlns:a16="http://schemas.microsoft.com/office/drawing/2014/main" id="{37AAB798-E71B-11E1-C08D-70B99BCB55A5}"/>
              </a:ext>
            </a:extLst>
          </p:cNvPr>
          <p:cNvSpPr txBox="1"/>
          <p:nvPr/>
        </p:nvSpPr>
        <p:spPr>
          <a:xfrm>
            <a:off x="3145298" y="3003622"/>
            <a:ext cx="90212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November</a:t>
            </a:r>
          </a:p>
        </p:txBody>
      </p:sp>
      <p:sp>
        <p:nvSpPr>
          <p:cNvPr id="15" name="Desember">
            <a:extLst>
              <a:ext uri="{FF2B5EF4-FFF2-40B4-BE49-F238E27FC236}">
                <a16:creationId xmlns:a16="http://schemas.microsoft.com/office/drawing/2014/main" id="{0D22BBE7-B3F6-4D97-F09E-8836C7C5CE6E}"/>
              </a:ext>
            </a:extLst>
          </p:cNvPr>
          <p:cNvSpPr txBox="1"/>
          <p:nvPr/>
        </p:nvSpPr>
        <p:spPr>
          <a:xfrm>
            <a:off x="4770870" y="2228901"/>
            <a:ext cx="876747"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defTabSz="457200">
              <a:defRPr sz="1200">
                <a:solidFill>
                  <a:srgbClr val="55220A"/>
                </a:solidFill>
                <a:latin typeface="Century Gothic"/>
                <a:ea typeface="Century Gothic"/>
                <a:cs typeface="Century Gothic"/>
                <a:sym typeface="Century Gothic"/>
              </a:defRPr>
            </a:lvl1pPr>
          </a:lstStyle>
          <a:p>
            <a:r>
              <a:rPr lang="nb-NO"/>
              <a:t>Desember</a:t>
            </a:r>
          </a:p>
        </p:txBody>
      </p:sp>
      <p:sp>
        <p:nvSpPr>
          <p:cNvPr id="16" name="Avrundet rektangel">
            <a:extLst>
              <a:ext uri="{FF2B5EF4-FFF2-40B4-BE49-F238E27FC236}">
                <a16:creationId xmlns:a16="http://schemas.microsoft.com/office/drawing/2014/main" id="{1E69EF17-4E4E-DCD3-035A-48F7E656AA8F}"/>
              </a:ext>
            </a:extLst>
          </p:cNvPr>
          <p:cNvSpPr/>
          <p:nvPr/>
        </p:nvSpPr>
        <p:spPr>
          <a:xfrm>
            <a:off x="6938452" y="2632656"/>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Sett målene for din avdeling</a:t>
            </a:r>
          </a:p>
        </p:txBody>
      </p:sp>
      <p:sp>
        <p:nvSpPr>
          <p:cNvPr id="17" name="Avrundet rektangel">
            <a:extLst>
              <a:ext uri="{FF2B5EF4-FFF2-40B4-BE49-F238E27FC236}">
                <a16:creationId xmlns:a16="http://schemas.microsoft.com/office/drawing/2014/main" id="{A914794E-9C27-1D54-E6D1-E9F55CE33C0D}"/>
              </a:ext>
            </a:extLst>
          </p:cNvPr>
          <p:cNvSpPr/>
          <p:nvPr/>
        </p:nvSpPr>
        <p:spPr>
          <a:xfrm>
            <a:off x="7816567" y="3713970"/>
            <a:ext cx="130392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Drøfting mellom  </a:t>
            </a:r>
            <a:br>
              <a:rPr lang="nb-NO" sz="1050"/>
            </a:br>
            <a:r>
              <a:rPr lang="nb-NO" sz="1050"/>
              <a:t>ledelse/klubb(er) </a:t>
            </a:r>
            <a:br>
              <a:rPr lang="nb-NO" sz="1050"/>
            </a:br>
            <a:r>
              <a:rPr lang="nb-NO" sz="1050"/>
              <a:t>*se slide x </a:t>
            </a:r>
          </a:p>
        </p:txBody>
      </p:sp>
      <p:sp>
        <p:nvSpPr>
          <p:cNvPr id="18" name="Avrundet rektangel">
            <a:extLst>
              <a:ext uri="{FF2B5EF4-FFF2-40B4-BE49-F238E27FC236}">
                <a16:creationId xmlns:a16="http://schemas.microsoft.com/office/drawing/2014/main" id="{6C8CE650-568E-46DF-7EC8-5EBDE6042E09}"/>
              </a:ext>
            </a:extLst>
          </p:cNvPr>
          <p:cNvSpPr/>
          <p:nvPr/>
        </p:nvSpPr>
        <p:spPr>
          <a:xfrm>
            <a:off x="7520589" y="5068151"/>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Kartlegge, planlegge for læring</a:t>
            </a:r>
          </a:p>
        </p:txBody>
      </p:sp>
      <p:sp>
        <p:nvSpPr>
          <p:cNvPr id="19" name="Avrundet rektangel">
            <a:extLst>
              <a:ext uri="{FF2B5EF4-FFF2-40B4-BE49-F238E27FC236}">
                <a16:creationId xmlns:a16="http://schemas.microsoft.com/office/drawing/2014/main" id="{3961D151-855F-1A29-4A48-3E3219D39815}"/>
              </a:ext>
            </a:extLst>
          </p:cNvPr>
          <p:cNvSpPr/>
          <p:nvPr/>
        </p:nvSpPr>
        <p:spPr>
          <a:xfrm>
            <a:off x="6624798" y="6232567"/>
            <a:ext cx="1538669" cy="969659"/>
          </a:xfrm>
          <a:prstGeom prst="roundRect">
            <a:avLst>
              <a:gd name="adj" fmla="val 10490"/>
            </a:avLst>
          </a:prstGeom>
          <a:solidFill>
            <a:srgbClr val="7A2B1F"/>
          </a:solidFill>
          <a:ln w="12700">
            <a:miter lim="400000"/>
          </a:ln>
        </p:spPr>
        <p:txBody>
          <a:bodyPr lIns="50800" tIns="50800" rIns="50800" bIns="50800" anchor="ctr"/>
          <a:lstStyle/>
          <a:p>
            <a:r>
              <a:rPr lang="nb-NO" sz="1000" b="1">
                <a:solidFill>
                  <a:schemeClr val="bg1"/>
                </a:solidFill>
                <a:latin typeface="Century Gothic" panose="020B0502020202020204" pitchFamily="34" charset="0"/>
              </a:rPr>
              <a:t>Medarbeidersamtale, planlegge individuelle og kollektive utviklingsløp</a:t>
            </a:r>
          </a:p>
        </p:txBody>
      </p:sp>
      <p:sp>
        <p:nvSpPr>
          <p:cNvPr id="20" name="Avrundet rektangel">
            <a:extLst>
              <a:ext uri="{FF2B5EF4-FFF2-40B4-BE49-F238E27FC236}">
                <a16:creationId xmlns:a16="http://schemas.microsoft.com/office/drawing/2014/main" id="{E1CDC293-98BD-0EE2-3E20-5F491A5C9E22}"/>
              </a:ext>
            </a:extLst>
          </p:cNvPr>
          <p:cNvSpPr/>
          <p:nvPr/>
        </p:nvSpPr>
        <p:spPr>
          <a:xfrm>
            <a:off x="4600962" y="6232567"/>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Tiltak og planer, budsjettering</a:t>
            </a:r>
          </a:p>
        </p:txBody>
      </p:sp>
      <p:sp>
        <p:nvSpPr>
          <p:cNvPr id="21" name="Avrundet rektangel">
            <a:extLst>
              <a:ext uri="{FF2B5EF4-FFF2-40B4-BE49-F238E27FC236}">
                <a16:creationId xmlns:a16="http://schemas.microsoft.com/office/drawing/2014/main" id="{DCF708E0-44E9-11CC-0861-371082A91EBB}"/>
              </a:ext>
            </a:extLst>
          </p:cNvPr>
          <p:cNvSpPr/>
          <p:nvPr/>
        </p:nvSpPr>
        <p:spPr>
          <a:xfrm>
            <a:off x="3720280" y="5068151"/>
            <a:ext cx="130392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Kompetansemøte </a:t>
            </a:r>
            <a:br>
              <a:rPr lang="nb-NO" sz="1050"/>
            </a:br>
            <a:r>
              <a:rPr lang="nb-NO" sz="1050"/>
              <a:t>ledelse/klubb(er)</a:t>
            </a:r>
          </a:p>
        </p:txBody>
      </p:sp>
      <p:sp>
        <p:nvSpPr>
          <p:cNvPr id="22" name="Avrundet rektangel">
            <a:extLst>
              <a:ext uri="{FF2B5EF4-FFF2-40B4-BE49-F238E27FC236}">
                <a16:creationId xmlns:a16="http://schemas.microsoft.com/office/drawing/2014/main" id="{8F2A9331-AACD-5A3F-67E9-A66E74A6C736}"/>
              </a:ext>
            </a:extLst>
          </p:cNvPr>
          <p:cNvSpPr/>
          <p:nvPr/>
        </p:nvSpPr>
        <p:spPr>
          <a:xfrm>
            <a:off x="3565970" y="3710910"/>
            <a:ext cx="1664686" cy="720341"/>
          </a:xfrm>
          <a:prstGeom prst="roundRect">
            <a:avLst>
              <a:gd name="adj" fmla="val 10490"/>
            </a:avLst>
          </a:prstGeom>
          <a:solidFill>
            <a:srgbClr val="7A2B1F"/>
          </a:solidFill>
          <a:ln w="12700">
            <a:miter lim="400000"/>
          </a:ln>
        </p:spPr>
        <p:txBody>
          <a:bodyPr lIns="50800" tIns="50800" rIns="50800" bIns="50800" anchor="ctr"/>
          <a:lstStyle/>
          <a:p>
            <a:pPr defTabSz="457200">
              <a:defRPr sz="1200" b="1">
                <a:solidFill>
                  <a:srgbClr val="FFFFFF"/>
                </a:solidFill>
                <a:latin typeface="Century Gothic"/>
                <a:ea typeface="Century Gothic"/>
                <a:cs typeface="Century Gothic"/>
                <a:sym typeface="Century Gothic"/>
              </a:defRPr>
            </a:pPr>
            <a:r>
              <a:rPr lang="nb-NO" sz="1050"/>
              <a:t>Kompetansesamtale</a:t>
            </a:r>
            <a:br>
              <a:rPr lang="nb-NO" sz="1050"/>
            </a:br>
            <a:r>
              <a:rPr lang="nb-NO" sz="1050"/>
              <a:t>medarbeider</a:t>
            </a:r>
          </a:p>
        </p:txBody>
      </p:sp>
      <p:sp>
        <p:nvSpPr>
          <p:cNvPr id="23" name="Avrundet rektangel">
            <a:extLst>
              <a:ext uri="{FF2B5EF4-FFF2-40B4-BE49-F238E27FC236}">
                <a16:creationId xmlns:a16="http://schemas.microsoft.com/office/drawing/2014/main" id="{CD39EDC5-3D78-4AD9-070F-4F0453CB9333}"/>
              </a:ext>
            </a:extLst>
          </p:cNvPr>
          <p:cNvSpPr/>
          <p:nvPr/>
        </p:nvSpPr>
        <p:spPr>
          <a:xfrm>
            <a:off x="4543437" y="2643452"/>
            <a:ext cx="1303926" cy="720341"/>
          </a:xfrm>
          <a:prstGeom prst="roundRect">
            <a:avLst>
              <a:gd name="adj" fmla="val 10490"/>
            </a:avLst>
          </a:prstGeom>
          <a:solidFill>
            <a:srgbClr val="7A2B1F"/>
          </a:solidFill>
          <a:ln w="12700">
            <a:miter lim="400000"/>
          </a:ln>
        </p:spPr>
        <p:txBody>
          <a:bodyPr lIns="50800" tIns="50800" rIns="50800" bIns="50800" anchor="ctr"/>
          <a:lstStyle/>
          <a:p>
            <a:r>
              <a:rPr lang="nb-NO" sz="1100" b="1">
                <a:solidFill>
                  <a:schemeClr val="bg1"/>
                </a:solidFill>
                <a:latin typeface="Century Gothic" panose="020B0502020202020204" pitchFamily="34" charset="0"/>
              </a:rPr>
              <a:t>Iverksette / gjennomføre</a:t>
            </a:r>
          </a:p>
        </p:txBody>
      </p:sp>
      <p:sp>
        <p:nvSpPr>
          <p:cNvPr id="24" name="RÅD PÅ VEIEN">
            <a:extLst>
              <a:ext uri="{FF2B5EF4-FFF2-40B4-BE49-F238E27FC236}">
                <a16:creationId xmlns:a16="http://schemas.microsoft.com/office/drawing/2014/main" id="{2420C8E5-2800-84C7-7FDD-52EDA1B349A0}"/>
              </a:ext>
            </a:extLst>
          </p:cNvPr>
          <p:cNvSpPr txBox="1"/>
          <p:nvPr/>
        </p:nvSpPr>
        <p:spPr>
          <a:xfrm>
            <a:off x="476457" y="570401"/>
            <a:ext cx="5414944"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«ÅRSHJUL»  - PROSJEKTPERIODE</a:t>
            </a:r>
          </a:p>
        </p:txBody>
      </p:sp>
      <p:sp>
        <p:nvSpPr>
          <p:cNvPr id="25" name="Oval">
            <a:extLst>
              <a:ext uri="{FF2B5EF4-FFF2-40B4-BE49-F238E27FC236}">
                <a16:creationId xmlns:a16="http://schemas.microsoft.com/office/drawing/2014/main" id="{A15ADC46-461C-E556-6473-03958B833012}"/>
              </a:ext>
            </a:extLst>
          </p:cNvPr>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26" name="STEG 1">
            <a:extLst>
              <a:ext uri="{FF2B5EF4-FFF2-40B4-BE49-F238E27FC236}">
                <a16:creationId xmlns:a16="http://schemas.microsoft.com/office/drawing/2014/main" id="{17B42F77-FB22-9BD5-8CB6-CE46B4B98493}"/>
              </a:ext>
            </a:extLst>
          </p:cNvPr>
          <p:cNvSpPr txBox="1"/>
          <p:nvPr/>
        </p:nvSpPr>
        <p:spPr>
          <a:xfrm>
            <a:off x="11731094" y="691089"/>
            <a:ext cx="592783" cy="2921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4</a:t>
            </a:r>
          </a:p>
        </p:txBody>
      </p:sp>
    </p:spTree>
    <p:extLst>
      <p:ext uri="{BB962C8B-B14F-4D97-AF65-F5344CB8AC3E}">
        <p14:creationId xmlns:p14="http://schemas.microsoft.com/office/powerpoint/2010/main" val="1023657343"/>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DD7DF6F-CED0-05A7-9FF9-A4A1150CE66B}"/>
              </a:ext>
            </a:extLst>
          </p:cNvPr>
          <p:cNvSpPr/>
          <p:nvPr/>
        </p:nvSpPr>
        <p:spPr>
          <a:xfrm>
            <a:off x="575847" y="1590261"/>
            <a:ext cx="11768552" cy="6897228"/>
          </a:xfrm>
          <a:custGeom>
            <a:avLst/>
            <a:gdLst>
              <a:gd name="connsiteX0" fmla="*/ 0 w 11768552"/>
              <a:gd name="connsiteY0" fmla="*/ 0 h 6897228"/>
              <a:gd name="connsiteX1" fmla="*/ 706113 w 11768552"/>
              <a:gd name="connsiteY1" fmla="*/ 0 h 6897228"/>
              <a:gd name="connsiteX2" fmla="*/ 1176855 w 11768552"/>
              <a:gd name="connsiteY2" fmla="*/ 0 h 6897228"/>
              <a:gd name="connsiteX3" fmla="*/ 1412226 w 11768552"/>
              <a:gd name="connsiteY3" fmla="*/ 0 h 6897228"/>
              <a:gd name="connsiteX4" fmla="*/ 1882968 w 11768552"/>
              <a:gd name="connsiteY4" fmla="*/ 0 h 6897228"/>
              <a:gd name="connsiteX5" fmla="*/ 2589081 w 11768552"/>
              <a:gd name="connsiteY5" fmla="*/ 0 h 6897228"/>
              <a:gd name="connsiteX6" fmla="*/ 3412880 w 11768552"/>
              <a:gd name="connsiteY6" fmla="*/ 0 h 6897228"/>
              <a:gd name="connsiteX7" fmla="*/ 3648251 w 11768552"/>
              <a:gd name="connsiteY7" fmla="*/ 0 h 6897228"/>
              <a:gd name="connsiteX8" fmla="*/ 3883622 w 11768552"/>
              <a:gd name="connsiteY8" fmla="*/ 0 h 6897228"/>
              <a:gd name="connsiteX9" fmla="*/ 4707421 w 11768552"/>
              <a:gd name="connsiteY9" fmla="*/ 0 h 6897228"/>
              <a:gd name="connsiteX10" fmla="*/ 4942792 w 11768552"/>
              <a:gd name="connsiteY10" fmla="*/ 0 h 6897228"/>
              <a:gd name="connsiteX11" fmla="*/ 5531219 w 11768552"/>
              <a:gd name="connsiteY11" fmla="*/ 0 h 6897228"/>
              <a:gd name="connsiteX12" fmla="*/ 5884276 w 11768552"/>
              <a:gd name="connsiteY12" fmla="*/ 0 h 6897228"/>
              <a:gd name="connsiteX13" fmla="*/ 6237333 w 11768552"/>
              <a:gd name="connsiteY13" fmla="*/ 0 h 6897228"/>
              <a:gd name="connsiteX14" fmla="*/ 6590389 w 11768552"/>
              <a:gd name="connsiteY14" fmla="*/ 0 h 6897228"/>
              <a:gd name="connsiteX15" fmla="*/ 6943446 w 11768552"/>
              <a:gd name="connsiteY15" fmla="*/ 0 h 6897228"/>
              <a:gd name="connsiteX16" fmla="*/ 7414188 w 11768552"/>
              <a:gd name="connsiteY16" fmla="*/ 0 h 6897228"/>
              <a:gd name="connsiteX17" fmla="*/ 7767244 w 11768552"/>
              <a:gd name="connsiteY17" fmla="*/ 0 h 6897228"/>
              <a:gd name="connsiteX18" fmla="*/ 8237986 w 11768552"/>
              <a:gd name="connsiteY18" fmla="*/ 0 h 6897228"/>
              <a:gd name="connsiteX19" fmla="*/ 8944100 w 11768552"/>
              <a:gd name="connsiteY19" fmla="*/ 0 h 6897228"/>
              <a:gd name="connsiteX20" fmla="*/ 9297156 w 11768552"/>
              <a:gd name="connsiteY20" fmla="*/ 0 h 6897228"/>
              <a:gd name="connsiteX21" fmla="*/ 9532527 w 11768552"/>
              <a:gd name="connsiteY21" fmla="*/ 0 h 6897228"/>
              <a:gd name="connsiteX22" fmla="*/ 10356326 w 11768552"/>
              <a:gd name="connsiteY22" fmla="*/ 0 h 6897228"/>
              <a:gd name="connsiteX23" fmla="*/ 10591697 w 11768552"/>
              <a:gd name="connsiteY23" fmla="*/ 0 h 6897228"/>
              <a:gd name="connsiteX24" fmla="*/ 11180124 w 11768552"/>
              <a:gd name="connsiteY24" fmla="*/ 0 h 6897228"/>
              <a:gd name="connsiteX25" fmla="*/ 11768552 w 11768552"/>
              <a:gd name="connsiteY25" fmla="*/ 0 h 6897228"/>
              <a:gd name="connsiteX26" fmla="*/ 11768552 w 11768552"/>
              <a:gd name="connsiteY26" fmla="*/ 643741 h 6897228"/>
              <a:gd name="connsiteX27" fmla="*/ 11768552 w 11768552"/>
              <a:gd name="connsiteY27" fmla="*/ 1287483 h 6897228"/>
              <a:gd name="connsiteX28" fmla="*/ 11768552 w 11768552"/>
              <a:gd name="connsiteY28" fmla="*/ 1793279 h 6897228"/>
              <a:gd name="connsiteX29" fmla="*/ 11768552 w 11768552"/>
              <a:gd name="connsiteY29" fmla="*/ 2230104 h 6897228"/>
              <a:gd name="connsiteX30" fmla="*/ 11768552 w 11768552"/>
              <a:gd name="connsiteY30" fmla="*/ 2666928 h 6897228"/>
              <a:gd name="connsiteX31" fmla="*/ 11768552 w 11768552"/>
              <a:gd name="connsiteY31" fmla="*/ 3310669 h 6897228"/>
              <a:gd name="connsiteX32" fmla="*/ 11768552 w 11768552"/>
              <a:gd name="connsiteY32" fmla="*/ 3678522 h 6897228"/>
              <a:gd name="connsiteX33" fmla="*/ 11768552 w 11768552"/>
              <a:gd name="connsiteY33" fmla="*/ 4184318 h 6897228"/>
              <a:gd name="connsiteX34" fmla="*/ 11768552 w 11768552"/>
              <a:gd name="connsiteY34" fmla="*/ 4759087 h 6897228"/>
              <a:gd name="connsiteX35" fmla="*/ 11768552 w 11768552"/>
              <a:gd name="connsiteY35" fmla="*/ 5195912 h 6897228"/>
              <a:gd name="connsiteX36" fmla="*/ 11768552 w 11768552"/>
              <a:gd name="connsiteY36" fmla="*/ 5908625 h 6897228"/>
              <a:gd name="connsiteX37" fmla="*/ 11768552 w 11768552"/>
              <a:gd name="connsiteY37" fmla="*/ 6276477 h 6897228"/>
              <a:gd name="connsiteX38" fmla="*/ 11768552 w 11768552"/>
              <a:gd name="connsiteY38" fmla="*/ 6897228 h 6897228"/>
              <a:gd name="connsiteX39" fmla="*/ 11297810 w 11768552"/>
              <a:gd name="connsiteY39" fmla="*/ 6897228 h 6897228"/>
              <a:gd name="connsiteX40" fmla="*/ 10827068 w 11768552"/>
              <a:gd name="connsiteY40" fmla="*/ 6897228 h 6897228"/>
              <a:gd name="connsiteX41" fmla="*/ 10003269 w 11768552"/>
              <a:gd name="connsiteY41" fmla="*/ 6897228 h 6897228"/>
              <a:gd name="connsiteX42" fmla="*/ 9414842 w 11768552"/>
              <a:gd name="connsiteY42" fmla="*/ 6897228 h 6897228"/>
              <a:gd name="connsiteX43" fmla="*/ 9179471 w 11768552"/>
              <a:gd name="connsiteY43" fmla="*/ 6897228 h 6897228"/>
              <a:gd name="connsiteX44" fmla="*/ 8826414 w 11768552"/>
              <a:gd name="connsiteY44" fmla="*/ 6897228 h 6897228"/>
              <a:gd name="connsiteX45" fmla="*/ 8355672 w 11768552"/>
              <a:gd name="connsiteY45" fmla="*/ 6897228 h 6897228"/>
              <a:gd name="connsiteX46" fmla="*/ 7649559 w 11768552"/>
              <a:gd name="connsiteY46" fmla="*/ 6897228 h 6897228"/>
              <a:gd name="connsiteX47" fmla="*/ 6943446 w 11768552"/>
              <a:gd name="connsiteY47" fmla="*/ 6897228 h 6897228"/>
              <a:gd name="connsiteX48" fmla="*/ 6355018 w 11768552"/>
              <a:gd name="connsiteY48" fmla="*/ 6897228 h 6897228"/>
              <a:gd name="connsiteX49" fmla="*/ 5884276 w 11768552"/>
              <a:gd name="connsiteY49" fmla="*/ 6897228 h 6897228"/>
              <a:gd name="connsiteX50" fmla="*/ 5060477 w 11768552"/>
              <a:gd name="connsiteY50" fmla="*/ 6897228 h 6897228"/>
              <a:gd name="connsiteX51" fmla="*/ 4472050 w 11768552"/>
              <a:gd name="connsiteY51" fmla="*/ 6897228 h 6897228"/>
              <a:gd name="connsiteX52" fmla="*/ 4118993 w 11768552"/>
              <a:gd name="connsiteY52" fmla="*/ 6897228 h 6897228"/>
              <a:gd name="connsiteX53" fmla="*/ 3765937 w 11768552"/>
              <a:gd name="connsiteY53" fmla="*/ 6897228 h 6897228"/>
              <a:gd name="connsiteX54" fmla="*/ 3530566 w 11768552"/>
              <a:gd name="connsiteY54" fmla="*/ 6897228 h 6897228"/>
              <a:gd name="connsiteX55" fmla="*/ 2942138 w 11768552"/>
              <a:gd name="connsiteY55" fmla="*/ 6897228 h 6897228"/>
              <a:gd name="connsiteX56" fmla="*/ 2589081 w 11768552"/>
              <a:gd name="connsiteY56" fmla="*/ 6897228 h 6897228"/>
              <a:gd name="connsiteX57" fmla="*/ 1765283 w 11768552"/>
              <a:gd name="connsiteY57" fmla="*/ 6897228 h 6897228"/>
              <a:gd name="connsiteX58" fmla="*/ 1059170 w 11768552"/>
              <a:gd name="connsiteY58" fmla="*/ 6897228 h 6897228"/>
              <a:gd name="connsiteX59" fmla="*/ 588428 w 11768552"/>
              <a:gd name="connsiteY59" fmla="*/ 6897228 h 6897228"/>
              <a:gd name="connsiteX60" fmla="*/ 0 w 11768552"/>
              <a:gd name="connsiteY60" fmla="*/ 6897228 h 6897228"/>
              <a:gd name="connsiteX61" fmla="*/ 0 w 11768552"/>
              <a:gd name="connsiteY61" fmla="*/ 6322459 h 6897228"/>
              <a:gd name="connsiteX62" fmla="*/ 0 w 11768552"/>
              <a:gd name="connsiteY62" fmla="*/ 5885635 h 6897228"/>
              <a:gd name="connsiteX63" fmla="*/ 0 w 11768552"/>
              <a:gd name="connsiteY63" fmla="*/ 5241893 h 6897228"/>
              <a:gd name="connsiteX64" fmla="*/ 0 w 11768552"/>
              <a:gd name="connsiteY64" fmla="*/ 4529180 h 6897228"/>
              <a:gd name="connsiteX65" fmla="*/ 0 w 11768552"/>
              <a:gd name="connsiteY65" fmla="*/ 3816466 h 6897228"/>
              <a:gd name="connsiteX66" fmla="*/ 0 w 11768552"/>
              <a:gd name="connsiteY66" fmla="*/ 3241697 h 6897228"/>
              <a:gd name="connsiteX67" fmla="*/ 0 w 11768552"/>
              <a:gd name="connsiteY67" fmla="*/ 2735900 h 6897228"/>
              <a:gd name="connsiteX68" fmla="*/ 0 w 11768552"/>
              <a:gd name="connsiteY68" fmla="*/ 2161131 h 6897228"/>
              <a:gd name="connsiteX69" fmla="*/ 0 w 11768552"/>
              <a:gd name="connsiteY69" fmla="*/ 1586362 h 6897228"/>
              <a:gd name="connsiteX70" fmla="*/ 0 w 11768552"/>
              <a:gd name="connsiteY70" fmla="*/ 1218510 h 6897228"/>
              <a:gd name="connsiteX71" fmla="*/ 0 w 11768552"/>
              <a:gd name="connsiteY71" fmla="*/ 574769 h 6897228"/>
              <a:gd name="connsiteX72" fmla="*/ 0 w 11768552"/>
              <a:gd name="connsiteY72" fmla="*/ 0 h 689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1768552" h="6897228" fill="none" extrusionOk="0">
                <a:moveTo>
                  <a:pt x="0" y="0"/>
                </a:moveTo>
                <a:cubicBezTo>
                  <a:pt x="207444" y="-68145"/>
                  <a:pt x="396566" y="57807"/>
                  <a:pt x="706113" y="0"/>
                </a:cubicBezTo>
                <a:cubicBezTo>
                  <a:pt x="1015660" y="-57807"/>
                  <a:pt x="942872" y="48749"/>
                  <a:pt x="1176855" y="0"/>
                </a:cubicBezTo>
                <a:cubicBezTo>
                  <a:pt x="1410838" y="-48749"/>
                  <a:pt x="1358756" y="3618"/>
                  <a:pt x="1412226" y="0"/>
                </a:cubicBezTo>
                <a:cubicBezTo>
                  <a:pt x="1465696" y="-3618"/>
                  <a:pt x="1680759" y="27390"/>
                  <a:pt x="1882968" y="0"/>
                </a:cubicBezTo>
                <a:cubicBezTo>
                  <a:pt x="2085177" y="-27390"/>
                  <a:pt x="2277250" y="79308"/>
                  <a:pt x="2589081" y="0"/>
                </a:cubicBezTo>
                <a:cubicBezTo>
                  <a:pt x="2900912" y="-79308"/>
                  <a:pt x="3148475" y="36129"/>
                  <a:pt x="3412880" y="0"/>
                </a:cubicBezTo>
                <a:cubicBezTo>
                  <a:pt x="3677285" y="-36129"/>
                  <a:pt x="3563096" y="13323"/>
                  <a:pt x="3648251" y="0"/>
                </a:cubicBezTo>
                <a:cubicBezTo>
                  <a:pt x="3733406" y="-13323"/>
                  <a:pt x="3775300" y="8663"/>
                  <a:pt x="3883622" y="0"/>
                </a:cubicBezTo>
                <a:cubicBezTo>
                  <a:pt x="3991944" y="-8663"/>
                  <a:pt x="4314849" y="42980"/>
                  <a:pt x="4707421" y="0"/>
                </a:cubicBezTo>
                <a:cubicBezTo>
                  <a:pt x="5099993" y="-42980"/>
                  <a:pt x="4874863" y="19286"/>
                  <a:pt x="4942792" y="0"/>
                </a:cubicBezTo>
                <a:cubicBezTo>
                  <a:pt x="5010721" y="-19286"/>
                  <a:pt x="5410032" y="32822"/>
                  <a:pt x="5531219" y="0"/>
                </a:cubicBezTo>
                <a:cubicBezTo>
                  <a:pt x="5652406" y="-32822"/>
                  <a:pt x="5739497" y="3008"/>
                  <a:pt x="5884276" y="0"/>
                </a:cubicBezTo>
                <a:cubicBezTo>
                  <a:pt x="6029055" y="-3008"/>
                  <a:pt x="6066060" y="35016"/>
                  <a:pt x="6237333" y="0"/>
                </a:cubicBezTo>
                <a:cubicBezTo>
                  <a:pt x="6408606" y="-35016"/>
                  <a:pt x="6427144" y="2985"/>
                  <a:pt x="6590389" y="0"/>
                </a:cubicBezTo>
                <a:cubicBezTo>
                  <a:pt x="6753634" y="-2985"/>
                  <a:pt x="6815745" y="31600"/>
                  <a:pt x="6943446" y="0"/>
                </a:cubicBezTo>
                <a:cubicBezTo>
                  <a:pt x="7071147" y="-31600"/>
                  <a:pt x="7267389" y="50357"/>
                  <a:pt x="7414188" y="0"/>
                </a:cubicBezTo>
                <a:cubicBezTo>
                  <a:pt x="7560987" y="-50357"/>
                  <a:pt x="7595383" y="14961"/>
                  <a:pt x="7767244" y="0"/>
                </a:cubicBezTo>
                <a:cubicBezTo>
                  <a:pt x="7939105" y="-14961"/>
                  <a:pt x="8042625" y="21876"/>
                  <a:pt x="8237986" y="0"/>
                </a:cubicBezTo>
                <a:cubicBezTo>
                  <a:pt x="8433347" y="-21876"/>
                  <a:pt x="8750879" y="46942"/>
                  <a:pt x="8944100" y="0"/>
                </a:cubicBezTo>
                <a:cubicBezTo>
                  <a:pt x="9137321" y="-46942"/>
                  <a:pt x="9204196" y="7904"/>
                  <a:pt x="9297156" y="0"/>
                </a:cubicBezTo>
                <a:cubicBezTo>
                  <a:pt x="9390116" y="-7904"/>
                  <a:pt x="9468652" y="20260"/>
                  <a:pt x="9532527" y="0"/>
                </a:cubicBezTo>
                <a:cubicBezTo>
                  <a:pt x="9596402" y="-20260"/>
                  <a:pt x="10055390" y="87257"/>
                  <a:pt x="10356326" y="0"/>
                </a:cubicBezTo>
                <a:cubicBezTo>
                  <a:pt x="10657262" y="-87257"/>
                  <a:pt x="10509888" y="8416"/>
                  <a:pt x="10591697" y="0"/>
                </a:cubicBezTo>
                <a:cubicBezTo>
                  <a:pt x="10673506" y="-8416"/>
                  <a:pt x="10973656" y="15447"/>
                  <a:pt x="11180124" y="0"/>
                </a:cubicBezTo>
                <a:cubicBezTo>
                  <a:pt x="11386592" y="-15447"/>
                  <a:pt x="11537840" y="45455"/>
                  <a:pt x="11768552" y="0"/>
                </a:cubicBezTo>
                <a:cubicBezTo>
                  <a:pt x="11833777" y="290598"/>
                  <a:pt x="11750792" y="404049"/>
                  <a:pt x="11768552" y="643741"/>
                </a:cubicBezTo>
                <a:cubicBezTo>
                  <a:pt x="11786312" y="883433"/>
                  <a:pt x="11767836" y="991302"/>
                  <a:pt x="11768552" y="1287483"/>
                </a:cubicBezTo>
                <a:cubicBezTo>
                  <a:pt x="11769268" y="1583664"/>
                  <a:pt x="11747534" y="1588282"/>
                  <a:pt x="11768552" y="1793279"/>
                </a:cubicBezTo>
                <a:cubicBezTo>
                  <a:pt x="11789570" y="1998276"/>
                  <a:pt x="11724203" y="2097199"/>
                  <a:pt x="11768552" y="2230104"/>
                </a:cubicBezTo>
                <a:cubicBezTo>
                  <a:pt x="11812901" y="2363009"/>
                  <a:pt x="11734166" y="2472540"/>
                  <a:pt x="11768552" y="2666928"/>
                </a:cubicBezTo>
                <a:cubicBezTo>
                  <a:pt x="11802938" y="2861316"/>
                  <a:pt x="11750523" y="3139226"/>
                  <a:pt x="11768552" y="3310669"/>
                </a:cubicBezTo>
                <a:cubicBezTo>
                  <a:pt x="11786581" y="3482112"/>
                  <a:pt x="11763621" y="3526141"/>
                  <a:pt x="11768552" y="3678522"/>
                </a:cubicBezTo>
                <a:cubicBezTo>
                  <a:pt x="11773483" y="3830903"/>
                  <a:pt x="11748527" y="4017839"/>
                  <a:pt x="11768552" y="4184318"/>
                </a:cubicBezTo>
                <a:cubicBezTo>
                  <a:pt x="11788577" y="4350797"/>
                  <a:pt x="11753663" y="4553954"/>
                  <a:pt x="11768552" y="4759087"/>
                </a:cubicBezTo>
                <a:cubicBezTo>
                  <a:pt x="11783441" y="4964220"/>
                  <a:pt x="11763990" y="4991272"/>
                  <a:pt x="11768552" y="5195912"/>
                </a:cubicBezTo>
                <a:cubicBezTo>
                  <a:pt x="11773114" y="5400553"/>
                  <a:pt x="11701206" y="5694353"/>
                  <a:pt x="11768552" y="5908625"/>
                </a:cubicBezTo>
                <a:cubicBezTo>
                  <a:pt x="11835898" y="6122897"/>
                  <a:pt x="11736538" y="6100641"/>
                  <a:pt x="11768552" y="6276477"/>
                </a:cubicBezTo>
                <a:cubicBezTo>
                  <a:pt x="11800566" y="6452313"/>
                  <a:pt x="11740399" y="6715832"/>
                  <a:pt x="11768552" y="6897228"/>
                </a:cubicBezTo>
                <a:cubicBezTo>
                  <a:pt x="11664398" y="6942937"/>
                  <a:pt x="11494796" y="6860052"/>
                  <a:pt x="11297810" y="6897228"/>
                </a:cubicBezTo>
                <a:cubicBezTo>
                  <a:pt x="11100824" y="6934404"/>
                  <a:pt x="10948760" y="6857768"/>
                  <a:pt x="10827068" y="6897228"/>
                </a:cubicBezTo>
                <a:cubicBezTo>
                  <a:pt x="10705376" y="6936688"/>
                  <a:pt x="10378709" y="6865427"/>
                  <a:pt x="10003269" y="6897228"/>
                </a:cubicBezTo>
                <a:cubicBezTo>
                  <a:pt x="9627829" y="6929029"/>
                  <a:pt x="9586364" y="6846670"/>
                  <a:pt x="9414842" y="6897228"/>
                </a:cubicBezTo>
                <a:cubicBezTo>
                  <a:pt x="9243320" y="6947786"/>
                  <a:pt x="9240592" y="6874069"/>
                  <a:pt x="9179471" y="6897228"/>
                </a:cubicBezTo>
                <a:cubicBezTo>
                  <a:pt x="9118350" y="6920387"/>
                  <a:pt x="8913936" y="6896731"/>
                  <a:pt x="8826414" y="6897228"/>
                </a:cubicBezTo>
                <a:cubicBezTo>
                  <a:pt x="8738892" y="6897725"/>
                  <a:pt x="8579476" y="6887747"/>
                  <a:pt x="8355672" y="6897228"/>
                </a:cubicBezTo>
                <a:cubicBezTo>
                  <a:pt x="8131868" y="6906709"/>
                  <a:pt x="7809339" y="6866829"/>
                  <a:pt x="7649559" y="6897228"/>
                </a:cubicBezTo>
                <a:cubicBezTo>
                  <a:pt x="7489779" y="6927627"/>
                  <a:pt x="7122651" y="6826081"/>
                  <a:pt x="6943446" y="6897228"/>
                </a:cubicBezTo>
                <a:cubicBezTo>
                  <a:pt x="6764241" y="6968375"/>
                  <a:pt x="6487542" y="6889281"/>
                  <a:pt x="6355018" y="6897228"/>
                </a:cubicBezTo>
                <a:cubicBezTo>
                  <a:pt x="6222494" y="6905175"/>
                  <a:pt x="6072549" y="6860500"/>
                  <a:pt x="5884276" y="6897228"/>
                </a:cubicBezTo>
                <a:cubicBezTo>
                  <a:pt x="5696003" y="6933956"/>
                  <a:pt x="5462866" y="6801023"/>
                  <a:pt x="5060477" y="6897228"/>
                </a:cubicBezTo>
                <a:cubicBezTo>
                  <a:pt x="4658088" y="6993433"/>
                  <a:pt x="4605202" y="6896776"/>
                  <a:pt x="4472050" y="6897228"/>
                </a:cubicBezTo>
                <a:cubicBezTo>
                  <a:pt x="4338898" y="6897680"/>
                  <a:pt x="4267805" y="6895096"/>
                  <a:pt x="4118993" y="6897228"/>
                </a:cubicBezTo>
                <a:cubicBezTo>
                  <a:pt x="3970181" y="6899360"/>
                  <a:pt x="3914464" y="6869951"/>
                  <a:pt x="3765937" y="6897228"/>
                </a:cubicBezTo>
                <a:cubicBezTo>
                  <a:pt x="3617410" y="6924505"/>
                  <a:pt x="3645284" y="6871162"/>
                  <a:pt x="3530566" y="6897228"/>
                </a:cubicBezTo>
                <a:cubicBezTo>
                  <a:pt x="3415848" y="6923294"/>
                  <a:pt x="3158524" y="6851347"/>
                  <a:pt x="2942138" y="6897228"/>
                </a:cubicBezTo>
                <a:cubicBezTo>
                  <a:pt x="2725752" y="6943109"/>
                  <a:pt x="2663371" y="6883596"/>
                  <a:pt x="2589081" y="6897228"/>
                </a:cubicBezTo>
                <a:cubicBezTo>
                  <a:pt x="2514791" y="6910860"/>
                  <a:pt x="2093031" y="6839520"/>
                  <a:pt x="1765283" y="6897228"/>
                </a:cubicBezTo>
                <a:cubicBezTo>
                  <a:pt x="1437535" y="6954936"/>
                  <a:pt x="1248336" y="6880715"/>
                  <a:pt x="1059170" y="6897228"/>
                </a:cubicBezTo>
                <a:cubicBezTo>
                  <a:pt x="870004" y="6913741"/>
                  <a:pt x="745427" y="6892296"/>
                  <a:pt x="588428" y="6897228"/>
                </a:cubicBezTo>
                <a:cubicBezTo>
                  <a:pt x="431429" y="6902160"/>
                  <a:pt x="291309" y="6843368"/>
                  <a:pt x="0" y="6897228"/>
                </a:cubicBezTo>
                <a:cubicBezTo>
                  <a:pt x="-20984" y="6648698"/>
                  <a:pt x="9672" y="6441381"/>
                  <a:pt x="0" y="6322459"/>
                </a:cubicBezTo>
                <a:cubicBezTo>
                  <a:pt x="-9672" y="6203537"/>
                  <a:pt x="8832" y="6027995"/>
                  <a:pt x="0" y="5885635"/>
                </a:cubicBezTo>
                <a:cubicBezTo>
                  <a:pt x="-8832" y="5743275"/>
                  <a:pt x="70972" y="5468684"/>
                  <a:pt x="0" y="5241893"/>
                </a:cubicBezTo>
                <a:cubicBezTo>
                  <a:pt x="-70972" y="5015102"/>
                  <a:pt x="35793" y="4738559"/>
                  <a:pt x="0" y="4529180"/>
                </a:cubicBezTo>
                <a:cubicBezTo>
                  <a:pt x="-35793" y="4319801"/>
                  <a:pt x="27032" y="4115707"/>
                  <a:pt x="0" y="3816466"/>
                </a:cubicBezTo>
                <a:cubicBezTo>
                  <a:pt x="-27032" y="3517225"/>
                  <a:pt x="35064" y="3471757"/>
                  <a:pt x="0" y="3241697"/>
                </a:cubicBezTo>
                <a:cubicBezTo>
                  <a:pt x="-35064" y="3011637"/>
                  <a:pt x="13201" y="2840997"/>
                  <a:pt x="0" y="2735900"/>
                </a:cubicBezTo>
                <a:cubicBezTo>
                  <a:pt x="-13201" y="2630803"/>
                  <a:pt x="23268" y="2288513"/>
                  <a:pt x="0" y="2161131"/>
                </a:cubicBezTo>
                <a:cubicBezTo>
                  <a:pt x="-23268" y="2033749"/>
                  <a:pt x="55982" y="1835865"/>
                  <a:pt x="0" y="1586362"/>
                </a:cubicBezTo>
                <a:cubicBezTo>
                  <a:pt x="-55982" y="1336859"/>
                  <a:pt x="10302" y="1328193"/>
                  <a:pt x="0" y="1218510"/>
                </a:cubicBezTo>
                <a:cubicBezTo>
                  <a:pt x="-10302" y="1108827"/>
                  <a:pt x="74927" y="799372"/>
                  <a:pt x="0" y="574769"/>
                </a:cubicBezTo>
                <a:cubicBezTo>
                  <a:pt x="-74927" y="350166"/>
                  <a:pt x="65001" y="123788"/>
                  <a:pt x="0" y="0"/>
                </a:cubicBezTo>
                <a:close/>
              </a:path>
              <a:path w="11768552" h="6897228" stroke="0" extrusionOk="0">
                <a:moveTo>
                  <a:pt x="0" y="0"/>
                </a:moveTo>
                <a:cubicBezTo>
                  <a:pt x="132287" y="-13880"/>
                  <a:pt x="300151" y="25929"/>
                  <a:pt x="470742" y="0"/>
                </a:cubicBezTo>
                <a:cubicBezTo>
                  <a:pt x="641333" y="-25929"/>
                  <a:pt x="596412" y="14631"/>
                  <a:pt x="706113" y="0"/>
                </a:cubicBezTo>
                <a:cubicBezTo>
                  <a:pt x="815814" y="-14631"/>
                  <a:pt x="1291057" y="51790"/>
                  <a:pt x="1529912" y="0"/>
                </a:cubicBezTo>
                <a:cubicBezTo>
                  <a:pt x="1768767" y="-51790"/>
                  <a:pt x="1769166" y="13384"/>
                  <a:pt x="2000654" y="0"/>
                </a:cubicBezTo>
                <a:cubicBezTo>
                  <a:pt x="2232142" y="-13384"/>
                  <a:pt x="2284470" y="33681"/>
                  <a:pt x="2471396" y="0"/>
                </a:cubicBezTo>
                <a:cubicBezTo>
                  <a:pt x="2658322" y="-33681"/>
                  <a:pt x="3026566" y="37161"/>
                  <a:pt x="3295195" y="0"/>
                </a:cubicBezTo>
                <a:cubicBezTo>
                  <a:pt x="3563824" y="-37161"/>
                  <a:pt x="3523413" y="34796"/>
                  <a:pt x="3648251" y="0"/>
                </a:cubicBezTo>
                <a:cubicBezTo>
                  <a:pt x="3773089" y="-34796"/>
                  <a:pt x="4226172" y="9564"/>
                  <a:pt x="4472050" y="0"/>
                </a:cubicBezTo>
                <a:cubicBezTo>
                  <a:pt x="4717928" y="-9564"/>
                  <a:pt x="4901145" y="47444"/>
                  <a:pt x="5295848" y="0"/>
                </a:cubicBezTo>
                <a:cubicBezTo>
                  <a:pt x="5690551" y="-47444"/>
                  <a:pt x="5717411" y="42427"/>
                  <a:pt x="5884276" y="0"/>
                </a:cubicBezTo>
                <a:cubicBezTo>
                  <a:pt x="6051141" y="-42427"/>
                  <a:pt x="6377824" y="88493"/>
                  <a:pt x="6708075" y="0"/>
                </a:cubicBezTo>
                <a:cubicBezTo>
                  <a:pt x="7038326" y="-88493"/>
                  <a:pt x="7010279" y="33313"/>
                  <a:pt x="7178817" y="0"/>
                </a:cubicBezTo>
                <a:cubicBezTo>
                  <a:pt x="7347355" y="-33313"/>
                  <a:pt x="7456179" y="21625"/>
                  <a:pt x="7649559" y="0"/>
                </a:cubicBezTo>
                <a:cubicBezTo>
                  <a:pt x="7842939" y="-21625"/>
                  <a:pt x="8055397" y="42526"/>
                  <a:pt x="8355672" y="0"/>
                </a:cubicBezTo>
                <a:cubicBezTo>
                  <a:pt x="8655947" y="-42526"/>
                  <a:pt x="8681818" y="36953"/>
                  <a:pt x="8826414" y="0"/>
                </a:cubicBezTo>
                <a:cubicBezTo>
                  <a:pt x="8971010" y="-36953"/>
                  <a:pt x="9293369" y="98361"/>
                  <a:pt x="9650213" y="0"/>
                </a:cubicBezTo>
                <a:cubicBezTo>
                  <a:pt x="10007057" y="-98361"/>
                  <a:pt x="10230472" y="83987"/>
                  <a:pt x="10474011" y="0"/>
                </a:cubicBezTo>
                <a:cubicBezTo>
                  <a:pt x="10717550" y="-83987"/>
                  <a:pt x="10832510" y="40107"/>
                  <a:pt x="11062439" y="0"/>
                </a:cubicBezTo>
                <a:cubicBezTo>
                  <a:pt x="11292368" y="-40107"/>
                  <a:pt x="11513541" y="75990"/>
                  <a:pt x="11768552" y="0"/>
                </a:cubicBezTo>
                <a:cubicBezTo>
                  <a:pt x="11768916" y="172964"/>
                  <a:pt x="11765330" y="261947"/>
                  <a:pt x="11768552" y="367852"/>
                </a:cubicBezTo>
                <a:cubicBezTo>
                  <a:pt x="11771774" y="473757"/>
                  <a:pt x="11757897" y="655234"/>
                  <a:pt x="11768552" y="804677"/>
                </a:cubicBezTo>
                <a:cubicBezTo>
                  <a:pt x="11779207" y="954120"/>
                  <a:pt x="11742155" y="1166260"/>
                  <a:pt x="11768552" y="1448418"/>
                </a:cubicBezTo>
                <a:cubicBezTo>
                  <a:pt x="11794949" y="1730576"/>
                  <a:pt x="11752304" y="1725630"/>
                  <a:pt x="11768552" y="1954215"/>
                </a:cubicBezTo>
                <a:cubicBezTo>
                  <a:pt x="11784800" y="2182800"/>
                  <a:pt x="11719781" y="2177077"/>
                  <a:pt x="11768552" y="2391039"/>
                </a:cubicBezTo>
                <a:cubicBezTo>
                  <a:pt x="11817323" y="2605001"/>
                  <a:pt x="11715464" y="2831808"/>
                  <a:pt x="11768552" y="3034780"/>
                </a:cubicBezTo>
                <a:cubicBezTo>
                  <a:pt x="11821640" y="3237752"/>
                  <a:pt x="11705102" y="3377602"/>
                  <a:pt x="11768552" y="3609549"/>
                </a:cubicBezTo>
                <a:cubicBezTo>
                  <a:pt x="11832002" y="3841496"/>
                  <a:pt x="11744595" y="4030725"/>
                  <a:pt x="11768552" y="4184318"/>
                </a:cubicBezTo>
                <a:cubicBezTo>
                  <a:pt x="11792509" y="4337911"/>
                  <a:pt x="11723633" y="4562310"/>
                  <a:pt x="11768552" y="4897032"/>
                </a:cubicBezTo>
                <a:cubicBezTo>
                  <a:pt x="11813471" y="5231754"/>
                  <a:pt x="11743905" y="5347637"/>
                  <a:pt x="11768552" y="5540773"/>
                </a:cubicBezTo>
                <a:cubicBezTo>
                  <a:pt x="11793199" y="5733909"/>
                  <a:pt x="11757952" y="5735827"/>
                  <a:pt x="11768552" y="5908625"/>
                </a:cubicBezTo>
                <a:cubicBezTo>
                  <a:pt x="11779152" y="6081423"/>
                  <a:pt x="11751796" y="6545973"/>
                  <a:pt x="11768552" y="6897228"/>
                </a:cubicBezTo>
                <a:cubicBezTo>
                  <a:pt x="11459749" y="6902572"/>
                  <a:pt x="11355793" y="6854745"/>
                  <a:pt x="10944753" y="6897228"/>
                </a:cubicBezTo>
                <a:cubicBezTo>
                  <a:pt x="10533713" y="6939711"/>
                  <a:pt x="10464951" y="6815875"/>
                  <a:pt x="10238640" y="6897228"/>
                </a:cubicBezTo>
                <a:cubicBezTo>
                  <a:pt x="10012329" y="6978581"/>
                  <a:pt x="10021163" y="6890336"/>
                  <a:pt x="9885584" y="6897228"/>
                </a:cubicBezTo>
                <a:cubicBezTo>
                  <a:pt x="9750005" y="6904120"/>
                  <a:pt x="9756226" y="6880048"/>
                  <a:pt x="9650213" y="6897228"/>
                </a:cubicBezTo>
                <a:cubicBezTo>
                  <a:pt x="9544200" y="6914408"/>
                  <a:pt x="9409910" y="6881720"/>
                  <a:pt x="9297156" y="6897228"/>
                </a:cubicBezTo>
                <a:cubicBezTo>
                  <a:pt x="9184402" y="6912736"/>
                  <a:pt x="8791400" y="6893951"/>
                  <a:pt x="8591043" y="6897228"/>
                </a:cubicBezTo>
                <a:cubicBezTo>
                  <a:pt x="8390686" y="6900505"/>
                  <a:pt x="8366567" y="6856148"/>
                  <a:pt x="8237986" y="6897228"/>
                </a:cubicBezTo>
                <a:cubicBezTo>
                  <a:pt x="8109405" y="6938308"/>
                  <a:pt x="8092573" y="6870918"/>
                  <a:pt x="8002615" y="6897228"/>
                </a:cubicBezTo>
                <a:cubicBezTo>
                  <a:pt x="7912657" y="6923538"/>
                  <a:pt x="7800453" y="6864645"/>
                  <a:pt x="7649559" y="6897228"/>
                </a:cubicBezTo>
                <a:cubicBezTo>
                  <a:pt x="7498665" y="6929811"/>
                  <a:pt x="7317471" y="6853456"/>
                  <a:pt x="7178817" y="6897228"/>
                </a:cubicBezTo>
                <a:cubicBezTo>
                  <a:pt x="7040163" y="6941000"/>
                  <a:pt x="6804191" y="6858015"/>
                  <a:pt x="6590389" y="6897228"/>
                </a:cubicBezTo>
                <a:cubicBezTo>
                  <a:pt x="6376587" y="6936441"/>
                  <a:pt x="6333198" y="6874030"/>
                  <a:pt x="6237333" y="6897228"/>
                </a:cubicBezTo>
                <a:cubicBezTo>
                  <a:pt x="6141468" y="6920426"/>
                  <a:pt x="5737285" y="6823606"/>
                  <a:pt x="5413534" y="6897228"/>
                </a:cubicBezTo>
                <a:cubicBezTo>
                  <a:pt x="5089783" y="6970850"/>
                  <a:pt x="5029604" y="6877295"/>
                  <a:pt x="4825106" y="6897228"/>
                </a:cubicBezTo>
                <a:cubicBezTo>
                  <a:pt x="4620608" y="6917161"/>
                  <a:pt x="4378059" y="6811653"/>
                  <a:pt x="4001308" y="6897228"/>
                </a:cubicBezTo>
                <a:cubicBezTo>
                  <a:pt x="3624557" y="6982803"/>
                  <a:pt x="3472598" y="6830588"/>
                  <a:pt x="3295195" y="6897228"/>
                </a:cubicBezTo>
                <a:cubicBezTo>
                  <a:pt x="3117792" y="6963868"/>
                  <a:pt x="3007392" y="6854831"/>
                  <a:pt x="2824452" y="6897228"/>
                </a:cubicBezTo>
                <a:cubicBezTo>
                  <a:pt x="2641512" y="6939625"/>
                  <a:pt x="2367956" y="6860136"/>
                  <a:pt x="2118339" y="6897228"/>
                </a:cubicBezTo>
                <a:cubicBezTo>
                  <a:pt x="1868722" y="6934320"/>
                  <a:pt x="1862782" y="6857242"/>
                  <a:pt x="1765283" y="6897228"/>
                </a:cubicBezTo>
                <a:cubicBezTo>
                  <a:pt x="1667784" y="6937214"/>
                  <a:pt x="1382088" y="6893588"/>
                  <a:pt x="1176855" y="6897228"/>
                </a:cubicBezTo>
                <a:cubicBezTo>
                  <a:pt x="971622" y="6900868"/>
                  <a:pt x="1058283" y="6883670"/>
                  <a:pt x="941484" y="6897228"/>
                </a:cubicBezTo>
                <a:cubicBezTo>
                  <a:pt x="824685" y="6910786"/>
                  <a:pt x="336602" y="6795549"/>
                  <a:pt x="0" y="6897228"/>
                </a:cubicBezTo>
                <a:cubicBezTo>
                  <a:pt x="-20233" y="6643157"/>
                  <a:pt x="64127" y="6580694"/>
                  <a:pt x="0" y="6322459"/>
                </a:cubicBezTo>
                <a:cubicBezTo>
                  <a:pt x="-64127" y="6064224"/>
                  <a:pt x="72581" y="5830097"/>
                  <a:pt x="0" y="5678718"/>
                </a:cubicBezTo>
                <a:cubicBezTo>
                  <a:pt x="-72581" y="5527339"/>
                  <a:pt x="63820" y="5180534"/>
                  <a:pt x="0" y="5034976"/>
                </a:cubicBezTo>
                <a:cubicBezTo>
                  <a:pt x="-63820" y="4889418"/>
                  <a:pt x="34383" y="4734706"/>
                  <a:pt x="0" y="4598152"/>
                </a:cubicBezTo>
                <a:cubicBezTo>
                  <a:pt x="-34383" y="4461598"/>
                  <a:pt x="11835" y="4155624"/>
                  <a:pt x="0" y="3885438"/>
                </a:cubicBezTo>
                <a:cubicBezTo>
                  <a:pt x="-11835" y="3615252"/>
                  <a:pt x="14649" y="3530232"/>
                  <a:pt x="0" y="3310669"/>
                </a:cubicBezTo>
                <a:cubicBezTo>
                  <a:pt x="-14649" y="3091106"/>
                  <a:pt x="40206" y="3068054"/>
                  <a:pt x="0" y="2942817"/>
                </a:cubicBezTo>
                <a:cubicBezTo>
                  <a:pt x="-40206" y="2817580"/>
                  <a:pt x="17602" y="2508127"/>
                  <a:pt x="0" y="2368048"/>
                </a:cubicBezTo>
                <a:cubicBezTo>
                  <a:pt x="-17602" y="2227969"/>
                  <a:pt x="48282" y="2089872"/>
                  <a:pt x="0" y="1862252"/>
                </a:cubicBezTo>
                <a:cubicBezTo>
                  <a:pt x="-48282" y="1634632"/>
                  <a:pt x="3428" y="1604260"/>
                  <a:pt x="0" y="1356455"/>
                </a:cubicBezTo>
                <a:cubicBezTo>
                  <a:pt x="-3428" y="1108650"/>
                  <a:pt x="16575" y="1023630"/>
                  <a:pt x="0" y="850658"/>
                </a:cubicBezTo>
                <a:cubicBezTo>
                  <a:pt x="-16575" y="677686"/>
                  <a:pt x="16348" y="217885"/>
                  <a:pt x="0" y="0"/>
                </a:cubicBezTo>
                <a:close/>
              </a:path>
            </a:pathLst>
          </a:custGeom>
          <a:solidFill>
            <a:srgbClr val="F6E9E1"/>
          </a:solidFill>
          <a:ln w="0" cap="flat">
            <a:solidFill>
              <a:schemeClr val="tx1"/>
            </a:solidFill>
            <a:prstDash val="sysDot"/>
            <a:round/>
            <a:extLst>
              <a:ext uri="{C807C97D-BFC1-408E-A445-0C87EB9F89A2}">
                <ask:lineSketchStyleProps xmlns:ask="http://schemas.microsoft.com/office/drawing/2018/sketchyshapes" sd="1219033472">
                  <a:prstGeom prst="rect">
                    <a:avLst/>
                  </a:prstGeom>
                  <ask:type>
                    <ask:lineSketchScribble/>
                  </ask:type>
                </ask:lineSketchStyleProps>
              </a:ext>
            </a:extLst>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endParaRPr kumimoji="0" lang="nb-NO" sz="1600" b="0" i="0" u="none" strike="noStrike" cap="none" spc="0" normalizeH="0" baseline="0">
              <a:ln>
                <a:noFill/>
              </a:ln>
              <a:solidFill>
                <a:srgbClr val="5E5E5E"/>
              </a:solidFill>
              <a:effectLst/>
              <a:uFillTx/>
              <a:latin typeface="+mn-lt"/>
              <a:ea typeface="+mn-ea"/>
              <a:cs typeface="+mn-cs"/>
              <a:sym typeface="Helvetica Neue"/>
            </a:endParaRPr>
          </a:p>
        </p:txBody>
      </p:sp>
      <p:sp>
        <p:nvSpPr>
          <p:cNvPr id="515" name="1. Kompetanseheving er et felles virkemiddel for å utvikle og heve kvaliteten på journalistikken, og dermed også bedre bedriftenes posisjon og inntektsmulighet. Kompetanseheving styrker mediebedriftenes konkurranse- og omstillingsevne og de redaksjonelle"/>
          <p:cNvSpPr txBox="1"/>
          <p:nvPr/>
        </p:nvSpPr>
        <p:spPr>
          <a:xfrm>
            <a:off x="1099693" y="2044700"/>
            <a:ext cx="5057598" cy="644278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t">
            <a:spAutoFit/>
          </a:bodyPr>
          <a:lstStyle/>
          <a:p>
            <a:pPr algn="l">
              <a:defRPr sz="1500">
                <a:latin typeface="Century Gothic"/>
                <a:ea typeface="Century Gothic"/>
                <a:cs typeface="Century Gothic"/>
                <a:sym typeface="Century Gothic"/>
              </a:defRPr>
            </a:pPr>
            <a:r>
              <a:rPr lang="nb-NO" b="1">
                <a:solidFill>
                  <a:srgbClr val="792A1E"/>
                </a:solidFill>
              </a:rPr>
              <a:t>1</a:t>
            </a:r>
            <a:r>
              <a:rPr lang="nb-NO"/>
              <a:t>. </a:t>
            </a:r>
            <a:r>
              <a:rPr lang="nb-NO" sz="1400">
                <a:solidFill>
                  <a:srgbClr val="000000"/>
                </a:solidFill>
              </a:rPr>
              <a:t>Kompetanseheving er et felles virkemiddel for å utvikle og heve kvaliteten på journalistikken, og dermed også bedre bedriftenes posisjon og inntektsmulighet. Kompetanseheving styrker mediebedriftenes konkurranse- og omstillingsevne og de redaksjonelle medarbeideres utvikling og fornyelse. Partene vil derfor understreke det verdifulle i at redaksjonelle medarbeidere styrker sin kompetanse, samt at bedriftene legger stor vekt på planmessig opplæring og kompetanseheving.</a:t>
            </a:r>
          </a:p>
          <a:p>
            <a:pPr algn="l">
              <a:defRPr sz="1500">
                <a:latin typeface="Century Gothic"/>
                <a:ea typeface="Century Gothic"/>
                <a:cs typeface="Century Gothic"/>
                <a:sym typeface="Century Gothic"/>
              </a:defRPr>
            </a:pPr>
            <a:endParaRPr lang="nb-NO">
              <a:solidFill>
                <a:srgbClr val="000000"/>
              </a:solidFill>
            </a:endParaRPr>
          </a:p>
          <a:p>
            <a:pPr algn="l">
              <a:defRPr sz="1500">
                <a:latin typeface="Century Gothic"/>
                <a:ea typeface="Century Gothic"/>
                <a:cs typeface="Century Gothic"/>
                <a:sym typeface="Century Gothic"/>
              </a:defRPr>
            </a:pPr>
            <a:r>
              <a:rPr lang="nb-NO" b="1">
                <a:solidFill>
                  <a:srgbClr val="792A1E"/>
                </a:solidFill>
              </a:rPr>
              <a:t>2</a:t>
            </a:r>
            <a:r>
              <a:rPr lang="nb-NO">
                <a:solidFill>
                  <a:srgbClr val="792A1E"/>
                </a:solidFill>
              </a:rPr>
              <a:t>. </a:t>
            </a:r>
            <a:r>
              <a:rPr lang="nb-NO" sz="1400">
                <a:solidFill>
                  <a:srgbClr val="000000"/>
                </a:solidFill>
              </a:rPr>
              <a:t>Bedriftene vil, etter drøftinger med tillitsvalgte, derfor hvert år legge fram planer for etter- og videreutdanning. Den enkelte bedrift skal legge fram sine mål for framtidig utvikling som grunnlag for kartlegging av kompetansebehovene. Det er bedriftens ansvar, i samarbeid med de redaksjonelle medarbeidere, å foreta kartlegging og initiere eventuelle tiltak. Kartleggingen oppdateres vanligvis en gang pr. år. Der hvor det er gap mellom bedriftens nåværende kompetanse og fremtidig behov, forutsettes dette dekket med aktuelle opplæringstiltak eller med andre virkemidler. Kostnader til etter- og videreutdanning i samsvar med bedriftens behov er bedriftens ansvar.</a:t>
            </a:r>
          </a:p>
          <a:p>
            <a:pPr algn="l">
              <a:defRPr sz="1500">
                <a:latin typeface="Century Gothic"/>
                <a:ea typeface="Century Gothic"/>
                <a:cs typeface="Century Gothic"/>
                <a:sym typeface="Century Gothic"/>
              </a:defRPr>
            </a:pPr>
            <a:endParaRPr lang="nb-NO"/>
          </a:p>
          <a:p>
            <a:pPr algn="l">
              <a:defRPr sz="1500">
                <a:latin typeface="Century Gothic"/>
                <a:ea typeface="Century Gothic"/>
                <a:cs typeface="Century Gothic"/>
                <a:sym typeface="Century Gothic"/>
              </a:defRPr>
            </a:pPr>
            <a:r>
              <a:rPr lang="nb-NO" b="1">
                <a:solidFill>
                  <a:srgbClr val="792A1E"/>
                </a:solidFill>
              </a:rPr>
              <a:t>3</a:t>
            </a:r>
            <a:r>
              <a:rPr lang="nb-NO">
                <a:solidFill>
                  <a:srgbClr val="792A1E"/>
                </a:solidFill>
              </a:rPr>
              <a:t>. </a:t>
            </a:r>
            <a:r>
              <a:rPr lang="nb-NO" sz="1400">
                <a:solidFill>
                  <a:srgbClr val="000000"/>
                </a:solidFill>
              </a:rPr>
              <a:t>Partene anbefaler at kompetanseplaner utarbeidet under bestemmelsene i § 39, pkt.2 tillegges vekt ved prioritering av etter- og videreutdanningstiltak.</a:t>
            </a:r>
          </a:p>
          <a:p>
            <a:pPr algn="l">
              <a:defRPr sz="1500">
                <a:latin typeface="Century Gothic"/>
                <a:ea typeface="Century Gothic"/>
                <a:cs typeface="Century Gothic"/>
                <a:sym typeface="Century Gothic"/>
              </a:defRPr>
            </a:pPr>
            <a:endParaRPr lang="nb-NO"/>
          </a:p>
        </p:txBody>
      </p:sp>
      <p:sp>
        <p:nvSpPr>
          <p:cNvPr id="516" name="4. Bedriften dekker egenandelen for medarbeidere som deltar på kurs i regi av IJ etter planpåmelding eller etter avtale mellom bedriften og den enkelte journalist.…"/>
          <p:cNvSpPr txBox="1"/>
          <p:nvPr/>
        </p:nvSpPr>
        <p:spPr>
          <a:xfrm>
            <a:off x="6830390" y="2044699"/>
            <a:ext cx="5207000" cy="536557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algn="l">
              <a:defRPr sz="1500">
                <a:latin typeface="Century Gothic"/>
                <a:ea typeface="Century Gothic"/>
                <a:cs typeface="Century Gothic"/>
                <a:sym typeface="Century Gothic"/>
              </a:defRPr>
            </a:pPr>
            <a:r>
              <a:rPr lang="nb-NO" b="1">
                <a:solidFill>
                  <a:srgbClr val="792A1E"/>
                </a:solidFill>
              </a:rPr>
              <a:t>4</a:t>
            </a:r>
            <a:r>
              <a:rPr lang="nb-NO">
                <a:solidFill>
                  <a:srgbClr val="792A1E"/>
                </a:solidFill>
              </a:rPr>
              <a:t>. </a:t>
            </a:r>
            <a:r>
              <a:rPr lang="nb-NO" sz="1400">
                <a:solidFill>
                  <a:srgbClr val="000000"/>
                </a:solidFill>
              </a:rPr>
              <a:t>Bedriften dekker egenandelen for medarbeidere som deltar på kurs i regi av IJ etter planpåmelding eller etter avtale mellom bedriften og den enkelte journalist.</a:t>
            </a:r>
          </a:p>
          <a:p>
            <a:pPr algn="l">
              <a:defRPr sz="1500">
                <a:latin typeface="Century Gothic"/>
                <a:ea typeface="Century Gothic"/>
                <a:cs typeface="Century Gothic"/>
                <a:sym typeface="Century Gothic"/>
              </a:defRPr>
            </a:pPr>
            <a:endParaRPr lang="nb-NO" sz="1400">
              <a:solidFill>
                <a:srgbClr val="000000"/>
              </a:solidFill>
            </a:endParaRPr>
          </a:p>
          <a:p>
            <a:pPr algn="l">
              <a:defRPr sz="1500">
                <a:latin typeface="Century Gothic"/>
                <a:ea typeface="Century Gothic"/>
                <a:cs typeface="Century Gothic"/>
                <a:sym typeface="Century Gothic"/>
              </a:defRPr>
            </a:pPr>
            <a:r>
              <a:rPr lang="nb-NO" b="1">
                <a:solidFill>
                  <a:srgbClr val="792A1E"/>
                </a:solidFill>
              </a:rPr>
              <a:t>5</a:t>
            </a:r>
            <a:r>
              <a:rPr lang="nb-NO">
                <a:solidFill>
                  <a:srgbClr val="792A1E"/>
                </a:solidFill>
              </a:rPr>
              <a:t>. </a:t>
            </a:r>
            <a:r>
              <a:rPr lang="nb-NO" sz="1400">
                <a:solidFill>
                  <a:srgbClr val="000000"/>
                </a:solidFill>
              </a:rPr>
              <a:t>Hvis </a:t>
            </a:r>
            <a:r>
              <a:rPr lang="nb-NO" sz="1400" err="1">
                <a:solidFill>
                  <a:srgbClr val="000000"/>
                </a:solidFill>
              </a:rPr>
              <a:t>bedriftsmessige</a:t>
            </a:r>
            <a:r>
              <a:rPr lang="nb-NO" sz="1400">
                <a:solidFill>
                  <a:srgbClr val="000000"/>
                </a:solidFill>
              </a:rPr>
              <a:t> hensyn ikke er til hinder for det, vil bedriften gi permisjon til videreutdanning i journalistyrket.</a:t>
            </a:r>
          </a:p>
          <a:p>
            <a:pPr algn="l">
              <a:defRPr sz="1500">
                <a:latin typeface="Century Gothic"/>
                <a:ea typeface="Century Gothic"/>
                <a:cs typeface="Century Gothic"/>
                <a:sym typeface="Century Gothic"/>
              </a:defRPr>
            </a:pPr>
            <a:endParaRPr lang="nb-NO"/>
          </a:p>
          <a:p>
            <a:pPr algn="l">
              <a:defRPr sz="1500">
                <a:latin typeface="Century Gothic"/>
                <a:ea typeface="Century Gothic"/>
                <a:cs typeface="Century Gothic"/>
                <a:sym typeface="Century Gothic"/>
              </a:defRPr>
            </a:pPr>
            <a:r>
              <a:rPr lang="nb-NO" b="1">
                <a:solidFill>
                  <a:srgbClr val="792A1E"/>
                </a:solidFill>
              </a:rPr>
              <a:t>6</a:t>
            </a:r>
            <a:r>
              <a:rPr lang="nb-NO">
                <a:solidFill>
                  <a:srgbClr val="792A1E"/>
                </a:solidFill>
              </a:rPr>
              <a:t>. </a:t>
            </a:r>
            <a:r>
              <a:rPr lang="nb-NO" sz="1400">
                <a:solidFill>
                  <a:srgbClr val="000000"/>
                </a:solidFill>
              </a:rPr>
              <a:t>Bedriften skal på forhånd være underrettet om søknader til kurs og stipendier som gir rett til permisjon etter denne bestemmelsen.</a:t>
            </a:r>
          </a:p>
          <a:p>
            <a:pPr algn="l">
              <a:defRPr sz="1500">
                <a:latin typeface="Century Gothic"/>
                <a:ea typeface="Century Gothic"/>
                <a:cs typeface="Century Gothic"/>
                <a:sym typeface="Century Gothic"/>
              </a:defRPr>
            </a:pPr>
            <a:endParaRPr lang="nb-NO"/>
          </a:p>
          <a:p>
            <a:pPr algn="l">
              <a:defRPr sz="1500">
                <a:latin typeface="Century Gothic"/>
                <a:ea typeface="Century Gothic"/>
                <a:cs typeface="Century Gothic"/>
                <a:sym typeface="Century Gothic"/>
              </a:defRPr>
            </a:pPr>
            <a:r>
              <a:rPr lang="nb-NO" b="1">
                <a:solidFill>
                  <a:srgbClr val="792A1E"/>
                </a:solidFill>
              </a:rPr>
              <a:t>7</a:t>
            </a:r>
            <a:r>
              <a:rPr lang="nb-NO">
                <a:solidFill>
                  <a:srgbClr val="792A1E"/>
                </a:solidFill>
              </a:rPr>
              <a:t>. </a:t>
            </a:r>
            <a:r>
              <a:rPr lang="nb-NO" sz="1400">
                <a:solidFill>
                  <a:srgbClr val="000000"/>
                </a:solidFill>
              </a:rPr>
              <a:t>Bedriften gir permisjon med full lønn for:</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Deltakelse i kurs/studier arrangert av eller lagt opp i samarbeid med Institutt for</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Journalistikk.</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Utdanningsstipender som er godkjent av Pressens Stipendkomité.</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Deltakelse på Nordisk </a:t>
            </a:r>
            <a:r>
              <a:rPr lang="nb-NO" sz="1400" err="1">
                <a:solidFill>
                  <a:srgbClr val="000000"/>
                </a:solidFill>
              </a:rPr>
              <a:t>Journalistcenters</a:t>
            </a:r>
            <a:r>
              <a:rPr lang="nb-NO" sz="1400">
                <a:solidFill>
                  <a:srgbClr val="000000"/>
                </a:solidFill>
              </a:rPr>
              <a:t> kurs.</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Deltakelse i kompetansegivende tiltak finansiert av Stup-ordningen. Permisjonen spesifiseres av STUP-styret og er begrenset til 4 måneder.</a:t>
            </a:r>
          </a:p>
          <a:p>
            <a:pPr marL="885190" lvl="1" indent="-250190" algn="l">
              <a:buSzPct val="100000"/>
              <a:buAutoNum type="alphaLcPeriod"/>
              <a:defRPr sz="1500">
                <a:latin typeface="Century Gothic"/>
                <a:ea typeface="Century Gothic"/>
                <a:cs typeface="Century Gothic"/>
                <a:sym typeface="Century Gothic"/>
              </a:defRPr>
            </a:pPr>
            <a:r>
              <a:rPr lang="nb-NO" sz="1400">
                <a:solidFill>
                  <a:srgbClr val="000000"/>
                </a:solidFill>
              </a:rPr>
              <a:t>Annen videreutdanning/bruk av stipender i samsvar med kompetanseplan eller bedriftens kompetansebehov.</a:t>
            </a:r>
          </a:p>
        </p:txBody>
      </p:sp>
      <p:sp>
        <p:nvSpPr>
          <p:cNvPr id="517" name="RÅD PÅ VEIEN"/>
          <p:cNvSpPr txBox="1"/>
          <p:nvPr/>
        </p:nvSpPr>
        <p:spPr>
          <a:xfrm>
            <a:off x="476457" y="462490"/>
            <a:ext cx="9355647"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 39 I JOURNALISTAVTALEN </a:t>
            </a:r>
          </a:p>
          <a:p>
            <a:pPr algn="l" defTabSz="457200">
              <a:defRPr sz="1400" b="1">
                <a:solidFill>
                  <a:srgbClr val="000000"/>
                </a:solidFill>
                <a:latin typeface="Century Gothic"/>
                <a:ea typeface="Century Gothic"/>
                <a:cs typeface="Century Gothic"/>
                <a:sym typeface="Century Gothic"/>
              </a:defRPr>
            </a:pPr>
            <a:r>
              <a:t>Næringslivets Hovedorganisasjon (NHO), Mediebedriftenes Landsforening (MBL) og Norsk Journalistlag (NJ):</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Oval"/>
          <p:cNvSpPr/>
          <p:nvPr/>
        </p:nvSpPr>
        <p:spPr>
          <a:xfrm>
            <a:off x="5095069" y="3265716"/>
            <a:ext cx="2446245" cy="2349500"/>
          </a:xfrm>
          <a:prstGeom prst="ellipse">
            <a:avLst/>
          </a:prstGeom>
          <a:solidFill>
            <a:srgbClr val="7A2B1F"/>
          </a:solidFill>
          <a:ln w="63500">
            <a:solidFill>
              <a:srgbClr val="7A2B1F"/>
            </a:solidFill>
            <a:miter lim="400000"/>
          </a:ln>
        </p:spPr>
        <p:txBody>
          <a:bodyPr lIns="50800" tIns="50800" rIns="50800" bIns="50800" anchor="ctr"/>
          <a:lstStyle/>
          <a:p>
            <a:endParaRPr lang="nb-NO"/>
          </a:p>
        </p:txBody>
      </p:sp>
      <p:sp>
        <p:nvSpPr>
          <p:cNvPr id="196" name="RÅD PÅ VEIEN"/>
          <p:cNvSpPr txBox="1"/>
          <p:nvPr/>
        </p:nvSpPr>
        <p:spPr>
          <a:xfrm>
            <a:off x="476457" y="462490"/>
            <a:ext cx="5067872"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HVEM, HVA OG HVORDAN?</a:t>
            </a:r>
          </a:p>
          <a:p>
            <a:pPr algn="l" defTabSz="457200">
              <a:defRPr sz="1400" b="1">
                <a:solidFill>
                  <a:srgbClr val="000000"/>
                </a:solidFill>
                <a:latin typeface="Century Gothic"/>
                <a:ea typeface="Century Gothic"/>
                <a:cs typeface="Century Gothic"/>
                <a:sym typeface="Century Gothic"/>
              </a:defRPr>
            </a:pPr>
            <a:r>
              <a:rPr lang="nb-NO"/>
              <a:t>Tre grunnleggende prinsipper for godt kompetansearbeid</a:t>
            </a:r>
          </a:p>
        </p:txBody>
      </p:sp>
      <p:sp>
        <p:nvSpPr>
          <p:cNvPr id="197" name="STRATEGI"/>
          <p:cNvSpPr txBox="1"/>
          <p:nvPr/>
        </p:nvSpPr>
        <p:spPr>
          <a:xfrm>
            <a:off x="4779649" y="7491756"/>
            <a:ext cx="3077085" cy="8382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2000" b="1">
                <a:solidFill>
                  <a:srgbClr val="7A2B1F"/>
                </a:solidFill>
                <a:latin typeface="Century Gothic"/>
                <a:ea typeface="Century Gothic"/>
                <a:cs typeface="Century Gothic"/>
                <a:sym typeface="Century Gothic"/>
              </a:defRPr>
            </a:pPr>
            <a:r>
              <a:rPr lang="nb-NO"/>
              <a:t>STRATEGI</a:t>
            </a:r>
          </a:p>
          <a:p>
            <a:pPr defTabSz="457200">
              <a:defRPr sz="1400">
                <a:solidFill>
                  <a:srgbClr val="464646"/>
                </a:solidFill>
                <a:latin typeface="Century Gothic"/>
                <a:ea typeface="Century Gothic"/>
                <a:cs typeface="Century Gothic"/>
                <a:sym typeface="Century Gothic"/>
              </a:defRPr>
            </a:pPr>
            <a:r>
              <a:rPr lang="nb-NO"/>
              <a:t>En god kompetanseplan bør følge</a:t>
            </a:r>
          </a:p>
          <a:p>
            <a:pPr defTabSz="457200">
              <a:defRPr sz="1400">
                <a:solidFill>
                  <a:srgbClr val="464646"/>
                </a:solidFill>
                <a:latin typeface="Century Gothic"/>
                <a:ea typeface="Century Gothic"/>
                <a:cs typeface="Century Gothic"/>
                <a:sym typeface="Century Gothic"/>
              </a:defRPr>
            </a:pPr>
            <a:r>
              <a:rPr lang="nb-NO"/>
              <a:t>redaksjonens mål</a:t>
            </a:r>
          </a:p>
        </p:txBody>
      </p:sp>
      <p:sp>
        <p:nvSpPr>
          <p:cNvPr id="198" name="SYSTEMATIKK"/>
          <p:cNvSpPr txBox="1"/>
          <p:nvPr/>
        </p:nvSpPr>
        <p:spPr>
          <a:xfrm>
            <a:off x="7341100" y="1660701"/>
            <a:ext cx="2851743" cy="62581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2000" b="1">
                <a:solidFill>
                  <a:srgbClr val="7A2B1F"/>
                </a:solidFill>
                <a:latin typeface="Century Gothic"/>
                <a:ea typeface="Century Gothic"/>
                <a:cs typeface="Century Gothic"/>
                <a:sym typeface="Century Gothic"/>
              </a:defRPr>
            </a:pPr>
            <a:r>
              <a:rPr lang="nb-NO"/>
              <a:t>SYSTEMATIKK</a:t>
            </a:r>
          </a:p>
          <a:p>
            <a:pPr defTabSz="457200">
              <a:defRPr sz="1400">
                <a:solidFill>
                  <a:srgbClr val="464646"/>
                </a:solidFill>
                <a:latin typeface="Century Gothic"/>
                <a:ea typeface="Century Gothic"/>
                <a:cs typeface="Century Gothic"/>
                <a:sym typeface="Century Gothic"/>
              </a:defRPr>
            </a:pPr>
            <a:r>
              <a:rPr lang="nb-NO"/>
              <a:t>Planer, maler og gjennomføring</a:t>
            </a:r>
          </a:p>
        </p:txBody>
      </p:sp>
      <p:sp>
        <p:nvSpPr>
          <p:cNvPr id="199" name="KOMPETANSEPLAN"/>
          <p:cNvSpPr txBox="1"/>
          <p:nvPr/>
        </p:nvSpPr>
        <p:spPr>
          <a:xfrm>
            <a:off x="5248470" y="3691165"/>
            <a:ext cx="2139443" cy="14986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p>
            <a:pPr defTabSz="457200">
              <a:defRPr sz="1800" b="1">
                <a:solidFill>
                  <a:srgbClr val="FFFFFF"/>
                </a:solidFill>
                <a:latin typeface="Century Gothic"/>
                <a:ea typeface="Century Gothic"/>
                <a:cs typeface="Century Gothic"/>
                <a:sym typeface="Century Gothic"/>
              </a:defRPr>
            </a:pPr>
            <a:r>
              <a:rPr lang="nb-NO"/>
              <a:t>STYRK REDAKSJONEN</a:t>
            </a:r>
          </a:p>
          <a:p>
            <a:pPr defTabSz="457200">
              <a:defRPr sz="1800" b="1">
                <a:solidFill>
                  <a:srgbClr val="FFFFFF"/>
                </a:solidFill>
                <a:latin typeface="Century Gothic"/>
                <a:ea typeface="Century Gothic"/>
                <a:cs typeface="Century Gothic"/>
                <a:sym typeface="Century Gothic"/>
              </a:defRPr>
            </a:pPr>
            <a:r>
              <a:rPr lang="nb-NO"/>
              <a:t>+</a:t>
            </a:r>
          </a:p>
          <a:p>
            <a:pPr defTabSz="457200">
              <a:defRPr sz="1800" b="1">
                <a:solidFill>
                  <a:srgbClr val="FFFFFF"/>
                </a:solidFill>
                <a:latin typeface="Century Gothic"/>
                <a:ea typeface="Century Gothic"/>
                <a:cs typeface="Century Gothic"/>
                <a:sym typeface="Century Gothic"/>
              </a:defRPr>
            </a:pPr>
            <a:r>
              <a:rPr lang="nb-NO"/>
              <a:t>ENDA BEDRE JOURNALISTIKK </a:t>
            </a:r>
          </a:p>
        </p:txBody>
      </p:sp>
      <p:sp>
        <p:nvSpPr>
          <p:cNvPr id="200" name="Pil"/>
          <p:cNvSpPr/>
          <p:nvPr/>
        </p:nvSpPr>
        <p:spPr>
          <a:xfrm rot="18900000" flipH="1">
            <a:off x="7282542" y="2541816"/>
            <a:ext cx="1473200" cy="1008919"/>
          </a:xfrm>
          <a:prstGeom prst="rightArrow">
            <a:avLst>
              <a:gd name="adj1" fmla="val 26667"/>
              <a:gd name="adj2" fmla="val 67135"/>
            </a:avLst>
          </a:prstGeom>
          <a:solidFill>
            <a:srgbClr val="713024"/>
          </a:solidFill>
          <a:ln w="12700">
            <a:miter lim="400000"/>
          </a:ln>
        </p:spPr>
        <p:txBody>
          <a:bodyPr lIns="50800" tIns="50800" rIns="50800" bIns="50800" anchor="ctr"/>
          <a:lstStyle/>
          <a:p>
            <a:endParaRPr lang="nb-NO"/>
          </a:p>
        </p:txBody>
      </p:sp>
      <p:sp>
        <p:nvSpPr>
          <p:cNvPr id="201" name="Pil"/>
          <p:cNvSpPr/>
          <p:nvPr/>
        </p:nvSpPr>
        <p:spPr>
          <a:xfrm rot="13500000" flipH="1">
            <a:off x="3878942" y="2541816"/>
            <a:ext cx="1473200" cy="1008919"/>
          </a:xfrm>
          <a:prstGeom prst="rightArrow">
            <a:avLst>
              <a:gd name="adj1" fmla="val 26667"/>
              <a:gd name="adj2" fmla="val 67135"/>
            </a:avLst>
          </a:prstGeom>
          <a:solidFill>
            <a:srgbClr val="713024"/>
          </a:solidFill>
          <a:ln w="12700">
            <a:miter lim="400000"/>
          </a:ln>
        </p:spPr>
        <p:txBody>
          <a:bodyPr lIns="50800" tIns="50800" rIns="50800" bIns="50800" anchor="ctr"/>
          <a:lstStyle/>
          <a:p>
            <a:endParaRPr lang="nb-NO"/>
          </a:p>
        </p:txBody>
      </p:sp>
      <p:sp>
        <p:nvSpPr>
          <p:cNvPr id="202" name="Pil"/>
          <p:cNvSpPr/>
          <p:nvPr/>
        </p:nvSpPr>
        <p:spPr>
          <a:xfrm rot="5400000" flipH="1">
            <a:off x="5581591" y="6059716"/>
            <a:ext cx="1473201" cy="1008919"/>
          </a:xfrm>
          <a:prstGeom prst="rightArrow">
            <a:avLst>
              <a:gd name="adj1" fmla="val 26667"/>
              <a:gd name="adj2" fmla="val 67135"/>
            </a:avLst>
          </a:prstGeom>
          <a:solidFill>
            <a:srgbClr val="713024"/>
          </a:solidFill>
          <a:ln w="12700">
            <a:miter lim="400000"/>
          </a:ln>
        </p:spPr>
        <p:txBody>
          <a:bodyPr lIns="50800" tIns="50800" rIns="50800" bIns="50800" anchor="ctr"/>
          <a:lstStyle/>
          <a:p>
            <a:endParaRPr lang="nb-NO"/>
          </a:p>
        </p:txBody>
      </p:sp>
      <p:sp>
        <p:nvSpPr>
          <p:cNvPr id="203" name="SAMARBEID"/>
          <p:cNvSpPr txBox="1"/>
          <p:nvPr/>
        </p:nvSpPr>
        <p:spPr>
          <a:xfrm>
            <a:off x="2189327" y="1659165"/>
            <a:ext cx="3633230" cy="622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2000" b="1">
                <a:solidFill>
                  <a:srgbClr val="7A2B1F"/>
                </a:solidFill>
                <a:latin typeface="Century Gothic"/>
                <a:ea typeface="Century Gothic"/>
                <a:cs typeface="Century Gothic"/>
                <a:sym typeface="Century Gothic"/>
              </a:defRPr>
            </a:pPr>
            <a:r>
              <a:rPr lang="nb-NO"/>
              <a:t>SAMARBEID</a:t>
            </a:r>
          </a:p>
          <a:p>
            <a:pPr defTabSz="457200">
              <a:defRPr sz="1400">
                <a:solidFill>
                  <a:srgbClr val="464646"/>
                </a:solidFill>
                <a:latin typeface="Century Gothic"/>
                <a:ea typeface="Century Gothic"/>
                <a:cs typeface="Century Gothic"/>
                <a:sym typeface="Century Gothic"/>
              </a:defRPr>
            </a:pPr>
            <a:r>
              <a:rPr lang="nb-NO"/>
              <a:t>Dialog mellom ledelse, klubb og ansatte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ÅD PÅ VEIEN">
            <a:extLst>
              <a:ext uri="{FF2B5EF4-FFF2-40B4-BE49-F238E27FC236}">
                <a16:creationId xmlns:a16="http://schemas.microsoft.com/office/drawing/2014/main" id="{57764B77-98FC-4944-C163-20EE4493ECD5}"/>
              </a:ext>
            </a:extLst>
          </p:cNvPr>
          <p:cNvSpPr txBox="1"/>
          <p:nvPr/>
        </p:nvSpPr>
        <p:spPr>
          <a:xfrm>
            <a:off x="4650931" y="4610060"/>
            <a:ext cx="3702937" cy="5334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t">
            <a:spAutoFit/>
          </a:bodyPr>
          <a:lstStyle>
            <a:lvl1pPr algn="l" defTabSz="457200">
              <a:defRPr sz="2800" b="1">
                <a:solidFill>
                  <a:srgbClr val="7A2B1F"/>
                </a:solidFill>
                <a:latin typeface="Century Gothic"/>
                <a:ea typeface="Century Gothic"/>
                <a:cs typeface="Century Gothic"/>
                <a:sym typeface="Century Gothic"/>
              </a:defRPr>
            </a:lvl1pPr>
          </a:lstStyle>
          <a:p>
            <a:r>
              <a:rPr lang="nb-NO"/>
              <a:t>STYRK – steg for steg</a:t>
            </a:r>
          </a:p>
        </p:txBody>
      </p:sp>
      <p:pic>
        <p:nvPicPr>
          <p:cNvPr id="3" name="Skjermbilde 2023-02-07 kl. 15.57.48.png" descr="Skjermbilde 2023-02-07 kl. 15.57.48.png">
            <a:extLst>
              <a:ext uri="{FF2B5EF4-FFF2-40B4-BE49-F238E27FC236}">
                <a16:creationId xmlns:a16="http://schemas.microsoft.com/office/drawing/2014/main" id="{91A8162F-FFB9-2768-7793-CC760E1116E2}"/>
              </a:ext>
            </a:extLst>
          </p:cNvPr>
          <p:cNvPicPr>
            <a:picLocks noChangeAspect="1"/>
          </p:cNvPicPr>
          <p:nvPr/>
        </p:nvPicPr>
        <p:blipFill>
          <a:blip r:embed="rId2"/>
          <a:srcRect l="8793" t="9569" r="16968" b="12879"/>
          <a:stretch>
            <a:fillRect/>
          </a:stretch>
        </p:blipFill>
        <p:spPr>
          <a:xfrm>
            <a:off x="1537187" y="1399422"/>
            <a:ext cx="2548454" cy="2548207"/>
          </a:xfrm>
          <a:custGeom>
            <a:avLst/>
            <a:gdLst/>
            <a:ahLst/>
            <a:cxnLst>
              <a:cxn ang="0">
                <a:pos x="wd2" y="hd2"/>
              </a:cxn>
              <a:cxn ang="5400000">
                <a:pos x="wd2" y="hd2"/>
              </a:cxn>
              <a:cxn ang="10800000">
                <a:pos x="wd2" y="hd2"/>
              </a:cxn>
              <a:cxn ang="16200000">
                <a:pos x="wd2" y="hd2"/>
              </a:cxn>
            </a:cxnLst>
            <a:rect l="0" t="0" r="r" b="b"/>
            <a:pathLst>
              <a:path w="20870" h="21273" extrusionOk="0">
                <a:moveTo>
                  <a:pt x="10434" y="0"/>
                </a:moveTo>
                <a:cubicBezTo>
                  <a:pt x="10217" y="0"/>
                  <a:pt x="10003" y="28"/>
                  <a:pt x="9741" y="83"/>
                </a:cubicBezTo>
                <a:cubicBezTo>
                  <a:pt x="8669" y="309"/>
                  <a:pt x="7801" y="990"/>
                  <a:pt x="7339" y="1968"/>
                </a:cubicBezTo>
                <a:cubicBezTo>
                  <a:pt x="7240" y="2179"/>
                  <a:pt x="7129" y="2492"/>
                  <a:pt x="7092" y="2664"/>
                </a:cubicBezTo>
                <a:cubicBezTo>
                  <a:pt x="6980" y="3201"/>
                  <a:pt x="6950" y="3183"/>
                  <a:pt x="6719" y="2422"/>
                </a:cubicBezTo>
                <a:cubicBezTo>
                  <a:pt x="6547" y="1856"/>
                  <a:pt x="6313" y="1471"/>
                  <a:pt x="5867" y="1020"/>
                </a:cubicBezTo>
                <a:cubicBezTo>
                  <a:pt x="4947" y="89"/>
                  <a:pt x="3633" y="-225"/>
                  <a:pt x="2364" y="185"/>
                </a:cubicBezTo>
                <a:cubicBezTo>
                  <a:pt x="1315" y="524"/>
                  <a:pt x="551" y="1307"/>
                  <a:pt x="176" y="2422"/>
                </a:cubicBezTo>
                <a:cubicBezTo>
                  <a:pt x="-31" y="3038"/>
                  <a:pt x="-44" y="3895"/>
                  <a:pt x="144" y="4513"/>
                </a:cubicBezTo>
                <a:cubicBezTo>
                  <a:pt x="500" y="5680"/>
                  <a:pt x="1313" y="6514"/>
                  <a:pt x="2451" y="6881"/>
                </a:cubicBezTo>
                <a:cubicBezTo>
                  <a:pt x="2793" y="6992"/>
                  <a:pt x="2958" y="7111"/>
                  <a:pt x="2828" y="7153"/>
                </a:cubicBezTo>
                <a:cubicBezTo>
                  <a:pt x="2785" y="7167"/>
                  <a:pt x="2617" y="7223"/>
                  <a:pt x="2451" y="7276"/>
                </a:cubicBezTo>
                <a:cubicBezTo>
                  <a:pt x="1189" y="7677"/>
                  <a:pt x="330" y="8649"/>
                  <a:pt x="66" y="9979"/>
                </a:cubicBezTo>
                <a:cubicBezTo>
                  <a:pt x="-50" y="10562"/>
                  <a:pt x="-13" y="11123"/>
                  <a:pt x="176" y="11735"/>
                </a:cubicBezTo>
                <a:cubicBezTo>
                  <a:pt x="532" y="12883"/>
                  <a:pt x="1389" y="13709"/>
                  <a:pt x="2575" y="14045"/>
                </a:cubicBezTo>
                <a:cubicBezTo>
                  <a:pt x="2749" y="14094"/>
                  <a:pt x="2897" y="14158"/>
                  <a:pt x="2903" y="14187"/>
                </a:cubicBezTo>
                <a:cubicBezTo>
                  <a:pt x="2909" y="14216"/>
                  <a:pt x="2693" y="14315"/>
                  <a:pt x="2422" y="14409"/>
                </a:cubicBezTo>
                <a:cubicBezTo>
                  <a:pt x="1755" y="14641"/>
                  <a:pt x="1455" y="14829"/>
                  <a:pt x="992" y="15304"/>
                </a:cubicBezTo>
                <a:cubicBezTo>
                  <a:pt x="348" y="15964"/>
                  <a:pt x="-7" y="16901"/>
                  <a:pt x="1" y="17825"/>
                </a:cubicBezTo>
                <a:cubicBezTo>
                  <a:pt x="4" y="18133"/>
                  <a:pt x="48" y="18441"/>
                  <a:pt x="134" y="18736"/>
                </a:cubicBezTo>
                <a:cubicBezTo>
                  <a:pt x="494" y="19970"/>
                  <a:pt x="1515" y="20936"/>
                  <a:pt x="2750" y="21208"/>
                </a:cubicBezTo>
                <a:cubicBezTo>
                  <a:pt x="3239" y="21315"/>
                  <a:pt x="3943" y="21279"/>
                  <a:pt x="4450" y="21122"/>
                </a:cubicBezTo>
                <a:cubicBezTo>
                  <a:pt x="5517" y="20790"/>
                  <a:pt x="6298" y="20032"/>
                  <a:pt x="6686" y="18952"/>
                </a:cubicBezTo>
                <a:cubicBezTo>
                  <a:pt x="6947" y="18226"/>
                  <a:pt x="6958" y="18223"/>
                  <a:pt x="7148" y="18816"/>
                </a:cubicBezTo>
                <a:cubicBezTo>
                  <a:pt x="7507" y="19937"/>
                  <a:pt x="8263" y="20723"/>
                  <a:pt x="9348" y="21099"/>
                </a:cubicBezTo>
                <a:cubicBezTo>
                  <a:pt x="9745" y="21236"/>
                  <a:pt x="9890" y="21258"/>
                  <a:pt x="10437" y="21258"/>
                </a:cubicBezTo>
                <a:cubicBezTo>
                  <a:pt x="10986" y="21258"/>
                  <a:pt x="11124" y="21235"/>
                  <a:pt x="11529" y="21095"/>
                </a:cubicBezTo>
                <a:cubicBezTo>
                  <a:pt x="12626" y="20715"/>
                  <a:pt x="13433" y="19861"/>
                  <a:pt x="13745" y="18753"/>
                </a:cubicBezTo>
                <a:cubicBezTo>
                  <a:pt x="13797" y="18570"/>
                  <a:pt x="13852" y="18403"/>
                  <a:pt x="13866" y="18378"/>
                </a:cubicBezTo>
                <a:cubicBezTo>
                  <a:pt x="13911" y="18298"/>
                  <a:pt x="14037" y="18452"/>
                  <a:pt x="14074" y="18633"/>
                </a:cubicBezTo>
                <a:cubicBezTo>
                  <a:pt x="14138" y="18956"/>
                  <a:pt x="14582" y="19810"/>
                  <a:pt x="14837" y="20105"/>
                </a:cubicBezTo>
                <a:cubicBezTo>
                  <a:pt x="15190" y="20512"/>
                  <a:pt x="15819" y="20927"/>
                  <a:pt x="16342" y="21095"/>
                </a:cubicBezTo>
                <a:cubicBezTo>
                  <a:pt x="17211" y="21375"/>
                  <a:pt x="18069" y="21324"/>
                  <a:pt x="18877" y="20946"/>
                </a:cubicBezTo>
                <a:cubicBezTo>
                  <a:pt x="21047" y="19931"/>
                  <a:pt x="21550" y="17000"/>
                  <a:pt x="19849" y="15274"/>
                </a:cubicBezTo>
                <a:cubicBezTo>
                  <a:pt x="19405" y="14824"/>
                  <a:pt x="18869" y="14505"/>
                  <a:pt x="18338" y="14376"/>
                </a:cubicBezTo>
                <a:cubicBezTo>
                  <a:pt x="18032" y="14302"/>
                  <a:pt x="17852" y="14180"/>
                  <a:pt x="17987" y="14137"/>
                </a:cubicBezTo>
                <a:cubicBezTo>
                  <a:pt x="19019" y="13811"/>
                  <a:pt x="19357" y="13633"/>
                  <a:pt x="19820" y="13177"/>
                </a:cubicBezTo>
                <a:cubicBezTo>
                  <a:pt x="20211" y="12791"/>
                  <a:pt x="20527" y="12274"/>
                  <a:pt x="20701" y="11735"/>
                </a:cubicBezTo>
                <a:cubicBezTo>
                  <a:pt x="20902" y="11109"/>
                  <a:pt x="20912" y="10251"/>
                  <a:pt x="20727" y="9641"/>
                </a:cubicBezTo>
                <a:cubicBezTo>
                  <a:pt x="20366" y="8460"/>
                  <a:pt x="19565" y="7645"/>
                  <a:pt x="18393" y="7266"/>
                </a:cubicBezTo>
                <a:cubicBezTo>
                  <a:pt x="18182" y="7198"/>
                  <a:pt x="18009" y="7113"/>
                  <a:pt x="18009" y="7077"/>
                </a:cubicBezTo>
                <a:cubicBezTo>
                  <a:pt x="18009" y="7041"/>
                  <a:pt x="18182" y="6953"/>
                  <a:pt x="18393" y="6885"/>
                </a:cubicBezTo>
                <a:cubicBezTo>
                  <a:pt x="19687" y="6466"/>
                  <a:pt x="20563" y="5482"/>
                  <a:pt x="20808" y="4168"/>
                </a:cubicBezTo>
                <a:cubicBezTo>
                  <a:pt x="20848" y="3950"/>
                  <a:pt x="20869" y="3733"/>
                  <a:pt x="20870" y="3519"/>
                </a:cubicBezTo>
                <a:cubicBezTo>
                  <a:pt x="20874" y="2018"/>
                  <a:pt x="19936" y="648"/>
                  <a:pt x="18507" y="185"/>
                </a:cubicBezTo>
                <a:cubicBezTo>
                  <a:pt x="17237" y="-225"/>
                  <a:pt x="15908" y="91"/>
                  <a:pt x="15000" y="1020"/>
                </a:cubicBezTo>
                <a:cubicBezTo>
                  <a:pt x="14562" y="1469"/>
                  <a:pt x="14325" y="1857"/>
                  <a:pt x="14148" y="2422"/>
                </a:cubicBezTo>
                <a:cubicBezTo>
                  <a:pt x="14015" y="2848"/>
                  <a:pt x="13903" y="3028"/>
                  <a:pt x="13859" y="2889"/>
                </a:cubicBezTo>
                <a:cubicBezTo>
                  <a:pt x="13845" y="2845"/>
                  <a:pt x="13793" y="2673"/>
                  <a:pt x="13742" y="2505"/>
                </a:cubicBezTo>
                <a:cubicBezTo>
                  <a:pt x="13365" y="1261"/>
                  <a:pt x="12371" y="337"/>
                  <a:pt x="11136" y="83"/>
                </a:cubicBezTo>
                <a:cubicBezTo>
                  <a:pt x="10869" y="28"/>
                  <a:pt x="10650" y="0"/>
                  <a:pt x="10434" y="0"/>
                </a:cubicBezTo>
                <a:close/>
                <a:moveTo>
                  <a:pt x="6946" y="3986"/>
                </a:moveTo>
                <a:cubicBezTo>
                  <a:pt x="6998" y="3953"/>
                  <a:pt x="7038" y="4085"/>
                  <a:pt x="7096" y="4360"/>
                </a:cubicBezTo>
                <a:cubicBezTo>
                  <a:pt x="7195" y="4832"/>
                  <a:pt x="7554" y="5525"/>
                  <a:pt x="7898" y="5904"/>
                </a:cubicBezTo>
                <a:cubicBezTo>
                  <a:pt x="8309" y="6356"/>
                  <a:pt x="8727" y="6627"/>
                  <a:pt x="9342" y="6838"/>
                </a:cubicBezTo>
                <a:cubicBezTo>
                  <a:pt x="9627" y="6937"/>
                  <a:pt x="9862" y="7044"/>
                  <a:pt x="9862" y="7077"/>
                </a:cubicBezTo>
                <a:cubicBezTo>
                  <a:pt x="9862" y="7110"/>
                  <a:pt x="9647" y="7209"/>
                  <a:pt x="9384" y="7299"/>
                </a:cubicBezTo>
                <a:cubicBezTo>
                  <a:pt x="8272" y="7680"/>
                  <a:pt x="7583" y="8378"/>
                  <a:pt x="7157" y="9552"/>
                </a:cubicBezTo>
                <a:cubicBezTo>
                  <a:pt x="7028" y="9911"/>
                  <a:pt x="6925" y="10044"/>
                  <a:pt x="6865" y="9936"/>
                </a:cubicBezTo>
                <a:cubicBezTo>
                  <a:pt x="6851" y="9912"/>
                  <a:pt x="6787" y="9725"/>
                  <a:pt x="6722" y="9522"/>
                </a:cubicBezTo>
                <a:cubicBezTo>
                  <a:pt x="6488" y="8795"/>
                  <a:pt x="5973" y="8118"/>
                  <a:pt x="5334" y="7690"/>
                </a:cubicBezTo>
                <a:cubicBezTo>
                  <a:pt x="5078" y="7518"/>
                  <a:pt x="4577" y="7301"/>
                  <a:pt x="4096" y="7153"/>
                </a:cubicBezTo>
                <a:cubicBezTo>
                  <a:pt x="3960" y="7111"/>
                  <a:pt x="4136" y="6996"/>
                  <a:pt x="4596" y="6828"/>
                </a:cubicBezTo>
                <a:cubicBezTo>
                  <a:pt x="5628" y="6454"/>
                  <a:pt x="6435" y="5606"/>
                  <a:pt x="6722" y="4595"/>
                </a:cubicBezTo>
                <a:cubicBezTo>
                  <a:pt x="6829" y="4216"/>
                  <a:pt x="6894" y="4018"/>
                  <a:pt x="6946" y="3986"/>
                </a:cubicBezTo>
                <a:close/>
                <a:moveTo>
                  <a:pt x="13905" y="4078"/>
                </a:moveTo>
                <a:cubicBezTo>
                  <a:pt x="13958" y="4089"/>
                  <a:pt x="14041" y="4260"/>
                  <a:pt x="14122" y="4539"/>
                </a:cubicBezTo>
                <a:cubicBezTo>
                  <a:pt x="14275" y="5063"/>
                  <a:pt x="14533" y="5510"/>
                  <a:pt x="14928" y="5934"/>
                </a:cubicBezTo>
                <a:cubicBezTo>
                  <a:pt x="15359" y="6396"/>
                  <a:pt x="15767" y="6659"/>
                  <a:pt x="16368" y="6865"/>
                </a:cubicBezTo>
                <a:cubicBezTo>
                  <a:pt x="16610" y="6948"/>
                  <a:pt x="16807" y="7045"/>
                  <a:pt x="16807" y="7080"/>
                </a:cubicBezTo>
                <a:cubicBezTo>
                  <a:pt x="16807" y="7115"/>
                  <a:pt x="16609" y="7210"/>
                  <a:pt x="16368" y="7292"/>
                </a:cubicBezTo>
                <a:cubicBezTo>
                  <a:pt x="15759" y="7502"/>
                  <a:pt x="15449" y="7699"/>
                  <a:pt x="14967" y="8187"/>
                </a:cubicBezTo>
                <a:cubicBezTo>
                  <a:pt x="14517" y="8643"/>
                  <a:pt x="14239" y="9143"/>
                  <a:pt x="14080" y="9774"/>
                </a:cubicBezTo>
                <a:cubicBezTo>
                  <a:pt x="13992" y="10124"/>
                  <a:pt x="13902" y="10275"/>
                  <a:pt x="13862" y="10138"/>
                </a:cubicBezTo>
                <a:cubicBezTo>
                  <a:pt x="13850" y="10095"/>
                  <a:pt x="13796" y="9897"/>
                  <a:pt x="13745" y="9698"/>
                </a:cubicBezTo>
                <a:cubicBezTo>
                  <a:pt x="13457" y="8564"/>
                  <a:pt x="12637" y="7693"/>
                  <a:pt x="11487" y="7299"/>
                </a:cubicBezTo>
                <a:cubicBezTo>
                  <a:pt x="11223" y="7209"/>
                  <a:pt x="11009" y="7107"/>
                  <a:pt x="11009" y="7070"/>
                </a:cubicBezTo>
                <a:cubicBezTo>
                  <a:pt x="11009" y="7033"/>
                  <a:pt x="11171" y="6957"/>
                  <a:pt x="11366" y="6901"/>
                </a:cubicBezTo>
                <a:cubicBezTo>
                  <a:pt x="12477" y="6583"/>
                  <a:pt x="13315" y="5768"/>
                  <a:pt x="13690" y="4645"/>
                </a:cubicBezTo>
                <a:cubicBezTo>
                  <a:pt x="13771" y="4402"/>
                  <a:pt x="13849" y="4169"/>
                  <a:pt x="13862" y="4125"/>
                </a:cubicBezTo>
                <a:cubicBezTo>
                  <a:pt x="13872" y="4091"/>
                  <a:pt x="13887" y="4075"/>
                  <a:pt x="13905" y="4078"/>
                </a:cubicBezTo>
                <a:close/>
                <a:moveTo>
                  <a:pt x="13908" y="11099"/>
                </a:moveTo>
                <a:cubicBezTo>
                  <a:pt x="13920" y="11106"/>
                  <a:pt x="13936" y="11126"/>
                  <a:pt x="13957" y="11149"/>
                </a:cubicBezTo>
                <a:cubicBezTo>
                  <a:pt x="13996" y="11193"/>
                  <a:pt x="14057" y="11368"/>
                  <a:pt x="14093" y="11537"/>
                </a:cubicBezTo>
                <a:cubicBezTo>
                  <a:pt x="14340" y="12687"/>
                  <a:pt x="15366" y="13729"/>
                  <a:pt x="16560" y="14038"/>
                </a:cubicBezTo>
                <a:cubicBezTo>
                  <a:pt x="16773" y="14093"/>
                  <a:pt x="16949" y="14160"/>
                  <a:pt x="16950" y="14187"/>
                </a:cubicBezTo>
                <a:cubicBezTo>
                  <a:pt x="16951" y="14214"/>
                  <a:pt x="16745" y="14302"/>
                  <a:pt x="16495" y="14383"/>
                </a:cubicBezTo>
                <a:cubicBezTo>
                  <a:pt x="16245" y="14463"/>
                  <a:pt x="15932" y="14587"/>
                  <a:pt x="15796" y="14658"/>
                </a:cubicBezTo>
                <a:cubicBezTo>
                  <a:pt x="15024" y="15063"/>
                  <a:pt x="14411" y="15822"/>
                  <a:pt x="14129" y="16722"/>
                </a:cubicBezTo>
                <a:cubicBezTo>
                  <a:pt x="14019" y="17072"/>
                  <a:pt x="13902" y="17240"/>
                  <a:pt x="13859" y="17109"/>
                </a:cubicBezTo>
                <a:cubicBezTo>
                  <a:pt x="13615" y="16370"/>
                  <a:pt x="13532" y="16163"/>
                  <a:pt x="13378" y="15903"/>
                </a:cubicBezTo>
                <a:cubicBezTo>
                  <a:pt x="13139" y="15500"/>
                  <a:pt x="12515" y="14897"/>
                  <a:pt x="12104" y="14677"/>
                </a:cubicBezTo>
                <a:cubicBezTo>
                  <a:pt x="11924" y="14581"/>
                  <a:pt x="11628" y="14458"/>
                  <a:pt x="11448" y="14402"/>
                </a:cubicBezTo>
                <a:cubicBezTo>
                  <a:pt x="10878" y="14229"/>
                  <a:pt x="10869" y="14169"/>
                  <a:pt x="11392" y="14018"/>
                </a:cubicBezTo>
                <a:cubicBezTo>
                  <a:pt x="12528" y="13690"/>
                  <a:pt x="13454" y="12736"/>
                  <a:pt x="13745" y="11593"/>
                </a:cubicBezTo>
                <a:cubicBezTo>
                  <a:pt x="13854" y="11167"/>
                  <a:pt x="13871" y="11077"/>
                  <a:pt x="13908" y="11099"/>
                </a:cubicBezTo>
                <a:close/>
                <a:moveTo>
                  <a:pt x="6949" y="11228"/>
                </a:moveTo>
                <a:cubicBezTo>
                  <a:pt x="7004" y="11209"/>
                  <a:pt x="7049" y="11344"/>
                  <a:pt x="7125" y="11619"/>
                </a:cubicBezTo>
                <a:cubicBezTo>
                  <a:pt x="7281" y="12181"/>
                  <a:pt x="7581" y="12701"/>
                  <a:pt x="7999" y="13127"/>
                </a:cubicBezTo>
                <a:cubicBezTo>
                  <a:pt x="8417" y="13553"/>
                  <a:pt x="8927" y="13859"/>
                  <a:pt x="9478" y="14018"/>
                </a:cubicBezTo>
                <a:cubicBezTo>
                  <a:pt x="10001" y="14169"/>
                  <a:pt x="9992" y="14229"/>
                  <a:pt x="9423" y="14402"/>
                </a:cubicBezTo>
                <a:cubicBezTo>
                  <a:pt x="8360" y="14727"/>
                  <a:pt x="7485" y="15610"/>
                  <a:pt x="7148" y="16695"/>
                </a:cubicBezTo>
                <a:cubicBezTo>
                  <a:pt x="7081" y="16910"/>
                  <a:pt x="7009" y="17105"/>
                  <a:pt x="6988" y="17129"/>
                </a:cubicBezTo>
                <a:cubicBezTo>
                  <a:pt x="6931" y="17197"/>
                  <a:pt x="6851" y="17060"/>
                  <a:pt x="6745" y="16722"/>
                </a:cubicBezTo>
                <a:cubicBezTo>
                  <a:pt x="6452" y="15795"/>
                  <a:pt x="5866" y="15072"/>
                  <a:pt x="5074" y="14658"/>
                </a:cubicBezTo>
                <a:cubicBezTo>
                  <a:pt x="4940" y="14587"/>
                  <a:pt x="4635" y="14465"/>
                  <a:pt x="4395" y="14386"/>
                </a:cubicBezTo>
                <a:cubicBezTo>
                  <a:pt x="4155" y="14307"/>
                  <a:pt x="3961" y="14219"/>
                  <a:pt x="3966" y="14190"/>
                </a:cubicBezTo>
                <a:cubicBezTo>
                  <a:pt x="3971" y="14162"/>
                  <a:pt x="4156" y="14084"/>
                  <a:pt x="4375" y="14018"/>
                </a:cubicBezTo>
                <a:cubicBezTo>
                  <a:pt x="5010" y="13828"/>
                  <a:pt x="5443" y="13571"/>
                  <a:pt x="5874" y="13130"/>
                </a:cubicBezTo>
                <a:cubicBezTo>
                  <a:pt x="6322" y="12672"/>
                  <a:pt x="6512" y="12365"/>
                  <a:pt x="6715" y="11765"/>
                </a:cubicBezTo>
                <a:cubicBezTo>
                  <a:pt x="6832" y="11421"/>
                  <a:pt x="6895" y="11248"/>
                  <a:pt x="6949" y="11228"/>
                </a:cubicBezTo>
                <a:close/>
              </a:path>
            </a:pathLst>
          </a:custGeom>
          <a:ln w="12700">
            <a:miter lim="400000"/>
          </a:ln>
        </p:spPr>
      </p:pic>
    </p:spTree>
    <p:extLst>
      <p:ext uri="{BB962C8B-B14F-4D97-AF65-F5344CB8AC3E}">
        <p14:creationId xmlns:p14="http://schemas.microsoft.com/office/powerpoint/2010/main" val="228324583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Linje"/>
          <p:cNvSpPr/>
          <p:nvPr/>
        </p:nvSpPr>
        <p:spPr>
          <a:xfrm>
            <a:off x="3907493" y="2513326"/>
            <a:ext cx="4168220" cy="1"/>
          </a:xfrm>
          <a:prstGeom prst="line">
            <a:avLst/>
          </a:prstGeom>
          <a:ln w="12700">
            <a:solidFill>
              <a:srgbClr val="000000"/>
            </a:solidFill>
            <a:miter lim="400000"/>
          </a:ln>
        </p:spPr>
        <p:txBody>
          <a:bodyPr lIns="45718" tIns="45718" rIns="45718" bIns="45718"/>
          <a:lstStyle/>
          <a:p>
            <a:endParaRPr lang="nb-NO"/>
          </a:p>
        </p:txBody>
      </p:sp>
      <p:sp>
        <p:nvSpPr>
          <p:cNvPr id="210" name="Linje"/>
          <p:cNvSpPr/>
          <p:nvPr/>
        </p:nvSpPr>
        <p:spPr>
          <a:xfrm flipV="1">
            <a:off x="5976545" y="6149428"/>
            <a:ext cx="2" cy="1134725"/>
          </a:xfrm>
          <a:prstGeom prst="line">
            <a:avLst/>
          </a:prstGeom>
          <a:ln w="12700">
            <a:solidFill>
              <a:srgbClr val="000000"/>
            </a:solidFill>
            <a:miter lim="400000"/>
          </a:ln>
        </p:spPr>
        <p:txBody>
          <a:bodyPr lIns="45718" tIns="45718" rIns="45718" bIns="45718"/>
          <a:lstStyle/>
          <a:p>
            <a:endParaRPr lang="nb-NO"/>
          </a:p>
        </p:txBody>
      </p:sp>
      <p:sp>
        <p:nvSpPr>
          <p:cNvPr id="211" name="Linje"/>
          <p:cNvSpPr/>
          <p:nvPr/>
        </p:nvSpPr>
        <p:spPr>
          <a:xfrm flipV="1">
            <a:off x="5965187" y="2757367"/>
            <a:ext cx="2" cy="1134725"/>
          </a:xfrm>
          <a:prstGeom prst="line">
            <a:avLst/>
          </a:prstGeom>
          <a:ln w="12700">
            <a:solidFill>
              <a:srgbClr val="000000"/>
            </a:solidFill>
            <a:miter lim="400000"/>
          </a:ln>
        </p:spPr>
        <p:txBody>
          <a:bodyPr lIns="45718" tIns="45718" rIns="45718" bIns="45718"/>
          <a:lstStyle/>
          <a:p>
            <a:endParaRPr lang="nb-NO"/>
          </a:p>
        </p:txBody>
      </p:sp>
      <p:sp>
        <p:nvSpPr>
          <p:cNvPr id="212" name="Rektangel"/>
          <p:cNvSpPr/>
          <p:nvPr/>
        </p:nvSpPr>
        <p:spPr>
          <a:xfrm>
            <a:off x="4930137" y="3048005"/>
            <a:ext cx="2070103" cy="654034"/>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13" name="Linje"/>
          <p:cNvSpPr/>
          <p:nvPr/>
        </p:nvSpPr>
        <p:spPr>
          <a:xfrm>
            <a:off x="7335342" y="6175315"/>
            <a:ext cx="769667" cy="2"/>
          </a:xfrm>
          <a:prstGeom prst="line">
            <a:avLst/>
          </a:prstGeom>
          <a:ln w="12700">
            <a:solidFill>
              <a:srgbClr val="000000"/>
            </a:solidFill>
            <a:miter lim="400000"/>
          </a:ln>
        </p:spPr>
        <p:txBody>
          <a:bodyPr lIns="45718" tIns="45718" rIns="45718" bIns="45718"/>
          <a:lstStyle/>
          <a:p>
            <a:endParaRPr lang="nb-NO"/>
          </a:p>
        </p:txBody>
      </p:sp>
      <p:sp>
        <p:nvSpPr>
          <p:cNvPr id="214" name="Linje"/>
          <p:cNvSpPr/>
          <p:nvPr/>
        </p:nvSpPr>
        <p:spPr>
          <a:xfrm>
            <a:off x="7487816" y="4208386"/>
            <a:ext cx="617193" cy="1"/>
          </a:xfrm>
          <a:prstGeom prst="line">
            <a:avLst/>
          </a:prstGeom>
          <a:ln w="12700">
            <a:solidFill>
              <a:srgbClr val="000000"/>
            </a:solidFill>
            <a:miter lim="400000"/>
          </a:ln>
        </p:spPr>
        <p:txBody>
          <a:bodyPr lIns="45718" tIns="45718" rIns="45718" bIns="45718"/>
          <a:lstStyle/>
          <a:p>
            <a:endParaRPr lang="nb-NO"/>
          </a:p>
        </p:txBody>
      </p:sp>
      <p:sp>
        <p:nvSpPr>
          <p:cNvPr id="215" name="Linje"/>
          <p:cNvSpPr/>
          <p:nvPr/>
        </p:nvSpPr>
        <p:spPr>
          <a:xfrm>
            <a:off x="3862674" y="7174257"/>
            <a:ext cx="716659" cy="3"/>
          </a:xfrm>
          <a:prstGeom prst="line">
            <a:avLst/>
          </a:prstGeom>
          <a:ln w="12700">
            <a:solidFill>
              <a:srgbClr val="000000"/>
            </a:solidFill>
            <a:miter lim="400000"/>
          </a:ln>
        </p:spPr>
        <p:txBody>
          <a:bodyPr lIns="45718" tIns="45718" rIns="45718" bIns="45718"/>
          <a:lstStyle/>
          <a:p>
            <a:endParaRPr lang="nb-NO"/>
          </a:p>
        </p:txBody>
      </p:sp>
      <p:sp>
        <p:nvSpPr>
          <p:cNvPr id="216" name="Linje"/>
          <p:cNvSpPr/>
          <p:nvPr/>
        </p:nvSpPr>
        <p:spPr>
          <a:xfrm>
            <a:off x="7304621" y="7047285"/>
            <a:ext cx="769666" cy="2"/>
          </a:xfrm>
          <a:prstGeom prst="line">
            <a:avLst/>
          </a:prstGeom>
          <a:ln w="12700">
            <a:solidFill>
              <a:srgbClr val="000000"/>
            </a:solidFill>
            <a:miter lim="400000"/>
          </a:ln>
        </p:spPr>
        <p:txBody>
          <a:bodyPr lIns="45718" tIns="45718" rIns="45718" bIns="45718"/>
          <a:lstStyle/>
          <a:p>
            <a:endParaRPr lang="nb-NO"/>
          </a:p>
        </p:txBody>
      </p:sp>
      <p:sp>
        <p:nvSpPr>
          <p:cNvPr id="217" name="Linje"/>
          <p:cNvSpPr/>
          <p:nvPr/>
        </p:nvSpPr>
        <p:spPr>
          <a:xfrm>
            <a:off x="7335342" y="5095815"/>
            <a:ext cx="769667" cy="2"/>
          </a:xfrm>
          <a:prstGeom prst="line">
            <a:avLst/>
          </a:prstGeom>
          <a:ln w="12700">
            <a:solidFill>
              <a:srgbClr val="000000"/>
            </a:solidFill>
            <a:miter lim="400000"/>
          </a:ln>
        </p:spPr>
        <p:txBody>
          <a:bodyPr lIns="45718" tIns="45718" rIns="45718" bIns="45718"/>
          <a:lstStyle/>
          <a:p>
            <a:endParaRPr lang="nb-NO"/>
          </a:p>
        </p:txBody>
      </p:sp>
      <p:sp>
        <p:nvSpPr>
          <p:cNvPr id="218" name="Linje"/>
          <p:cNvSpPr/>
          <p:nvPr/>
        </p:nvSpPr>
        <p:spPr>
          <a:xfrm>
            <a:off x="3893396" y="4208386"/>
            <a:ext cx="871960" cy="1"/>
          </a:xfrm>
          <a:prstGeom prst="line">
            <a:avLst/>
          </a:prstGeom>
          <a:ln w="12700">
            <a:solidFill>
              <a:srgbClr val="000000"/>
            </a:solidFill>
            <a:miter lim="400000"/>
          </a:ln>
        </p:spPr>
        <p:txBody>
          <a:bodyPr lIns="45718" tIns="45718" rIns="45718" bIns="45718"/>
          <a:lstStyle/>
          <a:p>
            <a:endParaRPr lang="nb-NO"/>
          </a:p>
        </p:txBody>
      </p:sp>
      <p:sp>
        <p:nvSpPr>
          <p:cNvPr id="219" name="Linje"/>
          <p:cNvSpPr/>
          <p:nvPr/>
        </p:nvSpPr>
        <p:spPr>
          <a:xfrm>
            <a:off x="3893396" y="6154075"/>
            <a:ext cx="800027" cy="2"/>
          </a:xfrm>
          <a:prstGeom prst="line">
            <a:avLst/>
          </a:prstGeom>
          <a:ln w="12700">
            <a:solidFill>
              <a:srgbClr val="000000"/>
            </a:solidFill>
            <a:miter lim="400000"/>
          </a:ln>
        </p:spPr>
        <p:txBody>
          <a:bodyPr lIns="45718" tIns="45718" rIns="45718" bIns="45718"/>
          <a:lstStyle/>
          <a:p>
            <a:endParaRPr lang="nb-NO"/>
          </a:p>
        </p:txBody>
      </p:sp>
      <p:sp>
        <p:nvSpPr>
          <p:cNvPr id="220" name="Linje"/>
          <p:cNvSpPr/>
          <p:nvPr/>
        </p:nvSpPr>
        <p:spPr>
          <a:xfrm flipV="1">
            <a:off x="4966818" y="4512512"/>
            <a:ext cx="1" cy="1528123"/>
          </a:xfrm>
          <a:prstGeom prst="line">
            <a:avLst/>
          </a:prstGeom>
          <a:ln w="12700">
            <a:solidFill>
              <a:srgbClr val="000000"/>
            </a:solidFill>
            <a:miter lim="400000"/>
          </a:ln>
        </p:spPr>
        <p:txBody>
          <a:bodyPr lIns="45718" tIns="45718" rIns="45718" bIns="45718"/>
          <a:lstStyle/>
          <a:p>
            <a:endParaRPr lang="nb-NO"/>
          </a:p>
        </p:txBody>
      </p:sp>
      <p:sp>
        <p:nvSpPr>
          <p:cNvPr id="221" name="Linje"/>
          <p:cNvSpPr/>
          <p:nvPr/>
        </p:nvSpPr>
        <p:spPr>
          <a:xfrm flipV="1">
            <a:off x="6934568" y="4494533"/>
            <a:ext cx="1" cy="1564081"/>
          </a:xfrm>
          <a:prstGeom prst="line">
            <a:avLst/>
          </a:prstGeom>
          <a:ln w="12700">
            <a:solidFill>
              <a:srgbClr val="000000"/>
            </a:solidFill>
            <a:miter lim="400000"/>
          </a:ln>
        </p:spPr>
        <p:txBody>
          <a:bodyPr lIns="45718" tIns="45718" rIns="45718" bIns="45718"/>
          <a:lstStyle/>
          <a:p>
            <a:endParaRPr lang="nb-NO"/>
          </a:p>
        </p:txBody>
      </p:sp>
      <p:sp>
        <p:nvSpPr>
          <p:cNvPr id="222" name="Rektangel"/>
          <p:cNvSpPr/>
          <p:nvPr/>
        </p:nvSpPr>
        <p:spPr>
          <a:xfrm>
            <a:off x="4100773" y="5804785"/>
            <a:ext cx="3728831"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1200" b="1">
                <a:solidFill>
                  <a:srgbClr val="FFFFFF"/>
                </a:solidFill>
              </a:defRPr>
            </a:pPr>
            <a:endParaRPr lang="nb-NO"/>
          </a:p>
        </p:txBody>
      </p:sp>
      <p:sp>
        <p:nvSpPr>
          <p:cNvPr id="223" name="PLAN - Prioritering  og mulige tiltak"/>
          <p:cNvSpPr txBox="1"/>
          <p:nvPr/>
        </p:nvSpPr>
        <p:spPr>
          <a:xfrm>
            <a:off x="5029134" y="5889586"/>
            <a:ext cx="1748481" cy="47818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defTabSz="584200">
              <a:defRPr sz="1200" b="1">
                <a:solidFill>
                  <a:srgbClr val="FFFFFF"/>
                </a:solidFill>
              </a:defRPr>
            </a:lvl1pPr>
          </a:lstStyle>
          <a:p>
            <a:r>
              <a:rPr lang="nb-NO"/>
              <a:t>PLAN - Prioritering  og mulige tiltak</a:t>
            </a:r>
          </a:p>
        </p:txBody>
      </p:sp>
      <p:sp>
        <p:nvSpPr>
          <p:cNvPr id="224" name="Rektangel"/>
          <p:cNvSpPr/>
          <p:nvPr/>
        </p:nvSpPr>
        <p:spPr>
          <a:xfrm>
            <a:off x="4099647" y="2189435"/>
            <a:ext cx="3726358" cy="647782"/>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25" name="INTERESSENTHÅNDTERING"/>
          <p:cNvSpPr txBox="1"/>
          <p:nvPr/>
        </p:nvSpPr>
        <p:spPr>
          <a:xfrm>
            <a:off x="4452340" y="4161027"/>
            <a:ext cx="195560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algn="l" defTabSz="584200">
              <a:defRPr sz="1200">
                <a:solidFill>
                  <a:srgbClr val="FFFFFF"/>
                </a:solidFill>
                <a:latin typeface="Century Gothic"/>
                <a:ea typeface="Century Gothic"/>
                <a:cs typeface="Century Gothic"/>
                <a:sym typeface="Century Gothic"/>
              </a:defRPr>
            </a:lvl1pPr>
          </a:lstStyle>
          <a:p>
            <a:r>
              <a:rPr lang="nb-NO"/>
              <a:t>INTERESSENTHÅNDTERING</a:t>
            </a:r>
          </a:p>
        </p:txBody>
      </p:sp>
      <p:sp>
        <p:nvSpPr>
          <p:cNvPr id="226" name="Mediehusets strategiske mål"/>
          <p:cNvSpPr txBox="1"/>
          <p:nvPr/>
        </p:nvSpPr>
        <p:spPr>
          <a:xfrm>
            <a:off x="4616830" y="2367276"/>
            <a:ext cx="2671317"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FFFFFF"/>
                </a:solidFill>
                <a:latin typeface="Century Gothic"/>
                <a:ea typeface="Century Gothic"/>
                <a:cs typeface="Century Gothic"/>
                <a:sym typeface="Century Gothic"/>
              </a:defRPr>
            </a:lvl1pPr>
          </a:lstStyle>
          <a:p>
            <a:r>
              <a:rPr lang="nb-NO"/>
              <a:t>MÅL - Mediehusets strategiske mål</a:t>
            </a:r>
          </a:p>
        </p:txBody>
      </p:sp>
      <p:sp>
        <p:nvSpPr>
          <p:cNvPr id="227" name="Rektangel"/>
          <p:cNvSpPr/>
          <p:nvPr/>
        </p:nvSpPr>
        <p:spPr>
          <a:xfrm>
            <a:off x="4102009" y="3859536"/>
            <a:ext cx="3726358" cy="654035"/>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28" name="Rammer, drøfting og plan"/>
          <p:cNvSpPr txBox="1"/>
          <p:nvPr/>
        </p:nvSpPr>
        <p:spPr>
          <a:xfrm>
            <a:off x="4396682" y="4026657"/>
            <a:ext cx="3012043"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FFFFFF"/>
                </a:solidFill>
                <a:latin typeface="Century Gothic"/>
                <a:ea typeface="Century Gothic"/>
                <a:cs typeface="Century Gothic"/>
                <a:sym typeface="Century Gothic"/>
              </a:defRPr>
            </a:lvl1pPr>
          </a:lstStyle>
          <a:p>
            <a:r>
              <a:rPr lang="nb-NO"/>
              <a:t>SAMARBEID - Rammer, drøfting og plan</a:t>
            </a:r>
          </a:p>
        </p:txBody>
      </p:sp>
      <p:sp>
        <p:nvSpPr>
          <p:cNvPr id="229" name="KOMPETANSEKARTLEGGING"/>
          <p:cNvSpPr txBox="1"/>
          <p:nvPr/>
        </p:nvSpPr>
        <p:spPr>
          <a:xfrm rot="16200000">
            <a:off x="685337" y="3161278"/>
            <a:ext cx="2810304" cy="33609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60099" tIns="60099" rIns="60099" bIns="60099" anchor="ctr">
            <a:spAutoFit/>
          </a:bodyPr>
          <a:lstStyle>
            <a:lvl1pPr defTabSz="1300480">
              <a:defRPr sz="1400" b="1">
                <a:solidFill>
                  <a:srgbClr val="000000"/>
                </a:solidFill>
                <a:latin typeface="Century Gothic"/>
                <a:ea typeface="Century Gothic"/>
                <a:cs typeface="Century Gothic"/>
                <a:sym typeface="Century Gothic"/>
              </a:defRPr>
            </a:lvl1pPr>
          </a:lstStyle>
          <a:p>
            <a:r>
              <a:rPr lang="nb-NO"/>
              <a:t>KOMPETANSEKARTLEGGING</a:t>
            </a:r>
          </a:p>
        </p:txBody>
      </p:sp>
      <p:sp>
        <p:nvSpPr>
          <p:cNvPr id="230" name="Linje"/>
          <p:cNvSpPr/>
          <p:nvPr/>
        </p:nvSpPr>
        <p:spPr>
          <a:xfrm flipV="1">
            <a:off x="2090520" y="4680952"/>
            <a:ext cx="2" cy="660481"/>
          </a:xfrm>
          <a:prstGeom prst="line">
            <a:avLst/>
          </a:prstGeom>
          <a:ln w="12700">
            <a:solidFill>
              <a:srgbClr val="000000"/>
            </a:solidFill>
            <a:miter lim="400000"/>
          </a:ln>
        </p:spPr>
        <p:txBody>
          <a:bodyPr lIns="45718" tIns="45718" rIns="45718" bIns="45718"/>
          <a:lstStyle/>
          <a:p>
            <a:endParaRPr lang="nb-NO"/>
          </a:p>
        </p:txBody>
      </p:sp>
      <p:sp>
        <p:nvSpPr>
          <p:cNvPr id="231" name="KOMPETANSEPLAN"/>
          <p:cNvSpPr txBox="1"/>
          <p:nvPr/>
        </p:nvSpPr>
        <p:spPr>
          <a:xfrm rot="16200000">
            <a:off x="1009320" y="6145315"/>
            <a:ext cx="2162326" cy="33609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60099" tIns="60099" rIns="60099" bIns="60099" anchor="ctr">
            <a:spAutoFit/>
          </a:bodyPr>
          <a:lstStyle>
            <a:lvl1pPr defTabSz="1300480">
              <a:defRPr sz="1400" b="1">
                <a:solidFill>
                  <a:srgbClr val="000000"/>
                </a:solidFill>
                <a:latin typeface="Century Gothic"/>
                <a:ea typeface="Century Gothic"/>
                <a:cs typeface="Century Gothic"/>
                <a:sym typeface="Century Gothic"/>
              </a:defRPr>
            </a:lvl1pPr>
          </a:lstStyle>
          <a:p>
            <a:r>
              <a:rPr lang="nb-NO"/>
              <a:t>KOMPETANSEPLAN</a:t>
            </a:r>
          </a:p>
        </p:txBody>
      </p:sp>
      <p:sp>
        <p:nvSpPr>
          <p:cNvPr id="232" name="Definere redaksjonelle delmål"/>
          <p:cNvSpPr txBox="1"/>
          <p:nvPr/>
        </p:nvSpPr>
        <p:spPr>
          <a:xfrm>
            <a:off x="4362113" y="3228971"/>
            <a:ext cx="3236542"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defTabSz="457200">
              <a:defRPr sz="1180" b="1">
                <a:solidFill>
                  <a:srgbClr val="FFFFFF"/>
                </a:solidFill>
                <a:latin typeface="Century Gothic"/>
                <a:ea typeface="Century Gothic"/>
                <a:cs typeface="Century Gothic"/>
                <a:sym typeface="Century Gothic"/>
              </a:defRPr>
            </a:lvl1pPr>
          </a:lstStyle>
          <a:p>
            <a:r>
              <a:rPr lang="nb-NO"/>
              <a:t>Lage redaksjonelle delmål</a:t>
            </a:r>
          </a:p>
        </p:txBody>
      </p:sp>
      <p:sp>
        <p:nvSpPr>
          <p:cNvPr id="233" name="Rektangel"/>
          <p:cNvSpPr/>
          <p:nvPr/>
        </p:nvSpPr>
        <p:spPr>
          <a:xfrm>
            <a:off x="4065385" y="6851109"/>
            <a:ext cx="3726358" cy="654035"/>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34" name="Gjennomføring"/>
          <p:cNvSpPr txBox="1"/>
          <p:nvPr/>
        </p:nvSpPr>
        <p:spPr>
          <a:xfrm>
            <a:off x="4554155" y="7002808"/>
            <a:ext cx="2704729"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FFFFFF"/>
                </a:solidFill>
                <a:latin typeface="Century Gothic"/>
                <a:ea typeface="Century Gothic"/>
                <a:cs typeface="Century Gothic"/>
                <a:sym typeface="Century Gothic"/>
              </a:defRPr>
            </a:lvl1pPr>
          </a:lstStyle>
          <a:p>
            <a:r>
              <a:rPr lang="nb-NO"/>
              <a:t>GJENNOMFØRING - Kurs  og annet </a:t>
            </a:r>
          </a:p>
        </p:txBody>
      </p:sp>
      <p:sp>
        <p:nvSpPr>
          <p:cNvPr id="235" name="Ledelsen"/>
          <p:cNvSpPr txBox="1"/>
          <p:nvPr/>
        </p:nvSpPr>
        <p:spPr>
          <a:xfrm>
            <a:off x="8405916" y="2367275"/>
            <a:ext cx="769665"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algn="l" defTabSz="457200">
              <a:defRPr sz="1200" b="1">
                <a:solidFill>
                  <a:srgbClr val="55220A"/>
                </a:solidFill>
                <a:latin typeface="Century Gothic"/>
                <a:ea typeface="Century Gothic"/>
                <a:cs typeface="Century Gothic"/>
                <a:sym typeface="Century Gothic"/>
              </a:defRPr>
            </a:lvl1pPr>
          </a:lstStyle>
          <a:p>
            <a:r>
              <a:rPr lang="nb-NO"/>
              <a:t>Ledelsen</a:t>
            </a:r>
          </a:p>
        </p:txBody>
      </p:sp>
      <p:sp>
        <p:nvSpPr>
          <p:cNvPr id="236" name="Rektangel"/>
          <p:cNvSpPr/>
          <p:nvPr/>
        </p:nvSpPr>
        <p:spPr>
          <a:xfrm>
            <a:off x="6052233" y="4778781"/>
            <a:ext cx="1764670"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37" name="Rektangel"/>
          <p:cNvSpPr/>
          <p:nvPr/>
        </p:nvSpPr>
        <p:spPr>
          <a:xfrm>
            <a:off x="4100773" y="4778781"/>
            <a:ext cx="1761181"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38" name="Hvilken kompetanse  trenger vi?"/>
          <p:cNvSpPr txBox="1"/>
          <p:nvPr/>
        </p:nvSpPr>
        <p:spPr>
          <a:xfrm>
            <a:off x="4438029" y="4769355"/>
            <a:ext cx="1086670" cy="673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1200" b="1">
                <a:solidFill>
                  <a:srgbClr val="FFFFFF"/>
                </a:solidFill>
                <a:latin typeface="Century Gothic"/>
                <a:ea typeface="Century Gothic"/>
                <a:cs typeface="Century Gothic"/>
                <a:sym typeface="Century Gothic"/>
              </a:defRPr>
            </a:pPr>
            <a:r>
              <a:rPr lang="nb-NO"/>
              <a:t>Hvilken</a:t>
            </a:r>
            <a:br>
              <a:rPr lang="nb-NO"/>
            </a:br>
            <a:r>
              <a:rPr lang="nb-NO"/>
              <a:t>kompetanse </a:t>
            </a:r>
            <a:br>
              <a:rPr lang="nb-NO"/>
            </a:br>
            <a:r>
              <a:rPr lang="nb-NO"/>
              <a:t>har vi?</a:t>
            </a:r>
          </a:p>
        </p:txBody>
      </p:sp>
      <p:sp>
        <p:nvSpPr>
          <p:cNvPr id="239" name="Hvilken kompetanse  har vi?"/>
          <p:cNvSpPr txBox="1"/>
          <p:nvPr/>
        </p:nvSpPr>
        <p:spPr>
          <a:xfrm>
            <a:off x="6387246" y="4766121"/>
            <a:ext cx="1086669" cy="673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1200" b="1">
                <a:solidFill>
                  <a:srgbClr val="FFFFFF"/>
                </a:solidFill>
                <a:latin typeface="Century Gothic"/>
                <a:ea typeface="Century Gothic"/>
                <a:cs typeface="Century Gothic"/>
                <a:sym typeface="Century Gothic"/>
              </a:defRPr>
            </a:pPr>
            <a:r>
              <a:rPr lang="nb-NO"/>
              <a:t>Hvilken</a:t>
            </a:r>
            <a:br>
              <a:rPr lang="nb-NO"/>
            </a:br>
            <a:r>
              <a:rPr lang="nb-NO"/>
              <a:t>kompetanse </a:t>
            </a:r>
            <a:br>
              <a:rPr lang="nb-NO"/>
            </a:br>
            <a:r>
              <a:rPr lang="nb-NO"/>
              <a:t>trenger vi?</a:t>
            </a:r>
          </a:p>
        </p:txBody>
      </p:sp>
      <p:sp>
        <p:nvSpPr>
          <p:cNvPr id="240" name="Linje"/>
          <p:cNvSpPr/>
          <p:nvPr/>
        </p:nvSpPr>
        <p:spPr>
          <a:xfrm flipV="1">
            <a:off x="2089489" y="7385654"/>
            <a:ext cx="1033" cy="463995"/>
          </a:xfrm>
          <a:prstGeom prst="line">
            <a:avLst/>
          </a:prstGeom>
          <a:ln w="12700">
            <a:solidFill>
              <a:srgbClr val="000000"/>
            </a:solidFill>
            <a:miter lim="400000"/>
          </a:ln>
        </p:spPr>
        <p:txBody>
          <a:bodyPr lIns="45718" tIns="45718" rIns="45718" bIns="45718"/>
          <a:lstStyle/>
          <a:p>
            <a:endParaRPr lang="nb-NO"/>
          </a:p>
        </p:txBody>
      </p:sp>
      <p:sp>
        <p:nvSpPr>
          <p:cNvPr id="241" name="Ledelsen"/>
          <p:cNvSpPr txBox="1"/>
          <p:nvPr/>
        </p:nvSpPr>
        <p:spPr>
          <a:xfrm>
            <a:off x="8405916" y="4064757"/>
            <a:ext cx="1566134"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algn="l" defTabSz="457200">
              <a:defRPr sz="1200" b="1">
                <a:solidFill>
                  <a:srgbClr val="55220A"/>
                </a:solidFill>
                <a:latin typeface="Century Gothic"/>
                <a:ea typeface="Century Gothic"/>
                <a:cs typeface="Century Gothic"/>
                <a:sym typeface="Century Gothic"/>
              </a:defRPr>
            </a:lvl1pPr>
          </a:lstStyle>
          <a:p>
            <a:r>
              <a:rPr lang="nb-NO"/>
              <a:t>Ledelsen/Klubb(er)</a:t>
            </a:r>
          </a:p>
        </p:txBody>
      </p:sp>
      <p:sp>
        <p:nvSpPr>
          <p:cNvPr id="242" name="Ledelsen"/>
          <p:cNvSpPr txBox="1"/>
          <p:nvPr/>
        </p:nvSpPr>
        <p:spPr>
          <a:xfrm>
            <a:off x="8405916" y="4873476"/>
            <a:ext cx="1609415" cy="471924"/>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1200" b="1">
                <a:solidFill>
                  <a:srgbClr val="55220A"/>
                </a:solidFill>
                <a:latin typeface="Century Gothic"/>
                <a:ea typeface="Century Gothic"/>
                <a:cs typeface="Century Gothic"/>
                <a:sym typeface="Century Gothic"/>
              </a:defRPr>
            </a:pPr>
            <a:r>
              <a:rPr lang="nb-NO"/>
              <a:t>Ledelsen/Klubb(er),</a:t>
            </a:r>
            <a:br>
              <a:rPr lang="nb-NO"/>
            </a:br>
            <a:r>
              <a:rPr lang="nb-NO"/>
              <a:t>avdelingsledere</a:t>
            </a:r>
          </a:p>
        </p:txBody>
      </p:sp>
      <p:sp>
        <p:nvSpPr>
          <p:cNvPr id="243" name="Ledelsen/Klubb(er), avdelingsledere,  medarbeidere"/>
          <p:cNvSpPr txBox="1"/>
          <p:nvPr/>
        </p:nvSpPr>
        <p:spPr>
          <a:xfrm>
            <a:off x="8405916" y="5984397"/>
            <a:ext cx="2941511" cy="471924"/>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1200" b="1">
                <a:solidFill>
                  <a:srgbClr val="55220A"/>
                </a:solidFill>
                <a:latin typeface="Century Gothic"/>
                <a:ea typeface="Century Gothic"/>
                <a:cs typeface="Century Gothic"/>
                <a:sym typeface="Century Gothic"/>
              </a:defRPr>
            </a:pPr>
            <a:r>
              <a:rPr lang="nb-NO"/>
              <a:t>Ledelsen/Klubb(er), avdelingsledere, </a:t>
            </a:r>
            <a:br>
              <a:rPr lang="nb-NO"/>
            </a:br>
            <a:r>
              <a:rPr lang="nb-NO"/>
              <a:t>medarbeidere</a:t>
            </a:r>
          </a:p>
        </p:txBody>
      </p:sp>
      <p:sp>
        <p:nvSpPr>
          <p:cNvPr id="244" name="Ledelsen/Klubb(er), avdelingsledere…"/>
          <p:cNvSpPr txBox="1"/>
          <p:nvPr/>
        </p:nvSpPr>
        <p:spPr>
          <a:xfrm>
            <a:off x="8377556" y="6974739"/>
            <a:ext cx="2854949" cy="471924"/>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1200" b="1">
                <a:solidFill>
                  <a:srgbClr val="55220A"/>
                </a:solidFill>
                <a:latin typeface="Century Gothic"/>
                <a:ea typeface="Century Gothic"/>
                <a:cs typeface="Century Gothic"/>
                <a:sym typeface="Century Gothic"/>
              </a:defRPr>
            </a:pPr>
            <a:r>
              <a:rPr lang="nb-NO"/>
              <a:t>Ledelsen/Klubb(er), avdelingsledere</a:t>
            </a:r>
          </a:p>
          <a:p>
            <a:pPr algn="l" defTabSz="457200">
              <a:defRPr sz="1200" b="1">
                <a:solidFill>
                  <a:srgbClr val="55220A"/>
                </a:solidFill>
                <a:latin typeface="Century Gothic"/>
                <a:ea typeface="Century Gothic"/>
                <a:cs typeface="Century Gothic"/>
                <a:sym typeface="Century Gothic"/>
              </a:defRPr>
            </a:pPr>
            <a:r>
              <a:rPr lang="nb-NO"/>
              <a:t>medarbeidere</a:t>
            </a:r>
          </a:p>
        </p:txBody>
      </p:sp>
      <p:sp>
        <p:nvSpPr>
          <p:cNvPr id="245" name="Oval"/>
          <p:cNvSpPr/>
          <p:nvPr/>
        </p:nvSpPr>
        <p:spPr>
          <a:xfrm>
            <a:off x="2747360" y="3795067"/>
            <a:ext cx="843793" cy="826638"/>
          </a:xfrm>
          <a:prstGeom prst="ellipse">
            <a:avLst/>
          </a:prstGeom>
          <a:solidFill>
            <a:srgbClr val="F3E9E2"/>
          </a:solidFill>
          <a:ln w="12700">
            <a:miter lim="400000"/>
          </a:ln>
        </p:spPr>
        <p:txBody>
          <a:bodyPr lIns="50800" tIns="50800" rIns="50800" bIns="50800" anchor="ctr"/>
          <a:lstStyle/>
          <a:p>
            <a:endParaRPr lang="nb-NO"/>
          </a:p>
        </p:txBody>
      </p:sp>
      <p:sp>
        <p:nvSpPr>
          <p:cNvPr id="246" name="STEG 1"/>
          <p:cNvSpPr txBox="1"/>
          <p:nvPr/>
        </p:nvSpPr>
        <p:spPr>
          <a:xfrm>
            <a:off x="2872864" y="4062335"/>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2</a:t>
            </a:r>
          </a:p>
        </p:txBody>
      </p:sp>
      <p:sp>
        <p:nvSpPr>
          <p:cNvPr id="247" name="Oval"/>
          <p:cNvSpPr/>
          <p:nvPr/>
        </p:nvSpPr>
        <p:spPr>
          <a:xfrm>
            <a:off x="2747360" y="5740757"/>
            <a:ext cx="843793" cy="826638"/>
          </a:xfrm>
          <a:prstGeom prst="ellipse">
            <a:avLst/>
          </a:prstGeom>
          <a:solidFill>
            <a:srgbClr val="F3E9E2"/>
          </a:solidFill>
          <a:ln w="12700">
            <a:miter lim="400000"/>
          </a:ln>
        </p:spPr>
        <p:txBody>
          <a:bodyPr lIns="50800" tIns="50800" rIns="50800" bIns="50800" anchor="ctr"/>
          <a:lstStyle/>
          <a:p>
            <a:endParaRPr lang="nb-NO"/>
          </a:p>
        </p:txBody>
      </p:sp>
      <p:sp>
        <p:nvSpPr>
          <p:cNvPr id="248" name="STEG 1"/>
          <p:cNvSpPr txBox="1"/>
          <p:nvPr/>
        </p:nvSpPr>
        <p:spPr>
          <a:xfrm>
            <a:off x="2872864" y="6008025"/>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3</a:t>
            </a:r>
          </a:p>
        </p:txBody>
      </p:sp>
      <p:sp>
        <p:nvSpPr>
          <p:cNvPr id="249" name="Oval"/>
          <p:cNvSpPr/>
          <p:nvPr/>
        </p:nvSpPr>
        <p:spPr>
          <a:xfrm>
            <a:off x="2716638" y="6773639"/>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250" name="STEG 1"/>
          <p:cNvSpPr txBox="1"/>
          <p:nvPr/>
        </p:nvSpPr>
        <p:spPr>
          <a:xfrm>
            <a:off x="2842142" y="7040908"/>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4</a:t>
            </a:r>
          </a:p>
        </p:txBody>
      </p:sp>
      <p:sp>
        <p:nvSpPr>
          <p:cNvPr id="252" name="Oval"/>
          <p:cNvSpPr/>
          <p:nvPr/>
        </p:nvSpPr>
        <p:spPr>
          <a:xfrm>
            <a:off x="2747360" y="2090110"/>
            <a:ext cx="843793" cy="826638"/>
          </a:xfrm>
          <a:prstGeom prst="ellipse">
            <a:avLst/>
          </a:prstGeom>
          <a:solidFill>
            <a:srgbClr val="F3E9E2"/>
          </a:solidFill>
          <a:ln w="12700">
            <a:miter lim="400000"/>
          </a:ln>
        </p:spPr>
        <p:txBody>
          <a:bodyPr lIns="50800" tIns="50800" rIns="50800" bIns="50800" anchor="ctr"/>
          <a:lstStyle/>
          <a:p>
            <a:endParaRPr lang="nb-NO"/>
          </a:p>
        </p:txBody>
      </p:sp>
      <p:sp>
        <p:nvSpPr>
          <p:cNvPr id="253" name="STEG 1"/>
          <p:cNvSpPr txBox="1"/>
          <p:nvPr/>
        </p:nvSpPr>
        <p:spPr>
          <a:xfrm>
            <a:off x="2872864" y="2357378"/>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1</a:t>
            </a:r>
          </a:p>
        </p:txBody>
      </p:sp>
      <p:sp>
        <p:nvSpPr>
          <p:cNvPr id="2" name="RÅD PÅ VEIEN">
            <a:extLst>
              <a:ext uri="{FF2B5EF4-FFF2-40B4-BE49-F238E27FC236}">
                <a16:creationId xmlns:a16="http://schemas.microsoft.com/office/drawing/2014/main" id="{E900EFDE-838D-5190-564A-03500F190EAD}"/>
              </a:ext>
            </a:extLst>
          </p:cNvPr>
          <p:cNvSpPr txBox="1"/>
          <p:nvPr/>
        </p:nvSpPr>
        <p:spPr>
          <a:xfrm>
            <a:off x="476457" y="462679"/>
            <a:ext cx="4050789" cy="74892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KOMPETANSEARBEIDET </a:t>
            </a:r>
          </a:p>
          <a:p>
            <a:pPr algn="l" defTabSz="457200">
              <a:defRPr sz="1400" b="1">
                <a:solidFill>
                  <a:srgbClr val="000000"/>
                </a:solidFill>
                <a:latin typeface="Century Gothic"/>
                <a:ea typeface="Century Gothic"/>
                <a:cs typeface="Century Gothic"/>
                <a:sym typeface="Century Gothic"/>
              </a:defRPr>
            </a:pPr>
            <a:r>
              <a:rPr lang="nb-NO"/>
              <a:t>Steg for steg</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Rektangel"/>
          <p:cNvSpPr/>
          <p:nvPr/>
        </p:nvSpPr>
        <p:spPr>
          <a:xfrm>
            <a:off x="2446496" y="3850383"/>
            <a:ext cx="7938162" cy="4502165"/>
          </a:xfrm>
          <a:custGeom>
            <a:avLst/>
            <a:gdLst>
              <a:gd name="connsiteX0" fmla="*/ 0 w 7938162"/>
              <a:gd name="connsiteY0" fmla="*/ 0 h 4502165"/>
              <a:gd name="connsiteX1" fmla="*/ 423369 w 7938162"/>
              <a:gd name="connsiteY1" fmla="*/ 0 h 4502165"/>
              <a:gd name="connsiteX2" fmla="*/ 1164264 w 7938162"/>
              <a:gd name="connsiteY2" fmla="*/ 0 h 4502165"/>
              <a:gd name="connsiteX3" fmla="*/ 1587632 w 7938162"/>
              <a:gd name="connsiteY3" fmla="*/ 0 h 4502165"/>
              <a:gd name="connsiteX4" fmla="*/ 2011001 w 7938162"/>
              <a:gd name="connsiteY4" fmla="*/ 0 h 4502165"/>
              <a:gd name="connsiteX5" fmla="*/ 2831278 w 7938162"/>
              <a:gd name="connsiteY5" fmla="*/ 0 h 4502165"/>
              <a:gd name="connsiteX6" fmla="*/ 3492791 w 7938162"/>
              <a:gd name="connsiteY6" fmla="*/ 0 h 4502165"/>
              <a:gd name="connsiteX7" fmla="*/ 3916160 w 7938162"/>
              <a:gd name="connsiteY7" fmla="*/ 0 h 4502165"/>
              <a:gd name="connsiteX8" fmla="*/ 4577673 w 7938162"/>
              <a:gd name="connsiteY8" fmla="*/ 0 h 4502165"/>
              <a:gd name="connsiteX9" fmla="*/ 5397950 w 7938162"/>
              <a:gd name="connsiteY9" fmla="*/ 0 h 4502165"/>
              <a:gd name="connsiteX10" fmla="*/ 5980082 w 7938162"/>
              <a:gd name="connsiteY10" fmla="*/ 0 h 4502165"/>
              <a:gd name="connsiteX11" fmla="*/ 6562214 w 7938162"/>
              <a:gd name="connsiteY11" fmla="*/ 0 h 4502165"/>
              <a:gd name="connsiteX12" fmla="*/ 7223727 w 7938162"/>
              <a:gd name="connsiteY12" fmla="*/ 0 h 4502165"/>
              <a:gd name="connsiteX13" fmla="*/ 7938162 w 7938162"/>
              <a:gd name="connsiteY13" fmla="*/ 0 h 4502165"/>
              <a:gd name="connsiteX14" fmla="*/ 7938162 w 7938162"/>
              <a:gd name="connsiteY14" fmla="*/ 688188 h 4502165"/>
              <a:gd name="connsiteX15" fmla="*/ 7938162 w 7938162"/>
              <a:gd name="connsiteY15" fmla="*/ 1421398 h 4502165"/>
              <a:gd name="connsiteX16" fmla="*/ 7938162 w 7938162"/>
              <a:gd name="connsiteY16" fmla="*/ 2019543 h 4502165"/>
              <a:gd name="connsiteX17" fmla="*/ 7938162 w 7938162"/>
              <a:gd name="connsiteY17" fmla="*/ 2572666 h 4502165"/>
              <a:gd name="connsiteX18" fmla="*/ 7938162 w 7938162"/>
              <a:gd name="connsiteY18" fmla="*/ 3215832 h 4502165"/>
              <a:gd name="connsiteX19" fmla="*/ 7938162 w 7938162"/>
              <a:gd name="connsiteY19" fmla="*/ 3904020 h 4502165"/>
              <a:gd name="connsiteX20" fmla="*/ 7938162 w 7938162"/>
              <a:gd name="connsiteY20" fmla="*/ 4502165 h 4502165"/>
              <a:gd name="connsiteX21" fmla="*/ 7197267 w 7938162"/>
              <a:gd name="connsiteY21" fmla="*/ 4502165 h 4502165"/>
              <a:gd name="connsiteX22" fmla="*/ 6615135 w 7938162"/>
              <a:gd name="connsiteY22" fmla="*/ 4502165 h 4502165"/>
              <a:gd name="connsiteX23" fmla="*/ 6033003 w 7938162"/>
              <a:gd name="connsiteY23" fmla="*/ 4502165 h 4502165"/>
              <a:gd name="connsiteX24" fmla="*/ 5450871 w 7938162"/>
              <a:gd name="connsiteY24" fmla="*/ 4502165 h 4502165"/>
              <a:gd name="connsiteX25" fmla="*/ 4868739 w 7938162"/>
              <a:gd name="connsiteY25" fmla="*/ 4502165 h 4502165"/>
              <a:gd name="connsiteX26" fmla="*/ 4127844 w 7938162"/>
              <a:gd name="connsiteY26" fmla="*/ 4502165 h 4502165"/>
              <a:gd name="connsiteX27" fmla="*/ 3466331 w 7938162"/>
              <a:gd name="connsiteY27" fmla="*/ 4502165 h 4502165"/>
              <a:gd name="connsiteX28" fmla="*/ 3042962 w 7938162"/>
              <a:gd name="connsiteY28" fmla="*/ 4502165 h 4502165"/>
              <a:gd name="connsiteX29" fmla="*/ 2460830 w 7938162"/>
              <a:gd name="connsiteY29" fmla="*/ 4502165 h 4502165"/>
              <a:gd name="connsiteX30" fmla="*/ 1719935 w 7938162"/>
              <a:gd name="connsiteY30" fmla="*/ 4502165 h 4502165"/>
              <a:gd name="connsiteX31" fmla="*/ 1217185 w 7938162"/>
              <a:gd name="connsiteY31" fmla="*/ 4502165 h 4502165"/>
              <a:gd name="connsiteX32" fmla="*/ 0 w 7938162"/>
              <a:gd name="connsiteY32" fmla="*/ 4502165 h 4502165"/>
              <a:gd name="connsiteX33" fmla="*/ 0 w 7938162"/>
              <a:gd name="connsiteY33" fmla="*/ 3768955 h 4502165"/>
              <a:gd name="connsiteX34" fmla="*/ 0 w 7938162"/>
              <a:gd name="connsiteY34" fmla="*/ 3035746 h 4502165"/>
              <a:gd name="connsiteX35" fmla="*/ 0 w 7938162"/>
              <a:gd name="connsiteY35" fmla="*/ 2527644 h 4502165"/>
              <a:gd name="connsiteX36" fmla="*/ 0 w 7938162"/>
              <a:gd name="connsiteY36" fmla="*/ 1884478 h 4502165"/>
              <a:gd name="connsiteX37" fmla="*/ 0 w 7938162"/>
              <a:gd name="connsiteY37" fmla="*/ 1331355 h 4502165"/>
              <a:gd name="connsiteX38" fmla="*/ 0 w 7938162"/>
              <a:gd name="connsiteY38" fmla="*/ 778231 h 4502165"/>
              <a:gd name="connsiteX39" fmla="*/ 0 w 7938162"/>
              <a:gd name="connsiteY39" fmla="*/ 0 h 4502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938162" h="4502165" fill="none" extrusionOk="0">
                <a:moveTo>
                  <a:pt x="0" y="0"/>
                </a:moveTo>
                <a:cubicBezTo>
                  <a:pt x="140629" y="15823"/>
                  <a:pt x="244528" y="-12108"/>
                  <a:pt x="423369" y="0"/>
                </a:cubicBezTo>
                <a:cubicBezTo>
                  <a:pt x="602210" y="12108"/>
                  <a:pt x="1004295" y="15293"/>
                  <a:pt x="1164264" y="0"/>
                </a:cubicBezTo>
                <a:cubicBezTo>
                  <a:pt x="1324233" y="-15293"/>
                  <a:pt x="1425693" y="-8911"/>
                  <a:pt x="1587632" y="0"/>
                </a:cubicBezTo>
                <a:cubicBezTo>
                  <a:pt x="1749571" y="8911"/>
                  <a:pt x="1825721" y="5419"/>
                  <a:pt x="2011001" y="0"/>
                </a:cubicBezTo>
                <a:cubicBezTo>
                  <a:pt x="2196281" y="-5419"/>
                  <a:pt x="2639261" y="6114"/>
                  <a:pt x="2831278" y="0"/>
                </a:cubicBezTo>
                <a:cubicBezTo>
                  <a:pt x="3023295" y="-6114"/>
                  <a:pt x="3238377" y="1491"/>
                  <a:pt x="3492791" y="0"/>
                </a:cubicBezTo>
                <a:cubicBezTo>
                  <a:pt x="3747205" y="-1491"/>
                  <a:pt x="3750967" y="-13400"/>
                  <a:pt x="3916160" y="0"/>
                </a:cubicBezTo>
                <a:cubicBezTo>
                  <a:pt x="4081353" y="13400"/>
                  <a:pt x="4436432" y="22008"/>
                  <a:pt x="4577673" y="0"/>
                </a:cubicBezTo>
                <a:cubicBezTo>
                  <a:pt x="4718914" y="-22008"/>
                  <a:pt x="5031121" y="27839"/>
                  <a:pt x="5397950" y="0"/>
                </a:cubicBezTo>
                <a:cubicBezTo>
                  <a:pt x="5764779" y="-27839"/>
                  <a:pt x="5698862" y="15610"/>
                  <a:pt x="5980082" y="0"/>
                </a:cubicBezTo>
                <a:cubicBezTo>
                  <a:pt x="6261302" y="-15610"/>
                  <a:pt x="6302645" y="-5280"/>
                  <a:pt x="6562214" y="0"/>
                </a:cubicBezTo>
                <a:cubicBezTo>
                  <a:pt x="6821783" y="5280"/>
                  <a:pt x="7050246" y="-4343"/>
                  <a:pt x="7223727" y="0"/>
                </a:cubicBezTo>
                <a:cubicBezTo>
                  <a:pt x="7397208" y="4343"/>
                  <a:pt x="7645169" y="-10986"/>
                  <a:pt x="7938162" y="0"/>
                </a:cubicBezTo>
                <a:cubicBezTo>
                  <a:pt x="7926462" y="335122"/>
                  <a:pt x="7909595" y="379785"/>
                  <a:pt x="7938162" y="688188"/>
                </a:cubicBezTo>
                <a:cubicBezTo>
                  <a:pt x="7966729" y="996591"/>
                  <a:pt x="7901874" y="1214924"/>
                  <a:pt x="7938162" y="1421398"/>
                </a:cubicBezTo>
                <a:cubicBezTo>
                  <a:pt x="7974451" y="1627872"/>
                  <a:pt x="7932262" y="1794795"/>
                  <a:pt x="7938162" y="2019543"/>
                </a:cubicBezTo>
                <a:cubicBezTo>
                  <a:pt x="7944062" y="2244292"/>
                  <a:pt x="7937363" y="2395850"/>
                  <a:pt x="7938162" y="2572666"/>
                </a:cubicBezTo>
                <a:cubicBezTo>
                  <a:pt x="7938961" y="2749482"/>
                  <a:pt x="7934918" y="2901808"/>
                  <a:pt x="7938162" y="3215832"/>
                </a:cubicBezTo>
                <a:cubicBezTo>
                  <a:pt x="7941406" y="3529856"/>
                  <a:pt x="7928483" y="3654700"/>
                  <a:pt x="7938162" y="3904020"/>
                </a:cubicBezTo>
                <a:cubicBezTo>
                  <a:pt x="7947841" y="4153340"/>
                  <a:pt x="7950540" y="4218021"/>
                  <a:pt x="7938162" y="4502165"/>
                </a:cubicBezTo>
                <a:cubicBezTo>
                  <a:pt x="7686191" y="4480056"/>
                  <a:pt x="7485558" y="4538243"/>
                  <a:pt x="7197267" y="4502165"/>
                </a:cubicBezTo>
                <a:cubicBezTo>
                  <a:pt x="6908976" y="4466087"/>
                  <a:pt x="6743461" y="4486825"/>
                  <a:pt x="6615135" y="4502165"/>
                </a:cubicBezTo>
                <a:cubicBezTo>
                  <a:pt x="6486809" y="4517505"/>
                  <a:pt x="6239812" y="4484243"/>
                  <a:pt x="6033003" y="4502165"/>
                </a:cubicBezTo>
                <a:cubicBezTo>
                  <a:pt x="5826194" y="4520087"/>
                  <a:pt x="5597557" y="4483397"/>
                  <a:pt x="5450871" y="4502165"/>
                </a:cubicBezTo>
                <a:cubicBezTo>
                  <a:pt x="5304185" y="4520933"/>
                  <a:pt x="5149660" y="4481432"/>
                  <a:pt x="4868739" y="4502165"/>
                </a:cubicBezTo>
                <a:cubicBezTo>
                  <a:pt x="4587818" y="4522898"/>
                  <a:pt x="4302223" y="4525815"/>
                  <a:pt x="4127844" y="4502165"/>
                </a:cubicBezTo>
                <a:cubicBezTo>
                  <a:pt x="3953465" y="4478515"/>
                  <a:pt x="3774626" y="4475778"/>
                  <a:pt x="3466331" y="4502165"/>
                </a:cubicBezTo>
                <a:cubicBezTo>
                  <a:pt x="3158036" y="4528552"/>
                  <a:pt x="3192831" y="4491527"/>
                  <a:pt x="3042962" y="4502165"/>
                </a:cubicBezTo>
                <a:cubicBezTo>
                  <a:pt x="2893093" y="4512803"/>
                  <a:pt x="2627611" y="4475047"/>
                  <a:pt x="2460830" y="4502165"/>
                </a:cubicBezTo>
                <a:cubicBezTo>
                  <a:pt x="2294049" y="4529283"/>
                  <a:pt x="1999161" y="4471739"/>
                  <a:pt x="1719935" y="4502165"/>
                </a:cubicBezTo>
                <a:cubicBezTo>
                  <a:pt x="1440709" y="4532591"/>
                  <a:pt x="1326819" y="4526485"/>
                  <a:pt x="1217185" y="4502165"/>
                </a:cubicBezTo>
                <a:cubicBezTo>
                  <a:pt x="1107551" y="4477846"/>
                  <a:pt x="591924" y="4523982"/>
                  <a:pt x="0" y="4502165"/>
                </a:cubicBezTo>
                <a:cubicBezTo>
                  <a:pt x="-25738" y="4294280"/>
                  <a:pt x="5029" y="4096607"/>
                  <a:pt x="0" y="3768955"/>
                </a:cubicBezTo>
                <a:cubicBezTo>
                  <a:pt x="-5029" y="3441303"/>
                  <a:pt x="-6262" y="3217119"/>
                  <a:pt x="0" y="3035746"/>
                </a:cubicBezTo>
                <a:cubicBezTo>
                  <a:pt x="6262" y="2854373"/>
                  <a:pt x="21025" y="2769371"/>
                  <a:pt x="0" y="2527644"/>
                </a:cubicBezTo>
                <a:cubicBezTo>
                  <a:pt x="-21025" y="2285917"/>
                  <a:pt x="-3093" y="2168852"/>
                  <a:pt x="0" y="1884478"/>
                </a:cubicBezTo>
                <a:cubicBezTo>
                  <a:pt x="3093" y="1600104"/>
                  <a:pt x="-24993" y="1519543"/>
                  <a:pt x="0" y="1331355"/>
                </a:cubicBezTo>
                <a:cubicBezTo>
                  <a:pt x="24993" y="1143167"/>
                  <a:pt x="5390" y="932665"/>
                  <a:pt x="0" y="778231"/>
                </a:cubicBezTo>
                <a:cubicBezTo>
                  <a:pt x="-5390" y="623797"/>
                  <a:pt x="-34919" y="384105"/>
                  <a:pt x="0" y="0"/>
                </a:cubicBezTo>
                <a:close/>
              </a:path>
              <a:path w="7938162" h="4502165" stroke="0" extrusionOk="0">
                <a:moveTo>
                  <a:pt x="0" y="0"/>
                </a:moveTo>
                <a:cubicBezTo>
                  <a:pt x="232625" y="-8052"/>
                  <a:pt x="417278" y="-18718"/>
                  <a:pt x="582132" y="0"/>
                </a:cubicBezTo>
                <a:cubicBezTo>
                  <a:pt x="746986" y="18718"/>
                  <a:pt x="835508" y="-3272"/>
                  <a:pt x="1005501" y="0"/>
                </a:cubicBezTo>
                <a:cubicBezTo>
                  <a:pt x="1175494" y="3272"/>
                  <a:pt x="1489803" y="-38902"/>
                  <a:pt x="1825777" y="0"/>
                </a:cubicBezTo>
                <a:cubicBezTo>
                  <a:pt x="2161751" y="38902"/>
                  <a:pt x="2254112" y="7691"/>
                  <a:pt x="2407909" y="0"/>
                </a:cubicBezTo>
                <a:cubicBezTo>
                  <a:pt x="2561706" y="-7691"/>
                  <a:pt x="2778266" y="-26257"/>
                  <a:pt x="2990041" y="0"/>
                </a:cubicBezTo>
                <a:cubicBezTo>
                  <a:pt x="3201816" y="26257"/>
                  <a:pt x="3424786" y="27592"/>
                  <a:pt x="3810318" y="0"/>
                </a:cubicBezTo>
                <a:cubicBezTo>
                  <a:pt x="4195850" y="-27592"/>
                  <a:pt x="4201318" y="-8811"/>
                  <a:pt x="4313068" y="0"/>
                </a:cubicBezTo>
                <a:cubicBezTo>
                  <a:pt x="4424818" y="8811"/>
                  <a:pt x="4948196" y="-3359"/>
                  <a:pt x="5133345" y="0"/>
                </a:cubicBezTo>
                <a:cubicBezTo>
                  <a:pt x="5318494" y="3359"/>
                  <a:pt x="5769514" y="-34826"/>
                  <a:pt x="5953622" y="0"/>
                </a:cubicBezTo>
                <a:cubicBezTo>
                  <a:pt x="6137730" y="34826"/>
                  <a:pt x="6467292" y="-30569"/>
                  <a:pt x="6615135" y="0"/>
                </a:cubicBezTo>
                <a:cubicBezTo>
                  <a:pt x="6762978" y="30569"/>
                  <a:pt x="7642575" y="-28298"/>
                  <a:pt x="7938162" y="0"/>
                </a:cubicBezTo>
                <a:cubicBezTo>
                  <a:pt x="7919149" y="192202"/>
                  <a:pt x="7945354" y="465428"/>
                  <a:pt x="7938162" y="598145"/>
                </a:cubicBezTo>
                <a:cubicBezTo>
                  <a:pt x="7930970" y="730862"/>
                  <a:pt x="7920530" y="932825"/>
                  <a:pt x="7938162" y="1106246"/>
                </a:cubicBezTo>
                <a:cubicBezTo>
                  <a:pt x="7955794" y="1279667"/>
                  <a:pt x="7934501" y="1582348"/>
                  <a:pt x="7938162" y="1749413"/>
                </a:cubicBezTo>
                <a:cubicBezTo>
                  <a:pt x="7941823" y="1916478"/>
                  <a:pt x="7945005" y="2230914"/>
                  <a:pt x="7938162" y="2392579"/>
                </a:cubicBezTo>
                <a:cubicBezTo>
                  <a:pt x="7931319" y="2554244"/>
                  <a:pt x="7935679" y="2743054"/>
                  <a:pt x="7938162" y="3035746"/>
                </a:cubicBezTo>
                <a:cubicBezTo>
                  <a:pt x="7940645" y="3328438"/>
                  <a:pt x="7908604" y="3409335"/>
                  <a:pt x="7938162" y="3723934"/>
                </a:cubicBezTo>
                <a:cubicBezTo>
                  <a:pt x="7967720" y="4038533"/>
                  <a:pt x="7917016" y="4300947"/>
                  <a:pt x="7938162" y="4502165"/>
                </a:cubicBezTo>
                <a:cubicBezTo>
                  <a:pt x="7639928" y="4525887"/>
                  <a:pt x="7502828" y="4514495"/>
                  <a:pt x="7197267" y="4502165"/>
                </a:cubicBezTo>
                <a:cubicBezTo>
                  <a:pt x="6891707" y="4489835"/>
                  <a:pt x="6861407" y="4484670"/>
                  <a:pt x="6694517" y="4502165"/>
                </a:cubicBezTo>
                <a:cubicBezTo>
                  <a:pt x="6527627" y="4519661"/>
                  <a:pt x="6155754" y="4532227"/>
                  <a:pt x="5874240" y="4502165"/>
                </a:cubicBezTo>
                <a:cubicBezTo>
                  <a:pt x="5592726" y="4472103"/>
                  <a:pt x="5530933" y="4527798"/>
                  <a:pt x="5212726" y="4502165"/>
                </a:cubicBezTo>
                <a:cubicBezTo>
                  <a:pt x="4894519" y="4476532"/>
                  <a:pt x="4903464" y="4525185"/>
                  <a:pt x="4709976" y="4502165"/>
                </a:cubicBezTo>
                <a:cubicBezTo>
                  <a:pt x="4516488" y="4479146"/>
                  <a:pt x="4195096" y="4470077"/>
                  <a:pt x="4048463" y="4502165"/>
                </a:cubicBezTo>
                <a:cubicBezTo>
                  <a:pt x="3901830" y="4534253"/>
                  <a:pt x="3742659" y="4483672"/>
                  <a:pt x="3625094" y="4502165"/>
                </a:cubicBezTo>
                <a:cubicBezTo>
                  <a:pt x="3507529" y="4520658"/>
                  <a:pt x="3409335" y="4481917"/>
                  <a:pt x="3201725" y="4502165"/>
                </a:cubicBezTo>
                <a:cubicBezTo>
                  <a:pt x="2994115" y="4522413"/>
                  <a:pt x="2806863" y="4519266"/>
                  <a:pt x="2540212" y="4502165"/>
                </a:cubicBezTo>
                <a:cubicBezTo>
                  <a:pt x="2273561" y="4485064"/>
                  <a:pt x="2219389" y="4520034"/>
                  <a:pt x="2037462" y="4502165"/>
                </a:cubicBezTo>
                <a:cubicBezTo>
                  <a:pt x="1855535" y="4484297"/>
                  <a:pt x="1557137" y="4471340"/>
                  <a:pt x="1296566" y="4502165"/>
                </a:cubicBezTo>
                <a:cubicBezTo>
                  <a:pt x="1035995" y="4532990"/>
                  <a:pt x="992715" y="4481635"/>
                  <a:pt x="793816" y="4502165"/>
                </a:cubicBezTo>
                <a:cubicBezTo>
                  <a:pt x="594917" y="4522696"/>
                  <a:pt x="168191" y="4494517"/>
                  <a:pt x="0" y="4502165"/>
                </a:cubicBezTo>
                <a:cubicBezTo>
                  <a:pt x="9643" y="4350179"/>
                  <a:pt x="-14516" y="4184481"/>
                  <a:pt x="0" y="3994064"/>
                </a:cubicBezTo>
                <a:cubicBezTo>
                  <a:pt x="14516" y="3803647"/>
                  <a:pt x="22779" y="3654019"/>
                  <a:pt x="0" y="3440940"/>
                </a:cubicBezTo>
                <a:cubicBezTo>
                  <a:pt x="-22779" y="3227861"/>
                  <a:pt x="15689" y="2924169"/>
                  <a:pt x="0" y="2752752"/>
                </a:cubicBezTo>
                <a:cubicBezTo>
                  <a:pt x="-15689" y="2581335"/>
                  <a:pt x="1458" y="2210052"/>
                  <a:pt x="0" y="2019543"/>
                </a:cubicBezTo>
                <a:cubicBezTo>
                  <a:pt x="-1458" y="1829034"/>
                  <a:pt x="8518" y="1619629"/>
                  <a:pt x="0" y="1421398"/>
                </a:cubicBezTo>
                <a:cubicBezTo>
                  <a:pt x="-8518" y="1223168"/>
                  <a:pt x="31896" y="1012530"/>
                  <a:pt x="0" y="688188"/>
                </a:cubicBezTo>
                <a:cubicBezTo>
                  <a:pt x="-31896" y="363846"/>
                  <a:pt x="-3490" y="224930"/>
                  <a:pt x="0" y="0"/>
                </a:cubicBezTo>
                <a:close/>
              </a:path>
            </a:pathLst>
          </a:custGeom>
          <a:solidFill>
            <a:srgbClr val="F5E9E1"/>
          </a:solidFill>
          <a:ln w="12700">
            <a:solidFill>
              <a:schemeClr val="tx1"/>
            </a:solidFill>
            <a:miter lim="400000"/>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56" name="Hva er redaksjonens strategiske mål?…"/>
          <p:cNvSpPr txBox="1"/>
          <p:nvPr/>
        </p:nvSpPr>
        <p:spPr>
          <a:xfrm>
            <a:off x="2881871" y="3989498"/>
            <a:ext cx="3553218" cy="462690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lvl="1" algn="l" defTabSz="457200">
              <a:defRPr sz="1400" b="1">
                <a:solidFill>
                  <a:srgbClr val="7A2B1F"/>
                </a:solidFill>
                <a:latin typeface="Century Gothic"/>
                <a:ea typeface="Century Gothic"/>
                <a:cs typeface="Century Gothic"/>
                <a:sym typeface="Century Gothic"/>
              </a:defRPr>
            </a:pPr>
            <a:r>
              <a:rPr lang="nb-NO">
                <a:solidFill>
                  <a:schemeClr val="bg2">
                    <a:lumMod val="50000"/>
                  </a:schemeClr>
                </a:solidFill>
              </a:rPr>
              <a:t>OPPGAVE </a:t>
            </a:r>
            <a:br>
              <a:rPr lang="nb-NO">
                <a:solidFill>
                  <a:schemeClr val="bg2">
                    <a:lumMod val="50000"/>
                  </a:schemeClr>
                </a:solidFill>
              </a:rPr>
            </a:br>
            <a:r>
              <a:rPr lang="nb-NO">
                <a:solidFill>
                  <a:schemeClr val="bg2">
                    <a:lumMod val="50000"/>
                  </a:schemeClr>
                </a:solidFill>
              </a:rPr>
              <a:t>Hva er redaksjonens strategiske mål?</a:t>
            </a:r>
            <a:br>
              <a:rPr lang="nb-NO"/>
            </a:br>
            <a:endParaRPr lang="nb-NO">
              <a:solidFill>
                <a:schemeClr val="bg2">
                  <a:lumMod val="50000"/>
                </a:schemeClr>
              </a:solidFill>
            </a:endParaRPr>
          </a:p>
          <a:p>
            <a:pPr lvl="1" algn="l" defTabSz="457200">
              <a:defRPr sz="1400">
                <a:solidFill>
                  <a:srgbClr val="7A2B1F"/>
                </a:solidFill>
                <a:latin typeface="Century Gothic"/>
                <a:ea typeface="Century Gothic"/>
                <a:cs typeface="Century Gothic"/>
                <a:sym typeface="Century Gothic"/>
              </a:defRPr>
            </a:pPr>
            <a:r>
              <a:rPr lang="nb-NO">
                <a:solidFill>
                  <a:schemeClr val="bg2">
                    <a:lumMod val="50000"/>
                  </a:schemeClr>
                </a:solidFill>
              </a:rPr>
              <a:t>Kompetanseplanen bør følge opp mediehusets strategi. Den skal ta for seg de helt sentrale målene, men kanskje ikke gape over alle samtidig. </a:t>
            </a:r>
          </a:p>
          <a:p>
            <a:pPr lvl="1" algn="l" defTabSz="457200">
              <a:defRPr sz="1400" b="1">
                <a:solidFill>
                  <a:srgbClr val="7A2B1F"/>
                </a:solidFill>
                <a:latin typeface="Century Gothic"/>
                <a:ea typeface="Century Gothic"/>
                <a:cs typeface="Century Gothic"/>
                <a:sym typeface="Century Gothic"/>
              </a:defRPr>
            </a:pPr>
            <a:endParaRPr lang="nb-NO">
              <a:solidFill>
                <a:schemeClr val="bg2">
                  <a:lumMod val="50000"/>
                </a:schemeClr>
              </a:solidFill>
            </a:endParaRPr>
          </a:p>
          <a:p>
            <a:pPr lvl="1" algn="l" defTabSz="457200">
              <a:defRPr sz="1400" b="1">
                <a:solidFill>
                  <a:srgbClr val="7A2B1F"/>
                </a:solidFill>
                <a:latin typeface="Century Gothic"/>
                <a:ea typeface="Century Gothic"/>
                <a:cs typeface="Century Gothic"/>
                <a:sym typeface="Century Gothic"/>
              </a:defRPr>
            </a:pPr>
            <a:r>
              <a:rPr lang="nb-NO">
                <a:solidFill>
                  <a:schemeClr val="bg2">
                    <a:lumMod val="50000"/>
                  </a:schemeClr>
                </a:solidFill>
              </a:rPr>
              <a:t>Grunnleggende mål</a:t>
            </a:r>
            <a:r>
              <a:rPr lang="nb-NO" b="0">
                <a:solidFill>
                  <a:schemeClr val="bg2">
                    <a:lumMod val="50000"/>
                  </a:schemeClr>
                </a:solidFill>
              </a:rPr>
              <a:t>, som å styrke kvaliteten på journalistikken og håndtere en digital hverdag, er naturlige </a:t>
            </a:r>
            <a:r>
              <a:rPr lang="nb-NO">
                <a:solidFill>
                  <a:schemeClr val="bg2">
                    <a:lumMod val="50000"/>
                  </a:schemeClr>
                </a:solidFill>
              </a:rPr>
              <a:t>å ha med</a:t>
            </a:r>
            <a:r>
              <a:rPr lang="nb-NO" b="0">
                <a:solidFill>
                  <a:schemeClr val="bg2">
                    <a:lumMod val="50000"/>
                  </a:schemeClr>
                </a:solidFill>
              </a:rPr>
              <a:t>. I tillegg til </a:t>
            </a:r>
            <a:r>
              <a:rPr lang="nb-NO">
                <a:solidFill>
                  <a:schemeClr val="bg2">
                    <a:lumMod val="50000"/>
                  </a:schemeClr>
                </a:solidFill>
              </a:rPr>
              <a:t>delmål og kompetansemål som er spesifikke for din publikasjon eller avdeling. </a:t>
            </a:r>
          </a:p>
          <a:p>
            <a:pPr lvl="1" algn="l" defTabSz="457200">
              <a:defRPr sz="1400">
                <a:solidFill>
                  <a:srgbClr val="7A2B1F"/>
                </a:solidFill>
                <a:latin typeface="Century Gothic"/>
                <a:ea typeface="Century Gothic"/>
                <a:cs typeface="Century Gothic"/>
                <a:sym typeface="Century Gothic"/>
              </a:defRPr>
            </a:pPr>
            <a:endParaRPr lang="nb-NO">
              <a:solidFill>
                <a:schemeClr val="bg2">
                  <a:lumMod val="50000"/>
                </a:schemeClr>
              </a:solidFill>
            </a:endParaRPr>
          </a:p>
          <a:p>
            <a:pPr lvl="1" algn="l" defTabSz="457200">
              <a:defRPr sz="1400">
                <a:solidFill>
                  <a:srgbClr val="7A2B1F"/>
                </a:solidFill>
                <a:latin typeface="Century Gothic"/>
                <a:ea typeface="Century Gothic"/>
                <a:cs typeface="Century Gothic"/>
                <a:sym typeface="Century Gothic"/>
              </a:defRPr>
            </a:pPr>
            <a:r>
              <a:rPr lang="nb-NO">
                <a:solidFill>
                  <a:schemeClr val="bg2">
                    <a:lumMod val="50000"/>
                  </a:schemeClr>
                </a:solidFill>
              </a:rPr>
              <a:t>For mange organisasjoner kan det være hensiktsmessig å skille mellom </a:t>
            </a:r>
            <a:r>
              <a:rPr lang="nb-NO" b="1">
                <a:solidFill>
                  <a:schemeClr val="bg2">
                    <a:lumMod val="50000"/>
                  </a:schemeClr>
                </a:solidFill>
              </a:rPr>
              <a:t>individuell kompetanse</a:t>
            </a:r>
            <a:r>
              <a:rPr lang="nb-NO">
                <a:solidFill>
                  <a:schemeClr val="bg2">
                    <a:lumMod val="50000"/>
                  </a:schemeClr>
                </a:solidFill>
              </a:rPr>
              <a:t> og </a:t>
            </a:r>
            <a:r>
              <a:rPr lang="nb-NO" b="1">
                <a:solidFill>
                  <a:schemeClr val="bg2">
                    <a:lumMod val="50000"/>
                  </a:schemeClr>
                </a:solidFill>
              </a:rPr>
              <a:t>kollektive løft</a:t>
            </a:r>
            <a:r>
              <a:rPr lang="nb-NO">
                <a:solidFill>
                  <a:schemeClr val="bg2">
                    <a:lumMod val="50000"/>
                  </a:schemeClr>
                </a:solidFill>
              </a:rPr>
              <a:t>.</a:t>
            </a:r>
          </a:p>
          <a:p>
            <a:pPr lvl="1" algn="l" defTabSz="457200">
              <a:defRPr sz="1400">
                <a:solidFill>
                  <a:srgbClr val="000000"/>
                </a:solidFill>
                <a:latin typeface="Century Gothic"/>
                <a:ea typeface="Century Gothic"/>
                <a:cs typeface="Century Gothic"/>
                <a:sym typeface="Century Gothic"/>
              </a:defRPr>
            </a:pPr>
            <a:endParaRPr lang="nb-NO">
              <a:solidFill>
                <a:schemeClr val="bg2">
                  <a:lumMod val="50000"/>
                </a:schemeClr>
              </a:solidFill>
            </a:endParaRPr>
          </a:p>
          <a:p>
            <a:pPr lvl="1" algn="l" defTabSz="457200">
              <a:defRPr sz="1400" b="1" i="1">
                <a:solidFill>
                  <a:srgbClr val="000000"/>
                </a:solidFill>
                <a:latin typeface="Century Gothic"/>
                <a:ea typeface="Century Gothic"/>
                <a:cs typeface="Century Gothic"/>
                <a:sym typeface="Century Gothic"/>
              </a:defRPr>
            </a:pPr>
            <a:endParaRPr lang="nb-NO">
              <a:solidFill>
                <a:schemeClr val="bg2">
                  <a:lumMod val="50000"/>
                </a:schemeClr>
              </a:solidFill>
            </a:endParaRPr>
          </a:p>
        </p:txBody>
      </p:sp>
      <p:sp>
        <p:nvSpPr>
          <p:cNvPr id="257" name="RÅD PÅ VEIEN"/>
          <p:cNvSpPr txBox="1"/>
          <p:nvPr/>
        </p:nvSpPr>
        <p:spPr>
          <a:xfrm>
            <a:off x="476457" y="462490"/>
            <a:ext cx="1188134"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MÅL</a:t>
            </a:r>
          </a:p>
          <a:p>
            <a:pPr algn="l" defTabSz="457200">
              <a:defRPr sz="1400" b="1">
                <a:solidFill>
                  <a:srgbClr val="000000"/>
                </a:solidFill>
                <a:latin typeface="Century Gothic"/>
                <a:ea typeface="Century Gothic"/>
                <a:cs typeface="Century Gothic"/>
                <a:sym typeface="Century Gothic"/>
              </a:defRPr>
            </a:pPr>
            <a:r>
              <a:rPr err="1"/>
              <a:t>Hvor</a:t>
            </a:r>
            <a:r>
              <a:t> </a:t>
            </a:r>
            <a:r>
              <a:rPr err="1"/>
              <a:t>skal</a:t>
            </a:r>
            <a:r>
              <a:t> vi?</a:t>
            </a:r>
          </a:p>
        </p:txBody>
      </p:sp>
      <p:sp>
        <p:nvSpPr>
          <p:cNvPr id="258"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259" name="STEG 1"/>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1</a:t>
            </a:r>
          </a:p>
        </p:txBody>
      </p:sp>
      <p:sp>
        <p:nvSpPr>
          <p:cNvPr id="260" name="Hva er redaksjonens strategiske mål?…"/>
          <p:cNvSpPr txBox="1"/>
          <p:nvPr/>
        </p:nvSpPr>
        <p:spPr>
          <a:xfrm>
            <a:off x="6484124" y="3989498"/>
            <a:ext cx="3553218" cy="3980577"/>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algn="l" defTabSz="457200">
              <a:defRPr sz="1400" b="1">
                <a:solidFill>
                  <a:srgbClr val="703024"/>
                </a:solidFill>
                <a:latin typeface="Century Gothic"/>
                <a:ea typeface="Century Gothic"/>
                <a:cs typeface="Century Gothic"/>
                <a:sym typeface="Century Gothic"/>
              </a:defRPr>
            </a:pPr>
            <a:r>
              <a:rPr lang="nb-NO">
                <a:solidFill>
                  <a:schemeClr val="bg2">
                    <a:lumMod val="50000"/>
                  </a:schemeClr>
                </a:solidFill>
              </a:rPr>
              <a:t>FORSLAG </a:t>
            </a:r>
            <a:br>
              <a:rPr lang="nb-NO">
                <a:solidFill>
                  <a:schemeClr val="bg2">
                    <a:lumMod val="50000"/>
                  </a:schemeClr>
                </a:solidFill>
              </a:rPr>
            </a:br>
            <a:r>
              <a:rPr lang="nb-NO">
                <a:solidFill>
                  <a:schemeClr val="bg2">
                    <a:lumMod val="50000"/>
                  </a:schemeClr>
                </a:solidFill>
              </a:rPr>
              <a:t>Slik settes læringsmål:</a:t>
            </a:r>
          </a:p>
          <a:p>
            <a:pPr algn="l" defTabSz="457200">
              <a:defRPr sz="1400">
                <a:solidFill>
                  <a:srgbClr val="703024"/>
                </a:solidFill>
                <a:latin typeface="Century Gothic"/>
                <a:ea typeface="Century Gothic"/>
                <a:cs typeface="Century Gothic"/>
                <a:sym typeface="Century Gothic"/>
              </a:defRPr>
            </a:pPr>
            <a:br>
              <a:rPr lang="nb-NO"/>
            </a:br>
            <a:r>
              <a:rPr lang="nb-NO">
                <a:solidFill>
                  <a:schemeClr val="bg2">
                    <a:lumMod val="50000"/>
                  </a:schemeClr>
                </a:solidFill>
              </a:rPr>
              <a:t>Bruk overordnet strategi som utgangspunkt. Definer fem-åtte delmål som kompetanseplanen kan bidra til å løse. Det er viktig at delmålene er målbare og at ansvar for å nå dem fordeles og forankres.</a:t>
            </a:r>
          </a:p>
          <a:p>
            <a:pPr algn="l" defTabSz="457200">
              <a:defRPr sz="1400">
                <a:solidFill>
                  <a:srgbClr val="703024"/>
                </a:solidFill>
                <a:latin typeface="Century Gothic"/>
                <a:ea typeface="Century Gothic"/>
                <a:cs typeface="Century Gothic"/>
                <a:sym typeface="Century Gothic"/>
              </a:defRPr>
            </a:pPr>
            <a:br>
              <a:rPr>
                <a:solidFill>
                  <a:schemeClr val="bg2">
                    <a:lumMod val="50000"/>
                  </a:schemeClr>
                </a:solidFill>
              </a:rPr>
            </a:br>
            <a:endParaRPr lang="nb-NO">
              <a:solidFill>
                <a:schemeClr val="bg2">
                  <a:lumMod val="50000"/>
                </a:schemeClr>
              </a:solidFill>
            </a:endParaRPr>
          </a:p>
          <a:p>
            <a:pPr marL="186690" indent="-186690" algn="l">
              <a:buSzPct val="100000"/>
              <a:buAutoNum type="arabicPeriod"/>
              <a:defRPr sz="1400">
                <a:solidFill>
                  <a:srgbClr val="703024"/>
                </a:solidFill>
                <a:latin typeface="Century Gothic"/>
                <a:ea typeface="Century Gothic"/>
                <a:cs typeface="Century Gothic"/>
                <a:sym typeface="Century Gothic"/>
              </a:defRPr>
            </a:pPr>
            <a:r>
              <a:rPr lang="nb-NO">
                <a:solidFill>
                  <a:schemeClr val="bg2">
                    <a:lumMod val="50000"/>
                  </a:schemeClr>
                </a:solidFill>
              </a:rPr>
              <a:t>Hva er det strategiske målet (eller målene)? Beskriv kort og presist.</a:t>
            </a:r>
          </a:p>
          <a:p>
            <a:pPr algn="l">
              <a:defRPr sz="1400">
                <a:solidFill>
                  <a:srgbClr val="703024"/>
                </a:solidFill>
                <a:latin typeface="Century Gothic"/>
                <a:ea typeface="Century Gothic"/>
                <a:cs typeface="Century Gothic"/>
                <a:sym typeface="Century Gothic"/>
              </a:defRPr>
            </a:pPr>
            <a:endParaRPr lang="nb-NO">
              <a:solidFill>
                <a:schemeClr val="bg2">
                  <a:lumMod val="50000"/>
                </a:schemeClr>
              </a:solidFill>
            </a:endParaRPr>
          </a:p>
          <a:p>
            <a:pPr marL="186690" indent="-186690" algn="l">
              <a:buSzPct val="100000"/>
              <a:buAutoNum type="arabicPeriod" startAt="2"/>
              <a:defRPr sz="1400">
                <a:solidFill>
                  <a:srgbClr val="703024"/>
                </a:solidFill>
                <a:latin typeface="Century Gothic"/>
                <a:ea typeface="Century Gothic"/>
                <a:cs typeface="Century Gothic"/>
                <a:sym typeface="Century Gothic"/>
              </a:defRPr>
            </a:pPr>
            <a:r>
              <a:rPr lang="nb-NO">
                <a:solidFill>
                  <a:schemeClr val="bg2">
                    <a:lumMod val="50000"/>
                  </a:schemeClr>
                </a:solidFill>
              </a:rPr>
              <a:t>Hva er delmålet/kompetansemålene? Forklar hvordan hvert enkelt delmål passer inn i strategi.</a:t>
            </a:r>
          </a:p>
        </p:txBody>
      </p:sp>
      <p:sp>
        <p:nvSpPr>
          <p:cNvPr id="261" name="Linje"/>
          <p:cNvSpPr/>
          <p:nvPr/>
        </p:nvSpPr>
        <p:spPr>
          <a:xfrm>
            <a:off x="4305057" y="2314546"/>
            <a:ext cx="4168220" cy="1"/>
          </a:xfrm>
          <a:prstGeom prst="line">
            <a:avLst/>
          </a:prstGeom>
          <a:ln w="12700">
            <a:solidFill>
              <a:srgbClr val="000000"/>
            </a:solidFill>
            <a:miter lim="400000"/>
          </a:ln>
        </p:spPr>
        <p:txBody>
          <a:bodyPr lIns="45718" tIns="45718" rIns="45718" bIns="45718"/>
          <a:lstStyle/>
          <a:p>
            <a:endParaRPr/>
          </a:p>
        </p:txBody>
      </p:sp>
      <p:sp>
        <p:nvSpPr>
          <p:cNvPr id="262" name="Linje"/>
          <p:cNvSpPr/>
          <p:nvPr/>
        </p:nvSpPr>
        <p:spPr>
          <a:xfrm flipV="1">
            <a:off x="6362752" y="2558587"/>
            <a:ext cx="1" cy="826638"/>
          </a:xfrm>
          <a:prstGeom prst="line">
            <a:avLst/>
          </a:prstGeom>
          <a:ln w="12700">
            <a:solidFill>
              <a:srgbClr val="000000"/>
            </a:solidFill>
            <a:miter lim="400000"/>
          </a:ln>
        </p:spPr>
        <p:txBody>
          <a:bodyPr lIns="45718" tIns="45718" rIns="45718" bIns="45718"/>
          <a:lstStyle/>
          <a:p>
            <a:endParaRPr/>
          </a:p>
        </p:txBody>
      </p:sp>
      <p:sp>
        <p:nvSpPr>
          <p:cNvPr id="263" name="Rektangel"/>
          <p:cNvSpPr/>
          <p:nvPr/>
        </p:nvSpPr>
        <p:spPr>
          <a:xfrm>
            <a:off x="5327701" y="2849225"/>
            <a:ext cx="2070103" cy="654034"/>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64" name="Rektangel"/>
          <p:cNvSpPr/>
          <p:nvPr/>
        </p:nvSpPr>
        <p:spPr>
          <a:xfrm>
            <a:off x="4497211" y="1990655"/>
            <a:ext cx="3726358" cy="647782"/>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265" name="Mediehusets strategiske mål"/>
          <p:cNvSpPr txBox="1"/>
          <p:nvPr/>
        </p:nvSpPr>
        <p:spPr>
          <a:xfrm>
            <a:off x="5247496" y="2168495"/>
            <a:ext cx="2205112"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FFFFFF"/>
                </a:solidFill>
                <a:latin typeface="Century Gothic"/>
                <a:ea typeface="Century Gothic"/>
                <a:cs typeface="Century Gothic"/>
                <a:sym typeface="Century Gothic"/>
              </a:defRPr>
            </a:lvl1pPr>
          </a:lstStyle>
          <a:p>
            <a:r>
              <a:t>Mediehusets strategiske mål</a:t>
            </a:r>
          </a:p>
        </p:txBody>
      </p:sp>
      <p:sp>
        <p:nvSpPr>
          <p:cNvPr id="266" name="Ledelsen"/>
          <p:cNvSpPr txBox="1"/>
          <p:nvPr/>
        </p:nvSpPr>
        <p:spPr>
          <a:xfrm>
            <a:off x="8803480" y="2168495"/>
            <a:ext cx="769666"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algn="l" defTabSz="457200">
              <a:defRPr sz="1200" b="1">
                <a:solidFill>
                  <a:srgbClr val="55220A"/>
                </a:solidFill>
                <a:latin typeface="Century Gothic"/>
                <a:ea typeface="Century Gothic"/>
                <a:cs typeface="Century Gothic"/>
                <a:sym typeface="Century Gothic"/>
              </a:defRPr>
            </a:lvl1pPr>
          </a:lstStyle>
          <a:p>
            <a:r>
              <a:t>Ledelsen</a:t>
            </a:r>
          </a:p>
        </p:txBody>
      </p:sp>
      <p:sp>
        <p:nvSpPr>
          <p:cNvPr id="267" name="Oval"/>
          <p:cNvSpPr/>
          <p:nvPr/>
        </p:nvSpPr>
        <p:spPr>
          <a:xfrm>
            <a:off x="3144924" y="1891330"/>
            <a:ext cx="843793" cy="826638"/>
          </a:xfrm>
          <a:prstGeom prst="ellipse">
            <a:avLst/>
          </a:prstGeom>
          <a:solidFill>
            <a:srgbClr val="F3E9E2"/>
          </a:solidFill>
          <a:ln w="12700">
            <a:miter lim="400000"/>
          </a:ln>
        </p:spPr>
        <p:txBody>
          <a:bodyPr lIns="50800" tIns="50800" rIns="50800" bIns="50800" anchor="ctr"/>
          <a:lstStyle/>
          <a:p>
            <a:endParaRPr/>
          </a:p>
        </p:txBody>
      </p:sp>
      <p:sp>
        <p:nvSpPr>
          <p:cNvPr id="268" name="STEG 1"/>
          <p:cNvSpPr txBox="1"/>
          <p:nvPr/>
        </p:nvSpPr>
        <p:spPr>
          <a:xfrm>
            <a:off x="3270428" y="2158598"/>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1</a:t>
            </a:r>
          </a:p>
        </p:txBody>
      </p:sp>
      <p:sp>
        <p:nvSpPr>
          <p:cNvPr id="269" name="Definere redaksjonelle delmål"/>
          <p:cNvSpPr txBox="1"/>
          <p:nvPr/>
        </p:nvSpPr>
        <p:spPr>
          <a:xfrm>
            <a:off x="4759677" y="3030191"/>
            <a:ext cx="3236542"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defTabSz="457200">
              <a:defRPr sz="1180" b="1">
                <a:solidFill>
                  <a:srgbClr val="FFFFFF"/>
                </a:solidFill>
                <a:latin typeface="Century Gothic"/>
                <a:ea typeface="Century Gothic"/>
                <a:cs typeface="Century Gothic"/>
                <a:sym typeface="Century Gothic"/>
              </a:defRPr>
            </a:lvl1pPr>
          </a:lstStyle>
          <a:p>
            <a:r>
              <a:t>Lage redaksjonelle delmål</a:t>
            </a:r>
          </a:p>
        </p:txBody>
      </p:sp>
      <p:sp>
        <p:nvSpPr>
          <p:cNvPr id="2" name="Rektangel">
            <a:extLst>
              <a:ext uri="{FF2B5EF4-FFF2-40B4-BE49-F238E27FC236}">
                <a16:creationId xmlns:a16="http://schemas.microsoft.com/office/drawing/2014/main" id="{AD1F5ACF-F4D8-5239-23E4-B1D79A786145}"/>
              </a:ext>
            </a:extLst>
          </p:cNvPr>
          <p:cNvSpPr/>
          <p:nvPr/>
        </p:nvSpPr>
        <p:spPr>
          <a:xfrm>
            <a:off x="8299" y="2429842"/>
            <a:ext cx="993239" cy="5716633"/>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ktangel">
            <a:extLst>
              <a:ext uri="{FF2B5EF4-FFF2-40B4-BE49-F238E27FC236}">
                <a16:creationId xmlns:a16="http://schemas.microsoft.com/office/drawing/2014/main" id="{95CF7276-6BD0-6321-6F7F-90E44C9852AA}"/>
              </a:ext>
            </a:extLst>
          </p:cNvPr>
          <p:cNvSpPr/>
          <p:nvPr/>
        </p:nvSpPr>
        <p:spPr>
          <a:xfrm>
            <a:off x="2446496" y="3850383"/>
            <a:ext cx="7938162" cy="4502165"/>
          </a:xfrm>
          <a:custGeom>
            <a:avLst/>
            <a:gdLst>
              <a:gd name="connsiteX0" fmla="*/ 0 w 7938162"/>
              <a:gd name="connsiteY0" fmla="*/ 0 h 4502165"/>
              <a:gd name="connsiteX1" fmla="*/ 423369 w 7938162"/>
              <a:gd name="connsiteY1" fmla="*/ 0 h 4502165"/>
              <a:gd name="connsiteX2" fmla="*/ 1164264 w 7938162"/>
              <a:gd name="connsiteY2" fmla="*/ 0 h 4502165"/>
              <a:gd name="connsiteX3" fmla="*/ 1587632 w 7938162"/>
              <a:gd name="connsiteY3" fmla="*/ 0 h 4502165"/>
              <a:gd name="connsiteX4" fmla="*/ 2011001 w 7938162"/>
              <a:gd name="connsiteY4" fmla="*/ 0 h 4502165"/>
              <a:gd name="connsiteX5" fmla="*/ 2831278 w 7938162"/>
              <a:gd name="connsiteY5" fmla="*/ 0 h 4502165"/>
              <a:gd name="connsiteX6" fmla="*/ 3492791 w 7938162"/>
              <a:gd name="connsiteY6" fmla="*/ 0 h 4502165"/>
              <a:gd name="connsiteX7" fmla="*/ 3916160 w 7938162"/>
              <a:gd name="connsiteY7" fmla="*/ 0 h 4502165"/>
              <a:gd name="connsiteX8" fmla="*/ 4577673 w 7938162"/>
              <a:gd name="connsiteY8" fmla="*/ 0 h 4502165"/>
              <a:gd name="connsiteX9" fmla="*/ 5397950 w 7938162"/>
              <a:gd name="connsiteY9" fmla="*/ 0 h 4502165"/>
              <a:gd name="connsiteX10" fmla="*/ 5980082 w 7938162"/>
              <a:gd name="connsiteY10" fmla="*/ 0 h 4502165"/>
              <a:gd name="connsiteX11" fmla="*/ 6562214 w 7938162"/>
              <a:gd name="connsiteY11" fmla="*/ 0 h 4502165"/>
              <a:gd name="connsiteX12" fmla="*/ 7223727 w 7938162"/>
              <a:gd name="connsiteY12" fmla="*/ 0 h 4502165"/>
              <a:gd name="connsiteX13" fmla="*/ 7938162 w 7938162"/>
              <a:gd name="connsiteY13" fmla="*/ 0 h 4502165"/>
              <a:gd name="connsiteX14" fmla="*/ 7938162 w 7938162"/>
              <a:gd name="connsiteY14" fmla="*/ 688188 h 4502165"/>
              <a:gd name="connsiteX15" fmla="*/ 7938162 w 7938162"/>
              <a:gd name="connsiteY15" fmla="*/ 1421398 h 4502165"/>
              <a:gd name="connsiteX16" fmla="*/ 7938162 w 7938162"/>
              <a:gd name="connsiteY16" fmla="*/ 2019543 h 4502165"/>
              <a:gd name="connsiteX17" fmla="*/ 7938162 w 7938162"/>
              <a:gd name="connsiteY17" fmla="*/ 2572666 h 4502165"/>
              <a:gd name="connsiteX18" fmla="*/ 7938162 w 7938162"/>
              <a:gd name="connsiteY18" fmla="*/ 3215832 h 4502165"/>
              <a:gd name="connsiteX19" fmla="*/ 7938162 w 7938162"/>
              <a:gd name="connsiteY19" fmla="*/ 3904020 h 4502165"/>
              <a:gd name="connsiteX20" fmla="*/ 7938162 w 7938162"/>
              <a:gd name="connsiteY20" fmla="*/ 4502165 h 4502165"/>
              <a:gd name="connsiteX21" fmla="*/ 7197267 w 7938162"/>
              <a:gd name="connsiteY21" fmla="*/ 4502165 h 4502165"/>
              <a:gd name="connsiteX22" fmla="*/ 6615135 w 7938162"/>
              <a:gd name="connsiteY22" fmla="*/ 4502165 h 4502165"/>
              <a:gd name="connsiteX23" fmla="*/ 6033003 w 7938162"/>
              <a:gd name="connsiteY23" fmla="*/ 4502165 h 4502165"/>
              <a:gd name="connsiteX24" fmla="*/ 5450871 w 7938162"/>
              <a:gd name="connsiteY24" fmla="*/ 4502165 h 4502165"/>
              <a:gd name="connsiteX25" fmla="*/ 4868739 w 7938162"/>
              <a:gd name="connsiteY25" fmla="*/ 4502165 h 4502165"/>
              <a:gd name="connsiteX26" fmla="*/ 4127844 w 7938162"/>
              <a:gd name="connsiteY26" fmla="*/ 4502165 h 4502165"/>
              <a:gd name="connsiteX27" fmla="*/ 3466331 w 7938162"/>
              <a:gd name="connsiteY27" fmla="*/ 4502165 h 4502165"/>
              <a:gd name="connsiteX28" fmla="*/ 3042962 w 7938162"/>
              <a:gd name="connsiteY28" fmla="*/ 4502165 h 4502165"/>
              <a:gd name="connsiteX29" fmla="*/ 2460830 w 7938162"/>
              <a:gd name="connsiteY29" fmla="*/ 4502165 h 4502165"/>
              <a:gd name="connsiteX30" fmla="*/ 1719935 w 7938162"/>
              <a:gd name="connsiteY30" fmla="*/ 4502165 h 4502165"/>
              <a:gd name="connsiteX31" fmla="*/ 1217185 w 7938162"/>
              <a:gd name="connsiteY31" fmla="*/ 4502165 h 4502165"/>
              <a:gd name="connsiteX32" fmla="*/ 0 w 7938162"/>
              <a:gd name="connsiteY32" fmla="*/ 4502165 h 4502165"/>
              <a:gd name="connsiteX33" fmla="*/ 0 w 7938162"/>
              <a:gd name="connsiteY33" fmla="*/ 3768955 h 4502165"/>
              <a:gd name="connsiteX34" fmla="*/ 0 w 7938162"/>
              <a:gd name="connsiteY34" fmla="*/ 3035746 h 4502165"/>
              <a:gd name="connsiteX35" fmla="*/ 0 w 7938162"/>
              <a:gd name="connsiteY35" fmla="*/ 2527644 h 4502165"/>
              <a:gd name="connsiteX36" fmla="*/ 0 w 7938162"/>
              <a:gd name="connsiteY36" fmla="*/ 1884478 h 4502165"/>
              <a:gd name="connsiteX37" fmla="*/ 0 w 7938162"/>
              <a:gd name="connsiteY37" fmla="*/ 1331355 h 4502165"/>
              <a:gd name="connsiteX38" fmla="*/ 0 w 7938162"/>
              <a:gd name="connsiteY38" fmla="*/ 778231 h 4502165"/>
              <a:gd name="connsiteX39" fmla="*/ 0 w 7938162"/>
              <a:gd name="connsiteY39" fmla="*/ 0 h 4502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938162" h="4502165" fill="none" extrusionOk="0">
                <a:moveTo>
                  <a:pt x="0" y="0"/>
                </a:moveTo>
                <a:cubicBezTo>
                  <a:pt x="140629" y="15823"/>
                  <a:pt x="244528" y="-12108"/>
                  <a:pt x="423369" y="0"/>
                </a:cubicBezTo>
                <a:cubicBezTo>
                  <a:pt x="602210" y="12108"/>
                  <a:pt x="1004295" y="15293"/>
                  <a:pt x="1164264" y="0"/>
                </a:cubicBezTo>
                <a:cubicBezTo>
                  <a:pt x="1324233" y="-15293"/>
                  <a:pt x="1425693" y="-8911"/>
                  <a:pt x="1587632" y="0"/>
                </a:cubicBezTo>
                <a:cubicBezTo>
                  <a:pt x="1749571" y="8911"/>
                  <a:pt x="1825721" y="5419"/>
                  <a:pt x="2011001" y="0"/>
                </a:cubicBezTo>
                <a:cubicBezTo>
                  <a:pt x="2196281" y="-5419"/>
                  <a:pt x="2639261" y="6114"/>
                  <a:pt x="2831278" y="0"/>
                </a:cubicBezTo>
                <a:cubicBezTo>
                  <a:pt x="3023295" y="-6114"/>
                  <a:pt x="3238377" y="1491"/>
                  <a:pt x="3492791" y="0"/>
                </a:cubicBezTo>
                <a:cubicBezTo>
                  <a:pt x="3747205" y="-1491"/>
                  <a:pt x="3750967" y="-13400"/>
                  <a:pt x="3916160" y="0"/>
                </a:cubicBezTo>
                <a:cubicBezTo>
                  <a:pt x="4081353" y="13400"/>
                  <a:pt x="4436432" y="22008"/>
                  <a:pt x="4577673" y="0"/>
                </a:cubicBezTo>
                <a:cubicBezTo>
                  <a:pt x="4718914" y="-22008"/>
                  <a:pt x="5031121" y="27839"/>
                  <a:pt x="5397950" y="0"/>
                </a:cubicBezTo>
                <a:cubicBezTo>
                  <a:pt x="5764779" y="-27839"/>
                  <a:pt x="5698862" y="15610"/>
                  <a:pt x="5980082" y="0"/>
                </a:cubicBezTo>
                <a:cubicBezTo>
                  <a:pt x="6261302" y="-15610"/>
                  <a:pt x="6302645" y="-5280"/>
                  <a:pt x="6562214" y="0"/>
                </a:cubicBezTo>
                <a:cubicBezTo>
                  <a:pt x="6821783" y="5280"/>
                  <a:pt x="7050246" y="-4343"/>
                  <a:pt x="7223727" y="0"/>
                </a:cubicBezTo>
                <a:cubicBezTo>
                  <a:pt x="7397208" y="4343"/>
                  <a:pt x="7645169" y="-10986"/>
                  <a:pt x="7938162" y="0"/>
                </a:cubicBezTo>
                <a:cubicBezTo>
                  <a:pt x="7926462" y="335122"/>
                  <a:pt x="7909595" y="379785"/>
                  <a:pt x="7938162" y="688188"/>
                </a:cubicBezTo>
                <a:cubicBezTo>
                  <a:pt x="7966729" y="996591"/>
                  <a:pt x="7901874" y="1214924"/>
                  <a:pt x="7938162" y="1421398"/>
                </a:cubicBezTo>
                <a:cubicBezTo>
                  <a:pt x="7974451" y="1627872"/>
                  <a:pt x="7932262" y="1794795"/>
                  <a:pt x="7938162" y="2019543"/>
                </a:cubicBezTo>
                <a:cubicBezTo>
                  <a:pt x="7944062" y="2244292"/>
                  <a:pt x="7937363" y="2395850"/>
                  <a:pt x="7938162" y="2572666"/>
                </a:cubicBezTo>
                <a:cubicBezTo>
                  <a:pt x="7938961" y="2749482"/>
                  <a:pt x="7934918" y="2901808"/>
                  <a:pt x="7938162" y="3215832"/>
                </a:cubicBezTo>
                <a:cubicBezTo>
                  <a:pt x="7941406" y="3529856"/>
                  <a:pt x="7928483" y="3654700"/>
                  <a:pt x="7938162" y="3904020"/>
                </a:cubicBezTo>
                <a:cubicBezTo>
                  <a:pt x="7947841" y="4153340"/>
                  <a:pt x="7950540" y="4218021"/>
                  <a:pt x="7938162" y="4502165"/>
                </a:cubicBezTo>
                <a:cubicBezTo>
                  <a:pt x="7686191" y="4480056"/>
                  <a:pt x="7485558" y="4538243"/>
                  <a:pt x="7197267" y="4502165"/>
                </a:cubicBezTo>
                <a:cubicBezTo>
                  <a:pt x="6908976" y="4466087"/>
                  <a:pt x="6743461" y="4486825"/>
                  <a:pt x="6615135" y="4502165"/>
                </a:cubicBezTo>
                <a:cubicBezTo>
                  <a:pt x="6486809" y="4517505"/>
                  <a:pt x="6239812" y="4484243"/>
                  <a:pt x="6033003" y="4502165"/>
                </a:cubicBezTo>
                <a:cubicBezTo>
                  <a:pt x="5826194" y="4520087"/>
                  <a:pt x="5597557" y="4483397"/>
                  <a:pt x="5450871" y="4502165"/>
                </a:cubicBezTo>
                <a:cubicBezTo>
                  <a:pt x="5304185" y="4520933"/>
                  <a:pt x="5149660" y="4481432"/>
                  <a:pt x="4868739" y="4502165"/>
                </a:cubicBezTo>
                <a:cubicBezTo>
                  <a:pt x="4587818" y="4522898"/>
                  <a:pt x="4302223" y="4525815"/>
                  <a:pt x="4127844" y="4502165"/>
                </a:cubicBezTo>
                <a:cubicBezTo>
                  <a:pt x="3953465" y="4478515"/>
                  <a:pt x="3774626" y="4475778"/>
                  <a:pt x="3466331" y="4502165"/>
                </a:cubicBezTo>
                <a:cubicBezTo>
                  <a:pt x="3158036" y="4528552"/>
                  <a:pt x="3192831" y="4491527"/>
                  <a:pt x="3042962" y="4502165"/>
                </a:cubicBezTo>
                <a:cubicBezTo>
                  <a:pt x="2893093" y="4512803"/>
                  <a:pt x="2627611" y="4475047"/>
                  <a:pt x="2460830" y="4502165"/>
                </a:cubicBezTo>
                <a:cubicBezTo>
                  <a:pt x="2294049" y="4529283"/>
                  <a:pt x="1999161" y="4471739"/>
                  <a:pt x="1719935" y="4502165"/>
                </a:cubicBezTo>
                <a:cubicBezTo>
                  <a:pt x="1440709" y="4532591"/>
                  <a:pt x="1326819" y="4526485"/>
                  <a:pt x="1217185" y="4502165"/>
                </a:cubicBezTo>
                <a:cubicBezTo>
                  <a:pt x="1107551" y="4477846"/>
                  <a:pt x="591924" y="4523982"/>
                  <a:pt x="0" y="4502165"/>
                </a:cubicBezTo>
                <a:cubicBezTo>
                  <a:pt x="-25738" y="4294280"/>
                  <a:pt x="5029" y="4096607"/>
                  <a:pt x="0" y="3768955"/>
                </a:cubicBezTo>
                <a:cubicBezTo>
                  <a:pt x="-5029" y="3441303"/>
                  <a:pt x="-6262" y="3217119"/>
                  <a:pt x="0" y="3035746"/>
                </a:cubicBezTo>
                <a:cubicBezTo>
                  <a:pt x="6262" y="2854373"/>
                  <a:pt x="21025" y="2769371"/>
                  <a:pt x="0" y="2527644"/>
                </a:cubicBezTo>
                <a:cubicBezTo>
                  <a:pt x="-21025" y="2285917"/>
                  <a:pt x="-3093" y="2168852"/>
                  <a:pt x="0" y="1884478"/>
                </a:cubicBezTo>
                <a:cubicBezTo>
                  <a:pt x="3093" y="1600104"/>
                  <a:pt x="-24993" y="1519543"/>
                  <a:pt x="0" y="1331355"/>
                </a:cubicBezTo>
                <a:cubicBezTo>
                  <a:pt x="24993" y="1143167"/>
                  <a:pt x="5390" y="932665"/>
                  <a:pt x="0" y="778231"/>
                </a:cubicBezTo>
                <a:cubicBezTo>
                  <a:pt x="-5390" y="623797"/>
                  <a:pt x="-34919" y="384105"/>
                  <a:pt x="0" y="0"/>
                </a:cubicBezTo>
                <a:close/>
              </a:path>
              <a:path w="7938162" h="4502165" stroke="0" extrusionOk="0">
                <a:moveTo>
                  <a:pt x="0" y="0"/>
                </a:moveTo>
                <a:cubicBezTo>
                  <a:pt x="232625" y="-8052"/>
                  <a:pt x="417278" y="-18718"/>
                  <a:pt x="582132" y="0"/>
                </a:cubicBezTo>
                <a:cubicBezTo>
                  <a:pt x="746986" y="18718"/>
                  <a:pt x="835508" y="-3272"/>
                  <a:pt x="1005501" y="0"/>
                </a:cubicBezTo>
                <a:cubicBezTo>
                  <a:pt x="1175494" y="3272"/>
                  <a:pt x="1489803" y="-38902"/>
                  <a:pt x="1825777" y="0"/>
                </a:cubicBezTo>
                <a:cubicBezTo>
                  <a:pt x="2161751" y="38902"/>
                  <a:pt x="2254112" y="7691"/>
                  <a:pt x="2407909" y="0"/>
                </a:cubicBezTo>
                <a:cubicBezTo>
                  <a:pt x="2561706" y="-7691"/>
                  <a:pt x="2778266" y="-26257"/>
                  <a:pt x="2990041" y="0"/>
                </a:cubicBezTo>
                <a:cubicBezTo>
                  <a:pt x="3201816" y="26257"/>
                  <a:pt x="3424786" y="27592"/>
                  <a:pt x="3810318" y="0"/>
                </a:cubicBezTo>
                <a:cubicBezTo>
                  <a:pt x="4195850" y="-27592"/>
                  <a:pt x="4201318" y="-8811"/>
                  <a:pt x="4313068" y="0"/>
                </a:cubicBezTo>
                <a:cubicBezTo>
                  <a:pt x="4424818" y="8811"/>
                  <a:pt x="4948196" y="-3359"/>
                  <a:pt x="5133345" y="0"/>
                </a:cubicBezTo>
                <a:cubicBezTo>
                  <a:pt x="5318494" y="3359"/>
                  <a:pt x="5769514" y="-34826"/>
                  <a:pt x="5953622" y="0"/>
                </a:cubicBezTo>
                <a:cubicBezTo>
                  <a:pt x="6137730" y="34826"/>
                  <a:pt x="6467292" y="-30569"/>
                  <a:pt x="6615135" y="0"/>
                </a:cubicBezTo>
                <a:cubicBezTo>
                  <a:pt x="6762978" y="30569"/>
                  <a:pt x="7642575" y="-28298"/>
                  <a:pt x="7938162" y="0"/>
                </a:cubicBezTo>
                <a:cubicBezTo>
                  <a:pt x="7919149" y="192202"/>
                  <a:pt x="7945354" y="465428"/>
                  <a:pt x="7938162" y="598145"/>
                </a:cubicBezTo>
                <a:cubicBezTo>
                  <a:pt x="7930970" y="730862"/>
                  <a:pt x="7920530" y="932825"/>
                  <a:pt x="7938162" y="1106246"/>
                </a:cubicBezTo>
                <a:cubicBezTo>
                  <a:pt x="7955794" y="1279667"/>
                  <a:pt x="7934501" y="1582348"/>
                  <a:pt x="7938162" y="1749413"/>
                </a:cubicBezTo>
                <a:cubicBezTo>
                  <a:pt x="7941823" y="1916478"/>
                  <a:pt x="7945005" y="2230914"/>
                  <a:pt x="7938162" y="2392579"/>
                </a:cubicBezTo>
                <a:cubicBezTo>
                  <a:pt x="7931319" y="2554244"/>
                  <a:pt x="7935679" y="2743054"/>
                  <a:pt x="7938162" y="3035746"/>
                </a:cubicBezTo>
                <a:cubicBezTo>
                  <a:pt x="7940645" y="3328438"/>
                  <a:pt x="7908604" y="3409335"/>
                  <a:pt x="7938162" y="3723934"/>
                </a:cubicBezTo>
                <a:cubicBezTo>
                  <a:pt x="7967720" y="4038533"/>
                  <a:pt x="7917016" y="4300947"/>
                  <a:pt x="7938162" y="4502165"/>
                </a:cubicBezTo>
                <a:cubicBezTo>
                  <a:pt x="7639928" y="4525887"/>
                  <a:pt x="7502828" y="4514495"/>
                  <a:pt x="7197267" y="4502165"/>
                </a:cubicBezTo>
                <a:cubicBezTo>
                  <a:pt x="6891707" y="4489835"/>
                  <a:pt x="6861407" y="4484670"/>
                  <a:pt x="6694517" y="4502165"/>
                </a:cubicBezTo>
                <a:cubicBezTo>
                  <a:pt x="6527627" y="4519661"/>
                  <a:pt x="6155754" y="4532227"/>
                  <a:pt x="5874240" y="4502165"/>
                </a:cubicBezTo>
                <a:cubicBezTo>
                  <a:pt x="5592726" y="4472103"/>
                  <a:pt x="5530933" y="4527798"/>
                  <a:pt x="5212726" y="4502165"/>
                </a:cubicBezTo>
                <a:cubicBezTo>
                  <a:pt x="4894519" y="4476532"/>
                  <a:pt x="4903464" y="4525185"/>
                  <a:pt x="4709976" y="4502165"/>
                </a:cubicBezTo>
                <a:cubicBezTo>
                  <a:pt x="4516488" y="4479146"/>
                  <a:pt x="4195096" y="4470077"/>
                  <a:pt x="4048463" y="4502165"/>
                </a:cubicBezTo>
                <a:cubicBezTo>
                  <a:pt x="3901830" y="4534253"/>
                  <a:pt x="3742659" y="4483672"/>
                  <a:pt x="3625094" y="4502165"/>
                </a:cubicBezTo>
                <a:cubicBezTo>
                  <a:pt x="3507529" y="4520658"/>
                  <a:pt x="3409335" y="4481917"/>
                  <a:pt x="3201725" y="4502165"/>
                </a:cubicBezTo>
                <a:cubicBezTo>
                  <a:pt x="2994115" y="4522413"/>
                  <a:pt x="2806863" y="4519266"/>
                  <a:pt x="2540212" y="4502165"/>
                </a:cubicBezTo>
                <a:cubicBezTo>
                  <a:pt x="2273561" y="4485064"/>
                  <a:pt x="2219389" y="4520034"/>
                  <a:pt x="2037462" y="4502165"/>
                </a:cubicBezTo>
                <a:cubicBezTo>
                  <a:pt x="1855535" y="4484297"/>
                  <a:pt x="1557137" y="4471340"/>
                  <a:pt x="1296566" y="4502165"/>
                </a:cubicBezTo>
                <a:cubicBezTo>
                  <a:pt x="1035995" y="4532990"/>
                  <a:pt x="992715" y="4481635"/>
                  <a:pt x="793816" y="4502165"/>
                </a:cubicBezTo>
                <a:cubicBezTo>
                  <a:pt x="594917" y="4522696"/>
                  <a:pt x="168191" y="4494517"/>
                  <a:pt x="0" y="4502165"/>
                </a:cubicBezTo>
                <a:cubicBezTo>
                  <a:pt x="9643" y="4350179"/>
                  <a:pt x="-14516" y="4184481"/>
                  <a:pt x="0" y="3994064"/>
                </a:cubicBezTo>
                <a:cubicBezTo>
                  <a:pt x="14516" y="3803647"/>
                  <a:pt x="22779" y="3654019"/>
                  <a:pt x="0" y="3440940"/>
                </a:cubicBezTo>
                <a:cubicBezTo>
                  <a:pt x="-22779" y="3227861"/>
                  <a:pt x="15689" y="2924169"/>
                  <a:pt x="0" y="2752752"/>
                </a:cubicBezTo>
                <a:cubicBezTo>
                  <a:pt x="-15689" y="2581335"/>
                  <a:pt x="1458" y="2210052"/>
                  <a:pt x="0" y="2019543"/>
                </a:cubicBezTo>
                <a:cubicBezTo>
                  <a:pt x="-1458" y="1829034"/>
                  <a:pt x="8518" y="1619629"/>
                  <a:pt x="0" y="1421398"/>
                </a:cubicBezTo>
                <a:cubicBezTo>
                  <a:pt x="-8518" y="1223168"/>
                  <a:pt x="31896" y="1012530"/>
                  <a:pt x="0" y="688188"/>
                </a:cubicBezTo>
                <a:cubicBezTo>
                  <a:pt x="-31896" y="363846"/>
                  <a:pt x="-3490" y="224930"/>
                  <a:pt x="0" y="0"/>
                </a:cubicBezTo>
                <a:close/>
              </a:path>
            </a:pathLst>
          </a:custGeom>
          <a:solidFill>
            <a:srgbClr val="F5E9E1"/>
          </a:solidFill>
          <a:ln w="12700">
            <a:solidFill>
              <a:schemeClr val="tx1"/>
            </a:solidFill>
            <a:miter lim="400000"/>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17" name="Linje">
            <a:extLst>
              <a:ext uri="{FF2B5EF4-FFF2-40B4-BE49-F238E27FC236}">
                <a16:creationId xmlns:a16="http://schemas.microsoft.com/office/drawing/2014/main" id="{B1A31770-3CF9-3274-2BCA-F846FD3879FB}"/>
              </a:ext>
            </a:extLst>
          </p:cNvPr>
          <p:cNvSpPr/>
          <p:nvPr/>
        </p:nvSpPr>
        <p:spPr>
          <a:xfrm flipV="1">
            <a:off x="7354310" y="2548124"/>
            <a:ext cx="0" cy="917934"/>
          </a:xfrm>
          <a:prstGeom prst="line">
            <a:avLst/>
          </a:prstGeom>
          <a:ln w="12700">
            <a:solidFill>
              <a:srgbClr val="000000"/>
            </a:solidFill>
            <a:miter lim="400000"/>
          </a:ln>
        </p:spPr>
        <p:txBody>
          <a:bodyPr lIns="45718" tIns="45718" rIns="45718" bIns="45718"/>
          <a:lstStyle/>
          <a:p>
            <a:endParaRPr lang="nb-NO"/>
          </a:p>
        </p:txBody>
      </p:sp>
      <p:sp>
        <p:nvSpPr>
          <p:cNvPr id="15" name="Linje">
            <a:extLst>
              <a:ext uri="{FF2B5EF4-FFF2-40B4-BE49-F238E27FC236}">
                <a16:creationId xmlns:a16="http://schemas.microsoft.com/office/drawing/2014/main" id="{33BF5E7A-9B09-11F6-983F-83B6424F1B93}"/>
              </a:ext>
            </a:extLst>
          </p:cNvPr>
          <p:cNvSpPr/>
          <p:nvPr/>
        </p:nvSpPr>
        <p:spPr>
          <a:xfrm flipV="1">
            <a:off x="5384261" y="2540689"/>
            <a:ext cx="0" cy="917934"/>
          </a:xfrm>
          <a:prstGeom prst="line">
            <a:avLst/>
          </a:prstGeom>
          <a:ln w="12700">
            <a:solidFill>
              <a:srgbClr val="000000"/>
            </a:solidFill>
            <a:miter lim="400000"/>
          </a:ln>
        </p:spPr>
        <p:txBody>
          <a:bodyPr lIns="45718" tIns="45718" rIns="45718" bIns="45718"/>
          <a:lstStyle/>
          <a:p>
            <a:endParaRPr lang="nb-NO"/>
          </a:p>
        </p:txBody>
      </p:sp>
      <p:sp>
        <p:nvSpPr>
          <p:cNvPr id="272"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273" name="STEG 1"/>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2</a:t>
            </a:r>
          </a:p>
        </p:txBody>
      </p:sp>
      <p:sp>
        <p:nvSpPr>
          <p:cNvPr id="274" name="RÅD PÅ VEIEN"/>
          <p:cNvSpPr txBox="1"/>
          <p:nvPr/>
        </p:nvSpPr>
        <p:spPr>
          <a:xfrm>
            <a:off x="476457" y="462679"/>
            <a:ext cx="2324354" cy="74892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SAMARBEID </a:t>
            </a:r>
          </a:p>
          <a:p>
            <a:pPr algn="l" defTabSz="457200">
              <a:defRPr sz="1400" b="1">
                <a:solidFill>
                  <a:srgbClr val="000000"/>
                </a:solidFill>
                <a:latin typeface="Century Gothic"/>
                <a:ea typeface="Century Gothic"/>
                <a:cs typeface="Century Gothic"/>
                <a:sym typeface="Century Gothic"/>
              </a:defRPr>
            </a:pPr>
            <a:r>
              <a:rPr lang="nb-NO"/>
              <a:t>Rammer, drøfting og plan</a:t>
            </a:r>
          </a:p>
        </p:txBody>
      </p:sp>
      <p:sp>
        <p:nvSpPr>
          <p:cNvPr id="275" name="EKSEMPLER"/>
          <p:cNvSpPr txBox="1"/>
          <p:nvPr/>
        </p:nvSpPr>
        <p:spPr>
          <a:xfrm>
            <a:off x="2605935" y="3994011"/>
            <a:ext cx="7646480" cy="416524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t">
            <a:spAutoFit/>
          </a:bodyPr>
          <a:lstStyle/>
          <a:p>
            <a:pPr algn="l"/>
            <a:r>
              <a:rPr lang="nb-NO" sz="1400" b="1">
                <a:solidFill>
                  <a:srgbClr val="000000"/>
                </a:solidFill>
                <a:latin typeface="Century Gothic"/>
              </a:rPr>
              <a:t>OPPGAVE </a:t>
            </a:r>
            <a:br>
              <a:rPr lang="nb-NO" sz="1400">
                <a:latin typeface="Century Gothic" panose="020B0502020202020204" pitchFamily="34" charset="0"/>
              </a:rPr>
            </a:br>
            <a:r>
              <a:rPr lang="nb-NO" sz="1400">
                <a:solidFill>
                  <a:srgbClr val="000000"/>
                </a:solidFill>
                <a:effectLst/>
                <a:latin typeface="Century Gothic"/>
              </a:rPr>
              <a:t>For å lykkes med kompetanse </a:t>
            </a:r>
            <a:r>
              <a:rPr lang="nb-NO" sz="1400">
                <a:solidFill>
                  <a:srgbClr val="000000"/>
                </a:solidFill>
                <a:latin typeface="Century Gothic"/>
              </a:rPr>
              <a:t>skal</a:t>
            </a:r>
            <a:r>
              <a:rPr lang="nb-NO" sz="1400">
                <a:solidFill>
                  <a:srgbClr val="000000"/>
                </a:solidFill>
                <a:effectLst/>
                <a:latin typeface="Century Gothic"/>
              </a:rPr>
              <a:t> planleggingsarbeidet gjøres i samarbeid mellom ledelse, </a:t>
            </a:r>
            <a:r>
              <a:rPr lang="nb-NO" sz="1400">
                <a:solidFill>
                  <a:srgbClr val="000000"/>
                </a:solidFill>
                <a:latin typeface="Century Gothic"/>
              </a:rPr>
              <a:t>klubben</a:t>
            </a:r>
            <a:r>
              <a:rPr lang="nb-NO" sz="1400">
                <a:solidFill>
                  <a:srgbClr val="000000"/>
                </a:solidFill>
                <a:effectLst/>
                <a:latin typeface="Century Gothic"/>
              </a:rPr>
              <a:t> og de ansatte.</a:t>
            </a:r>
          </a:p>
          <a:p>
            <a:endParaRPr lang="nb-NO"/>
          </a:p>
          <a:p>
            <a:pPr algn="l" defTabSz="457200">
              <a:defRPr sz="1400" b="1">
                <a:solidFill>
                  <a:srgbClr val="000000"/>
                </a:solidFill>
                <a:latin typeface="Century Gothic"/>
                <a:ea typeface="Century Gothic"/>
                <a:cs typeface="Century Gothic"/>
                <a:sym typeface="Century Gothic"/>
              </a:defRPr>
            </a:pPr>
            <a:r>
              <a:rPr lang="nb-NO"/>
              <a:t>FORSLAG </a:t>
            </a:r>
          </a:p>
          <a:p>
            <a:pPr algn="l" defTabSz="457200">
              <a:defRPr sz="1400" b="1">
                <a:solidFill>
                  <a:srgbClr val="000000"/>
                </a:solidFill>
                <a:latin typeface="Century Gothic"/>
                <a:ea typeface="Century Gothic"/>
                <a:cs typeface="Century Gothic"/>
                <a:sym typeface="Century Gothic"/>
              </a:defRPr>
            </a:pPr>
            <a:r>
              <a:rPr lang="nb-NO" b="0"/>
              <a:t>Ledergruppen kaller inn klubben til et </a:t>
            </a:r>
            <a:r>
              <a:rPr lang="nb-NO"/>
              <a:t>drøftelsesmøte</a:t>
            </a:r>
            <a:r>
              <a:rPr lang="nb-NO" b="0"/>
              <a:t> hvor det orienteres om </a:t>
            </a:r>
            <a:r>
              <a:rPr lang="nb-NO"/>
              <a:t>bakgrunnen</a:t>
            </a:r>
            <a:r>
              <a:rPr lang="nb-NO" b="0"/>
              <a:t> for kompetansearbeidet basert på strategiske og overordnede mål, samt eventuelle forslag til</a:t>
            </a:r>
            <a:r>
              <a:rPr lang="nb-NO"/>
              <a:t> tiltak og planer </a:t>
            </a:r>
            <a:r>
              <a:rPr lang="nb-NO" b="0"/>
              <a:t>for å nå målene.</a:t>
            </a:r>
            <a:r>
              <a:rPr lang="nb-NO"/>
              <a:t> </a:t>
            </a:r>
            <a:endParaRPr lang="nb-NO" b="0"/>
          </a:p>
          <a:p>
            <a:pPr algn="l" defTabSz="457200">
              <a:defRPr sz="1400" b="1">
                <a:solidFill>
                  <a:srgbClr val="000000"/>
                </a:solidFill>
                <a:latin typeface="Century Gothic"/>
                <a:ea typeface="Century Gothic"/>
                <a:cs typeface="Century Gothic"/>
                <a:sym typeface="Century Gothic"/>
              </a:defRPr>
            </a:pPr>
            <a:endParaRPr lang="nb-NO" b="0"/>
          </a:p>
          <a:p>
            <a:pPr algn="l" defTabSz="457200">
              <a:defRPr sz="1400" b="1">
                <a:solidFill>
                  <a:srgbClr val="000000"/>
                </a:solidFill>
                <a:latin typeface="Century Gothic"/>
                <a:ea typeface="Century Gothic"/>
                <a:cs typeface="Century Gothic"/>
                <a:sym typeface="Century Gothic"/>
              </a:defRPr>
            </a:pPr>
            <a:r>
              <a:rPr lang="nb-NO" b="0"/>
              <a:t>Hensikten med et første møte er å enes om videre prosess for </a:t>
            </a:r>
            <a:r>
              <a:rPr lang="nb-NO"/>
              <a:t>kartlegging av medarbeidernes kompetanse</a:t>
            </a:r>
            <a:r>
              <a:rPr lang="nb-NO" b="0"/>
              <a:t> og </a:t>
            </a:r>
            <a:r>
              <a:rPr lang="nb-NO"/>
              <a:t>prioritering</a:t>
            </a:r>
            <a:r>
              <a:rPr lang="nb-NO" b="0"/>
              <a:t> av behov for å nå målene.</a:t>
            </a:r>
            <a:r>
              <a:rPr lang="nb-NO"/>
              <a:t>  </a:t>
            </a:r>
            <a:endParaRPr lang="nb-NO" b="0"/>
          </a:p>
          <a:p>
            <a:pPr algn="l" defTabSz="457200">
              <a:defRPr sz="1400" b="1">
                <a:solidFill>
                  <a:srgbClr val="000000"/>
                </a:solidFill>
                <a:latin typeface="Century Gothic"/>
                <a:ea typeface="Century Gothic"/>
                <a:cs typeface="Century Gothic"/>
                <a:sym typeface="Century Gothic"/>
              </a:defRPr>
            </a:pPr>
            <a:endParaRPr lang="nb-NO" b="0"/>
          </a:p>
          <a:p>
            <a:pPr algn="l" defTabSz="457200">
              <a:defRPr sz="1400" b="1">
                <a:solidFill>
                  <a:srgbClr val="000000"/>
                </a:solidFill>
                <a:latin typeface="Century Gothic"/>
                <a:ea typeface="Century Gothic"/>
                <a:cs typeface="Century Gothic"/>
                <a:sym typeface="Century Gothic"/>
              </a:defRPr>
            </a:pPr>
            <a:r>
              <a:rPr lang="nb-NO" b="0"/>
              <a:t>Senere, når man har gjort en </a:t>
            </a:r>
            <a:r>
              <a:rPr lang="nb-NO"/>
              <a:t>kartlegging</a:t>
            </a:r>
            <a:r>
              <a:rPr lang="nb-NO" b="0"/>
              <a:t> av hvilken kompetanse organisasjonen har - og hvilken man trenger å styrke -</a:t>
            </a:r>
            <a:r>
              <a:rPr lang="nb-NO"/>
              <a:t> </a:t>
            </a:r>
            <a:r>
              <a:rPr lang="nb-NO" b="0"/>
              <a:t> kan man planlegge </a:t>
            </a:r>
            <a:r>
              <a:rPr lang="nb-NO"/>
              <a:t>læringstiltak</a:t>
            </a:r>
            <a:r>
              <a:rPr lang="nb-NO" b="0"/>
              <a:t>, samt legge planene for gjennomføring.</a:t>
            </a:r>
            <a:r>
              <a:rPr lang="nb-NO"/>
              <a:t> </a:t>
            </a:r>
            <a:endParaRPr lang="nb-NO" b="0"/>
          </a:p>
          <a:p>
            <a:pPr algn="l" defTabSz="457200">
              <a:defRPr sz="1400" b="1">
                <a:solidFill>
                  <a:srgbClr val="000000"/>
                </a:solidFill>
                <a:latin typeface="Century Gothic"/>
                <a:ea typeface="Century Gothic"/>
                <a:cs typeface="Century Gothic"/>
                <a:sym typeface="Century Gothic"/>
              </a:defRPr>
            </a:pPr>
            <a:endParaRPr lang="nb-NO" b="0"/>
          </a:p>
          <a:p>
            <a:pPr algn="l" defTabSz="457200">
              <a:defRPr sz="1400" b="1">
                <a:solidFill>
                  <a:srgbClr val="000000"/>
                </a:solidFill>
                <a:latin typeface="Century Gothic"/>
                <a:ea typeface="Century Gothic"/>
                <a:cs typeface="Century Gothic"/>
                <a:sym typeface="Century Gothic"/>
              </a:defRPr>
            </a:pPr>
            <a:r>
              <a:rPr lang="nb-NO" b="0"/>
              <a:t>Ha en skriftlig </a:t>
            </a:r>
            <a:r>
              <a:rPr lang="nb-NO"/>
              <a:t>agenda</a:t>
            </a:r>
            <a:r>
              <a:rPr lang="nb-NO" b="0"/>
              <a:t> for møtet, samt </a:t>
            </a:r>
            <a:r>
              <a:rPr lang="nb-NO"/>
              <a:t>referat</a:t>
            </a:r>
            <a:r>
              <a:rPr lang="nb-NO" b="0"/>
              <a:t> i etterkant. Se eksempel på neste side.</a:t>
            </a:r>
          </a:p>
          <a:p>
            <a:pPr algn="l" defTabSz="457200">
              <a:defRPr sz="1400" b="1">
                <a:solidFill>
                  <a:srgbClr val="000000"/>
                </a:solidFill>
                <a:latin typeface="Century Gothic"/>
                <a:ea typeface="Century Gothic"/>
                <a:cs typeface="Century Gothic"/>
                <a:sym typeface="Century Gothic"/>
              </a:defRPr>
            </a:pPr>
            <a:endParaRPr lang="nb-NO" sz="1000"/>
          </a:p>
          <a:p>
            <a:pPr algn="l" defTabSz="457200">
              <a:defRPr sz="1400" b="1">
                <a:solidFill>
                  <a:srgbClr val="000000"/>
                </a:solidFill>
                <a:latin typeface="Century Gothic"/>
                <a:ea typeface="Century Gothic"/>
                <a:cs typeface="Century Gothic"/>
                <a:sym typeface="Century Gothic"/>
              </a:defRPr>
            </a:pPr>
            <a:endParaRPr lang="nb-NO" b="0"/>
          </a:p>
        </p:txBody>
      </p:sp>
      <p:sp>
        <p:nvSpPr>
          <p:cNvPr id="2" name="Linje">
            <a:extLst>
              <a:ext uri="{FF2B5EF4-FFF2-40B4-BE49-F238E27FC236}">
                <a16:creationId xmlns:a16="http://schemas.microsoft.com/office/drawing/2014/main" id="{0116C16E-0AB7-3B34-4D1A-58D6CF461DC7}"/>
              </a:ext>
            </a:extLst>
          </p:cNvPr>
          <p:cNvSpPr/>
          <p:nvPr/>
        </p:nvSpPr>
        <p:spPr>
          <a:xfrm>
            <a:off x="7752784" y="3203699"/>
            <a:ext cx="769667" cy="2"/>
          </a:xfrm>
          <a:prstGeom prst="line">
            <a:avLst/>
          </a:prstGeom>
          <a:ln w="12700">
            <a:solidFill>
              <a:srgbClr val="000000"/>
            </a:solidFill>
            <a:miter lim="400000"/>
          </a:ln>
        </p:spPr>
        <p:txBody>
          <a:bodyPr lIns="45718" tIns="45718" rIns="45718" bIns="45718"/>
          <a:lstStyle/>
          <a:p>
            <a:endParaRPr lang="nb-NO"/>
          </a:p>
        </p:txBody>
      </p:sp>
      <p:sp>
        <p:nvSpPr>
          <p:cNvPr id="3" name="Linje">
            <a:extLst>
              <a:ext uri="{FF2B5EF4-FFF2-40B4-BE49-F238E27FC236}">
                <a16:creationId xmlns:a16="http://schemas.microsoft.com/office/drawing/2014/main" id="{429CCC67-AFBD-D126-1DBE-EE26D7C00229}"/>
              </a:ext>
            </a:extLst>
          </p:cNvPr>
          <p:cNvSpPr/>
          <p:nvPr/>
        </p:nvSpPr>
        <p:spPr>
          <a:xfrm>
            <a:off x="4310838" y="2316270"/>
            <a:ext cx="871960" cy="1"/>
          </a:xfrm>
          <a:prstGeom prst="line">
            <a:avLst/>
          </a:prstGeom>
          <a:ln w="12700">
            <a:solidFill>
              <a:srgbClr val="000000"/>
            </a:solidFill>
            <a:miter lim="400000"/>
          </a:ln>
        </p:spPr>
        <p:txBody>
          <a:bodyPr lIns="45718" tIns="45718" rIns="45718" bIns="45718"/>
          <a:lstStyle/>
          <a:p>
            <a:endParaRPr lang="nb-NO"/>
          </a:p>
        </p:txBody>
      </p:sp>
      <p:sp>
        <p:nvSpPr>
          <p:cNvPr id="4" name="Rektangel">
            <a:extLst>
              <a:ext uri="{FF2B5EF4-FFF2-40B4-BE49-F238E27FC236}">
                <a16:creationId xmlns:a16="http://schemas.microsoft.com/office/drawing/2014/main" id="{40DB9B54-941B-06CD-16DD-AA60737EB3BA}"/>
              </a:ext>
            </a:extLst>
          </p:cNvPr>
          <p:cNvSpPr/>
          <p:nvPr/>
        </p:nvSpPr>
        <p:spPr>
          <a:xfrm>
            <a:off x="4519451" y="1967420"/>
            <a:ext cx="3726358" cy="654035"/>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5" name="Rammer, drøfting og plan">
            <a:extLst>
              <a:ext uri="{FF2B5EF4-FFF2-40B4-BE49-F238E27FC236}">
                <a16:creationId xmlns:a16="http://schemas.microsoft.com/office/drawing/2014/main" id="{E38377F8-EC64-2B66-E1A2-8096B1758799}"/>
              </a:ext>
            </a:extLst>
          </p:cNvPr>
          <p:cNvSpPr txBox="1"/>
          <p:nvPr/>
        </p:nvSpPr>
        <p:spPr>
          <a:xfrm>
            <a:off x="4814124" y="2134541"/>
            <a:ext cx="3012043"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FFFFFF"/>
                </a:solidFill>
                <a:latin typeface="Century Gothic"/>
                <a:ea typeface="Century Gothic"/>
                <a:cs typeface="Century Gothic"/>
                <a:sym typeface="Century Gothic"/>
              </a:defRPr>
            </a:lvl1pPr>
          </a:lstStyle>
          <a:p>
            <a:r>
              <a:rPr lang="nb-NO"/>
              <a:t>SAMARBEID - Rammer, drøfting og plan</a:t>
            </a:r>
          </a:p>
        </p:txBody>
      </p:sp>
      <p:sp>
        <p:nvSpPr>
          <p:cNvPr id="6" name="Rektangel">
            <a:extLst>
              <a:ext uri="{FF2B5EF4-FFF2-40B4-BE49-F238E27FC236}">
                <a16:creationId xmlns:a16="http://schemas.microsoft.com/office/drawing/2014/main" id="{072C85A2-17C4-5AAB-4FB7-58759045D73D}"/>
              </a:ext>
            </a:extLst>
          </p:cNvPr>
          <p:cNvSpPr/>
          <p:nvPr/>
        </p:nvSpPr>
        <p:spPr>
          <a:xfrm>
            <a:off x="6469675" y="2886665"/>
            <a:ext cx="1764670"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7" name="Rektangel">
            <a:extLst>
              <a:ext uri="{FF2B5EF4-FFF2-40B4-BE49-F238E27FC236}">
                <a16:creationId xmlns:a16="http://schemas.microsoft.com/office/drawing/2014/main" id="{81A6E68E-8E5F-3635-4007-05EC4DC2B853}"/>
              </a:ext>
            </a:extLst>
          </p:cNvPr>
          <p:cNvSpPr/>
          <p:nvPr/>
        </p:nvSpPr>
        <p:spPr>
          <a:xfrm>
            <a:off x="4518215" y="2886665"/>
            <a:ext cx="1761181" cy="647781"/>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8" name="Hvilken kompetanse  trenger vi?">
            <a:extLst>
              <a:ext uri="{FF2B5EF4-FFF2-40B4-BE49-F238E27FC236}">
                <a16:creationId xmlns:a16="http://schemas.microsoft.com/office/drawing/2014/main" id="{1EA5CC3F-0FAB-FA18-E38A-7014CA66CAEA}"/>
              </a:ext>
            </a:extLst>
          </p:cNvPr>
          <p:cNvSpPr txBox="1"/>
          <p:nvPr/>
        </p:nvSpPr>
        <p:spPr>
          <a:xfrm>
            <a:off x="4855471" y="2877239"/>
            <a:ext cx="1086670" cy="673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1200" b="1">
                <a:solidFill>
                  <a:srgbClr val="FFFFFF"/>
                </a:solidFill>
                <a:latin typeface="Century Gothic"/>
                <a:ea typeface="Century Gothic"/>
                <a:cs typeface="Century Gothic"/>
                <a:sym typeface="Century Gothic"/>
              </a:defRPr>
            </a:pPr>
            <a:r>
              <a:rPr lang="nb-NO"/>
              <a:t>Hvilken</a:t>
            </a:r>
            <a:br>
              <a:rPr lang="nb-NO"/>
            </a:br>
            <a:r>
              <a:rPr lang="nb-NO"/>
              <a:t>kompetanse </a:t>
            </a:r>
            <a:br>
              <a:rPr lang="nb-NO"/>
            </a:br>
            <a:r>
              <a:rPr lang="nb-NO"/>
              <a:t>trenger vi?</a:t>
            </a:r>
          </a:p>
        </p:txBody>
      </p:sp>
      <p:sp>
        <p:nvSpPr>
          <p:cNvPr id="9" name="Hvilken kompetanse  har vi?">
            <a:extLst>
              <a:ext uri="{FF2B5EF4-FFF2-40B4-BE49-F238E27FC236}">
                <a16:creationId xmlns:a16="http://schemas.microsoft.com/office/drawing/2014/main" id="{2810AB97-2388-BD89-839E-8F037E215359}"/>
              </a:ext>
            </a:extLst>
          </p:cNvPr>
          <p:cNvSpPr txBox="1"/>
          <p:nvPr/>
        </p:nvSpPr>
        <p:spPr>
          <a:xfrm>
            <a:off x="6804688" y="2874005"/>
            <a:ext cx="1086669" cy="673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defTabSz="457200">
              <a:defRPr sz="1200" b="1">
                <a:solidFill>
                  <a:srgbClr val="FFFFFF"/>
                </a:solidFill>
                <a:latin typeface="Century Gothic"/>
                <a:ea typeface="Century Gothic"/>
                <a:cs typeface="Century Gothic"/>
                <a:sym typeface="Century Gothic"/>
              </a:defRPr>
            </a:pPr>
            <a:r>
              <a:rPr lang="nb-NO"/>
              <a:t>Hvilken</a:t>
            </a:r>
            <a:br>
              <a:rPr lang="nb-NO"/>
            </a:br>
            <a:r>
              <a:rPr lang="nb-NO"/>
              <a:t>kompetanse </a:t>
            </a:r>
            <a:br>
              <a:rPr lang="nb-NO"/>
            </a:br>
            <a:r>
              <a:rPr lang="nb-NO"/>
              <a:t>har vi?</a:t>
            </a:r>
          </a:p>
        </p:txBody>
      </p:sp>
      <p:sp>
        <p:nvSpPr>
          <p:cNvPr id="10" name="Ledelsen">
            <a:extLst>
              <a:ext uri="{FF2B5EF4-FFF2-40B4-BE49-F238E27FC236}">
                <a16:creationId xmlns:a16="http://schemas.microsoft.com/office/drawing/2014/main" id="{A2813F00-A99E-C404-CEC7-8C7B4ADCF08B}"/>
              </a:ext>
            </a:extLst>
          </p:cNvPr>
          <p:cNvSpPr txBox="1"/>
          <p:nvPr/>
        </p:nvSpPr>
        <p:spPr>
          <a:xfrm>
            <a:off x="8823358" y="2172641"/>
            <a:ext cx="1566134" cy="28725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algn="l" defTabSz="457200">
              <a:defRPr sz="1200" b="1">
                <a:solidFill>
                  <a:srgbClr val="55220A"/>
                </a:solidFill>
                <a:latin typeface="Century Gothic"/>
                <a:ea typeface="Century Gothic"/>
                <a:cs typeface="Century Gothic"/>
                <a:sym typeface="Century Gothic"/>
              </a:defRPr>
            </a:lvl1pPr>
          </a:lstStyle>
          <a:p>
            <a:r>
              <a:rPr lang="nb-NO"/>
              <a:t>Ledelsen/Klubb(er)</a:t>
            </a:r>
          </a:p>
        </p:txBody>
      </p:sp>
      <p:sp>
        <p:nvSpPr>
          <p:cNvPr id="11" name="Ledelsen">
            <a:extLst>
              <a:ext uri="{FF2B5EF4-FFF2-40B4-BE49-F238E27FC236}">
                <a16:creationId xmlns:a16="http://schemas.microsoft.com/office/drawing/2014/main" id="{49533DEE-E31F-7A2A-5211-3D74C69EF4CA}"/>
              </a:ext>
            </a:extLst>
          </p:cNvPr>
          <p:cNvSpPr txBox="1"/>
          <p:nvPr/>
        </p:nvSpPr>
        <p:spPr>
          <a:xfrm>
            <a:off x="8823358" y="2981360"/>
            <a:ext cx="1609415" cy="471924"/>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1200" b="1">
                <a:solidFill>
                  <a:srgbClr val="55220A"/>
                </a:solidFill>
                <a:latin typeface="Century Gothic"/>
                <a:ea typeface="Century Gothic"/>
                <a:cs typeface="Century Gothic"/>
                <a:sym typeface="Century Gothic"/>
              </a:defRPr>
            </a:pPr>
            <a:r>
              <a:rPr lang="nb-NO"/>
              <a:t>Ledelsen/Klubb(er),</a:t>
            </a:r>
            <a:br>
              <a:rPr lang="nb-NO"/>
            </a:br>
            <a:r>
              <a:rPr lang="nb-NO"/>
              <a:t>avdelingsledere</a:t>
            </a:r>
          </a:p>
        </p:txBody>
      </p:sp>
      <p:sp>
        <p:nvSpPr>
          <p:cNvPr id="12" name="Oval">
            <a:extLst>
              <a:ext uri="{FF2B5EF4-FFF2-40B4-BE49-F238E27FC236}">
                <a16:creationId xmlns:a16="http://schemas.microsoft.com/office/drawing/2014/main" id="{529D8C9A-462B-A068-C37D-77DA3D88516D}"/>
              </a:ext>
            </a:extLst>
          </p:cNvPr>
          <p:cNvSpPr/>
          <p:nvPr/>
        </p:nvSpPr>
        <p:spPr>
          <a:xfrm>
            <a:off x="3164802" y="1902951"/>
            <a:ext cx="843793" cy="826638"/>
          </a:xfrm>
          <a:prstGeom prst="ellipse">
            <a:avLst/>
          </a:prstGeom>
          <a:solidFill>
            <a:srgbClr val="F3E9E2"/>
          </a:solidFill>
          <a:ln w="12700">
            <a:miter lim="400000"/>
          </a:ln>
        </p:spPr>
        <p:txBody>
          <a:bodyPr lIns="50800" tIns="50800" rIns="50800" bIns="50800" anchor="ctr"/>
          <a:lstStyle/>
          <a:p>
            <a:endParaRPr lang="nb-NO"/>
          </a:p>
        </p:txBody>
      </p:sp>
      <p:sp>
        <p:nvSpPr>
          <p:cNvPr id="13" name="STEG 1">
            <a:extLst>
              <a:ext uri="{FF2B5EF4-FFF2-40B4-BE49-F238E27FC236}">
                <a16:creationId xmlns:a16="http://schemas.microsoft.com/office/drawing/2014/main" id="{282A0F1F-8A3A-108B-5E8B-78BDF93E068A}"/>
              </a:ext>
            </a:extLst>
          </p:cNvPr>
          <p:cNvSpPr txBox="1"/>
          <p:nvPr/>
        </p:nvSpPr>
        <p:spPr>
          <a:xfrm>
            <a:off x="3290306" y="217021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2</a:t>
            </a:r>
          </a:p>
        </p:txBody>
      </p:sp>
      <p:sp>
        <p:nvSpPr>
          <p:cNvPr id="18" name="Rektangel">
            <a:extLst>
              <a:ext uri="{FF2B5EF4-FFF2-40B4-BE49-F238E27FC236}">
                <a16:creationId xmlns:a16="http://schemas.microsoft.com/office/drawing/2014/main" id="{7747A3B8-315A-3995-B2B5-52F1B55663A0}"/>
              </a:ext>
            </a:extLst>
          </p:cNvPr>
          <p:cNvSpPr/>
          <p:nvPr/>
        </p:nvSpPr>
        <p:spPr>
          <a:xfrm>
            <a:off x="8299" y="2429842"/>
            <a:ext cx="993239" cy="5716633"/>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1" name="STEG 1">
            <a:extLst>
              <a:ext uri="{FF2B5EF4-FFF2-40B4-BE49-F238E27FC236}">
                <a16:creationId xmlns:a16="http://schemas.microsoft.com/office/drawing/2014/main" id="{90E8320B-AE29-334F-DF7C-0E0CC28D781B}"/>
              </a:ext>
            </a:extLst>
          </p:cNvPr>
          <p:cNvSpPr txBox="1"/>
          <p:nvPr/>
        </p:nvSpPr>
        <p:spPr>
          <a:xfrm>
            <a:off x="3515491" y="1094656"/>
            <a:ext cx="102657" cy="471924"/>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endParaRPr lang="nb-NO"/>
          </a:p>
          <a:p>
            <a:endParaRPr lang="nb-NO"/>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Rektangel"/>
          <p:cNvSpPr/>
          <p:nvPr/>
        </p:nvSpPr>
        <p:spPr>
          <a:xfrm>
            <a:off x="990189" y="2716962"/>
            <a:ext cx="10921224" cy="558802"/>
          </a:xfrm>
          <a:prstGeom prst="rect">
            <a:avLst/>
          </a:prstGeom>
          <a:solidFill>
            <a:srgbClr val="7A2B1F"/>
          </a:solidFill>
          <a:ln w="12700">
            <a:miter lim="400000"/>
          </a:ln>
        </p:spPr>
        <p:txBody>
          <a:bodyPr lIns="50800" tIns="50800" rIns="50800" bIns="50800" anchor="ctr"/>
          <a:lstStyle/>
          <a:p>
            <a:pPr defTabSz="584200">
              <a:defRPr sz="1200">
                <a:solidFill>
                  <a:srgbClr val="FFFFFF"/>
                </a:solidFill>
                <a:latin typeface="Century Gothic"/>
                <a:ea typeface="Century Gothic"/>
                <a:cs typeface="Century Gothic"/>
                <a:sym typeface="Century Gothic"/>
              </a:defRPr>
            </a:pPr>
            <a:endParaRPr lang="nb-NO"/>
          </a:p>
        </p:txBody>
      </p:sp>
      <p:sp>
        <p:nvSpPr>
          <p:cNvPr id="278" name="VEIEN VIDERE"/>
          <p:cNvSpPr txBox="1"/>
          <p:nvPr/>
        </p:nvSpPr>
        <p:spPr>
          <a:xfrm>
            <a:off x="10170618" y="2846963"/>
            <a:ext cx="108049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584200">
              <a:defRPr sz="1200" b="1">
                <a:solidFill>
                  <a:srgbClr val="FFFFFF"/>
                </a:solidFill>
                <a:latin typeface="Century Gothic"/>
                <a:ea typeface="Century Gothic"/>
                <a:cs typeface="Century Gothic"/>
                <a:sym typeface="Century Gothic"/>
              </a:defRPr>
            </a:lvl1pPr>
          </a:lstStyle>
          <a:p>
            <a:r>
              <a:rPr lang="nb-NO"/>
              <a:t>VEIEN VIDERE</a:t>
            </a:r>
          </a:p>
        </p:txBody>
      </p:sp>
      <p:sp>
        <p:nvSpPr>
          <p:cNvPr id="279" name="DRØFTELSESPUNKTER"/>
          <p:cNvSpPr txBox="1"/>
          <p:nvPr/>
        </p:nvSpPr>
        <p:spPr>
          <a:xfrm>
            <a:off x="4525659" y="2849363"/>
            <a:ext cx="2256385"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algn="l" defTabSz="584200">
              <a:defRPr sz="1200" b="1">
                <a:solidFill>
                  <a:srgbClr val="FFFFFF"/>
                </a:solidFill>
                <a:latin typeface="Century Gothic"/>
                <a:ea typeface="Century Gothic"/>
                <a:cs typeface="Century Gothic"/>
                <a:sym typeface="Century Gothic"/>
              </a:defRPr>
            </a:lvl1pPr>
          </a:lstStyle>
          <a:p>
            <a:r>
              <a:rPr lang="nb-NO"/>
              <a:t>DRØFTELSESPUNKTER</a:t>
            </a:r>
          </a:p>
        </p:txBody>
      </p:sp>
      <p:sp>
        <p:nvSpPr>
          <p:cNvPr id="280" name="Rektangel"/>
          <p:cNvSpPr/>
          <p:nvPr/>
        </p:nvSpPr>
        <p:spPr>
          <a:xfrm>
            <a:off x="995948" y="3331266"/>
            <a:ext cx="10921230" cy="3940115"/>
          </a:xfrm>
          <a:prstGeom prst="rect">
            <a:avLst/>
          </a:prstGeom>
          <a:solidFill>
            <a:srgbClr val="F5E9E1">
              <a:alpha val="69465"/>
            </a:srgbClr>
          </a:solidFill>
          <a:ln w="12700">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lang="nb-NO"/>
          </a:p>
        </p:txBody>
      </p:sp>
      <p:sp>
        <p:nvSpPr>
          <p:cNvPr id="281" name="Linje"/>
          <p:cNvSpPr/>
          <p:nvPr/>
        </p:nvSpPr>
        <p:spPr>
          <a:xfrm flipV="1">
            <a:off x="3832466" y="3355453"/>
            <a:ext cx="2" cy="3486828"/>
          </a:xfrm>
          <a:prstGeom prst="line">
            <a:avLst/>
          </a:prstGeom>
          <a:ln w="25400">
            <a:solidFill>
              <a:srgbClr val="FFFFFF"/>
            </a:solidFill>
            <a:miter lim="400000"/>
          </a:ln>
        </p:spPr>
        <p:txBody>
          <a:bodyPr lIns="45718" tIns="45718" rIns="45718" bIns="45718"/>
          <a:lstStyle/>
          <a:p>
            <a:endParaRPr lang="nb-NO"/>
          </a:p>
        </p:txBody>
      </p:sp>
      <p:sp>
        <p:nvSpPr>
          <p:cNvPr id="282" name="Linje"/>
          <p:cNvSpPr/>
          <p:nvPr/>
        </p:nvSpPr>
        <p:spPr>
          <a:xfrm flipV="1">
            <a:off x="7006794" y="2667433"/>
            <a:ext cx="2" cy="657859"/>
          </a:xfrm>
          <a:prstGeom prst="line">
            <a:avLst/>
          </a:prstGeom>
          <a:ln w="25400">
            <a:solidFill>
              <a:srgbClr val="FFFFFF"/>
            </a:solidFill>
            <a:miter lim="400000"/>
          </a:ln>
        </p:spPr>
        <p:txBody>
          <a:bodyPr lIns="45718" tIns="45718" rIns="45718" bIns="45718"/>
          <a:lstStyle/>
          <a:p>
            <a:endParaRPr lang="nb-NO"/>
          </a:p>
        </p:txBody>
      </p:sp>
      <p:sp>
        <p:nvSpPr>
          <p:cNvPr id="283" name="Linje"/>
          <p:cNvSpPr/>
          <p:nvPr/>
        </p:nvSpPr>
        <p:spPr>
          <a:xfrm flipV="1">
            <a:off x="3832466" y="2728094"/>
            <a:ext cx="2" cy="657859"/>
          </a:xfrm>
          <a:prstGeom prst="line">
            <a:avLst/>
          </a:prstGeom>
          <a:ln w="25400">
            <a:solidFill>
              <a:srgbClr val="FFFFFF"/>
            </a:solidFill>
            <a:miter lim="400000"/>
          </a:ln>
        </p:spPr>
        <p:txBody>
          <a:bodyPr lIns="45718" tIns="45718" rIns="45718" bIns="45718"/>
          <a:lstStyle/>
          <a:p>
            <a:endParaRPr lang="nb-NO"/>
          </a:p>
        </p:txBody>
      </p:sp>
      <p:sp>
        <p:nvSpPr>
          <p:cNvPr id="284" name="Er ledelsens forslag til mål og rammer for kompetansearbeidet de riktige?"/>
          <p:cNvSpPr txBox="1"/>
          <p:nvPr/>
        </p:nvSpPr>
        <p:spPr>
          <a:xfrm>
            <a:off x="4006129" y="3676990"/>
            <a:ext cx="2915209" cy="2133918"/>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marL="228600" indent="-228600" algn="l" defTabSz="584200">
              <a:buSzPct val="100000"/>
              <a:buAutoNum type="arabicPeriod"/>
              <a:defRPr sz="1200">
                <a:solidFill>
                  <a:srgbClr val="000000"/>
                </a:solidFill>
                <a:latin typeface="Century Gothic"/>
                <a:ea typeface="Century Gothic"/>
                <a:cs typeface="Century Gothic"/>
                <a:sym typeface="Century Gothic"/>
              </a:defRPr>
            </a:pPr>
            <a:r>
              <a:rPr lang="nb-NO"/>
              <a:t>Er ledelsens forslag til mål og rammer for kompetansearbeidet de riktige?</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startAt="2"/>
              <a:defRPr sz="1200">
                <a:solidFill>
                  <a:srgbClr val="000000"/>
                </a:solidFill>
                <a:latin typeface="Century Gothic"/>
                <a:ea typeface="Century Gothic"/>
                <a:cs typeface="Century Gothic"/>
                <a:sym typeface="Century Gothic"/>
              </a:defRPr>
            </a:pPr>
            <a:r>
              <a:rPr lang="nb-NO"/>
              <a:t>Hvordan skal kompetansekartleggingen foregå?</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startAt="3"/>
              <a:defRPr sz="1200">
                <a:solidFill>
                  <a:srgbClr val="000000"/>
                </a:solidFill>
                <a:latin typeface="Century Gothic"/>
                <a:ea typeface="Century Gothic"/>
                <a:cs typeface="Century Gothic"/>
                <a:sym typeface="Century Gothic"/>
              </a:defRPr>
            </a:pPr>
            <a:r>
              <a:rPr lang="nb-NO"/>
              <a:t>Hvilken tidsplan skal følges?</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startAt="4"/>
              <a:defRPr sz="1200">
                <a:solidFill>
                  <a:srgbClr val="000000"/>
                </a:solidFill>
                <a:latin typeface="Century Gothic"/>
                <a:ea typeface="Century Gothic"/>
                <a:cs typeface="Century Gothic"/>
                <a:sym typeface="Century Gothic"/>
              </a:defRPr>
            </a:pPr>
            <a:r>
              <a:rPr lang="nb-NO"/>
              <a:t>Prioriteringer og  budsjett</a:t>
            </a:r>
          </a:p>
        </p:txBody>
      </p:sp>
      <p:sp>
        <p:nvSpPr>
          <p:cNvPr id="285" name="Linje"/>
          <p:cNvSpPr/>
          <p:nvPr/>
        </p:nvSpPr>
        <p:spPr>
          <a:xfrm flipV="1">
            <a:off x="7006794" y="3299052"/>
            <a:ext cx="2" cy="3486830"/>
          </a:xfrm>
          <a:prstGeom prst="line">
            <a:avLst/>
          </a:prstGeom>
          <a:ln w="25400">
            <a:solidFill>
              <a:srgbClr val="FFFFFF"/>
            </a:solidFill>
            <a:miter lim="400000"/>
          </a:ln>
        </p:spPr>
        <p:txBody>
          <a:bodyPr lIns="45718" tIns="45718" rIns="45718" bIns="45718"/>
          <a:lstStyle/>
          <a:p>
            <a:endParaRPr lang="nb-NO"/>
          </a:p>
        </p:txBody>
      </p:sp>
      <p:sp>
        <p:nvSpPr>
          <p:cNvPr id="286" name="Sett opp en tidsplan for når avdelingsledernes arbeid skal gjennomføres/ferdigstilles samt tid for neste møtepunkt mellom ledergruppe og klubb."/>
          <p:cNvSpPr txBox="1"/>
          <p:nvPr/>
        </p:nvSpPr>
        <p:spPr>
          <a:xfrm>
            <a:off x="9791271" y="3676990"/>
            <a:ext cx="1906912" cy="3340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marL="228600" indent="-228600" algn="l" defTabSz="584200">
              <a:buSzPct val="100000"/>
              <a:buAutoNum type="arabicPeriod"/>
              <a:defRPr sz="1200">
                <a:solidFill>
                  <a:srgbClr val="000000"/>
                </a:solidFill>
                <a:latin typeface="Century Gothic"/>
                <a:ea typeface="Century Gothic"/>
                <a:cs typeface="Century Gothic"/>
                <a:sym typeface="Century Gothic"/>
              </a:defRPr>
            </a:pPr>
            <a:r>
              <a:rPr lang="nb-NO"/>
              <a:t>Sett opp en tidsplan for når avdelingsledernes arbeid skal gjennomføres/ferdigstilles samt tid for neste møtepunkt mellom ledergruppe og klubb.</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startAt="2"/>
              <a:defRPr sz="1200">
                <a:solidFill>
                  <a:srgbClr val="000000"/>
                </a:solidFill>
                <a:latin typeface="Century Gothic"/>
                <a:ea typeface="Century Gothic"/>
                <a:cs typeface="Century Gothic"/>
                <a:sym typeface="Century Gothic"/>
              </a:defRPr>
            </a:pPr>
            <a:r>
              <a:rPr lang="nb-NO"/>
              <a:t>Avklar hvor hyppig ledelse/klubb skal møtes med kompetanseheving som agenda, for eksempel årlig eller hvert halvår.</a:t>
            </a:r>
          </a:p>
        </p:txBody>
      </p:sp>
      <p:sp>
        <p:nvSpPr>
          <p:cNvPr id="287" name="Linje"/>
          <p:cNvSpPr/>
          <p:nvPr/>
        </p:nvSpPr>
        <p:spPr>
          <a:xfrm flipV="1">
            <a:off x="9715071" y="2723833"/>
            <a:ext cx="2" cy="657859"/>
          </a:xfrm>
          <a:prstGeom prst="line">
            <a:avLst/>
          </a:prstGeom>
          <a:ln w="25400">
            <a:solidFill>
              <a:srgbClr val="FFFFFF"/>
            </a:solidFill>
            <a:miter lim="400000"/>
          </a:ln>
        </p:spPr>
        <p:txBody>
          <a:bodyPr lIns="45718" tIns="45718" rIns="45718" bIns="45718"/>
          <a:lstStyle/>
          <a:p>
            <a:endParaRPr lang="nb-NO"/>
          </a:p>
        </p:txBody>
      </p:sp>
      <p:sp>
        <p:nvSpPr>
          <p:cNvPr id="288" name="Linje"/>
          <p:cNvSpPr/>
          <p:nvPr/>
        </p:nvSpPr>
        <p:spPr>
          <a:xfrm flipV="1">
            <a:off x="9715071" y="3355453"/>
            <a:ext cx="2" cy="3486828"/>
          </a:xfrm>
          <a:prstGeom prst="line">
            <a:avLst/>
          </a:prstGeom>
          <a:ln w="25400">
            <a:solidFill>
              <a:srgbClr val="FFFFFF"/>
            </a:solidFill>
            <a:miter lim="400000"/>
          </a:ln>
        </p:spPr>
        <p:txBody>
          <a:bodyPr lIns="45718" tIns="45718" rIns="45718" bIns="45718"/>
          <a:lstStyle/>
          <a:p>
            <a:endParaRPr lang="nb-NO"/>
          </a:p>
        </p:txBody>
      </p:sp>
      <p:sp>
        <p:nvSpPr>
          <p:cNvPr id="289" name="ANSVARSFORDELING"/>
          <p:cNvSpPr txBox="1"/>
          <p:nvPr/>
        </p:nvSpPr>
        <p:spPr>
          <a:xfrm>
            <a:off x="7659208" y="2850311"/>
            <a:ext cx="1632050"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584200">
              <a:defRPr sz="1200" b="1">
                <a:solidFill>
                  <a:srgbClr val="FFFFFF"/>
                </a:solidFill>
                <a:latin typeface="Century Gothic"/>
                <a:ea typeface="Century Gothic"/>
                <a:cs typeface="Century Gothic"/>
                <a:sym typeface="Century Gothic"/>
              </a:defRPr>
            </a:lvl1pPr>
          </a:lstStyle>
          <a:p>
            <a:r>
              <a:rPr lang="nb-NO"/>
              <a:t>ANSVARSFORDELING</a:t>
            </a:r>
          </a:p>
        </p:txBody>
      </p:sp>
      <p:sp>
        <p:nvSpPr>
          <p:cNvPr id="290" name="Fordel ansvar for gjennomføring av kompetansekartleggingen."/>
          <p:cNvSpPr txBox="1"/>
          <p:nvPr/>
        </p:nvSpPr>
        <p:spPr>
          <a:xfrm>
            <a:off x="7140558" y="3676990"/>
            <a:ext cx="2571193" cy="27686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algn="l" defTabSz="584200">
              <a:defRPr sz="1200">
                <a:solidFill>
                  <a:srgbClr val="000000"/>
                </a:solidFill>
                <a:latin typeface="Century Gothic"/>
                <a:ea typeface="Century Gothic"/>
                <a:cs typeface="Century Gothic"/>
                <a:sym typeface="Century Gothic"/>
              </a:defRPr>
            </a:pPr>
            <a:r>
              <a:rPr lang="nb-NO"/>
              <a:t>Fordel ansvar for gjennomføring av kompetansekartleggingen.</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a:defRPr sz="1200">
                <a:solidFill>
                  <a:srgbClr val="000000"/>
                </a:solidFill>
                <a:latin typeface="Century Gothic"/>
                <a:ea typeface="Century Gothic"/>
                <a:cs typeface="Century Gothic"/>
                <a:sym typeface="Century Gothic"/>
              </a:defRPr>
            </a:pPr>
            <a:r>
              <a:rPr lang="nb-NO"/>
              <a:t>For eksempel kan det være hensiktsmessig at avdelingsledere får ansvar for å kartlegge og definere behov i sin gruppe.</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startAt="2"/>
              <a:defRPr sz="1200">
                <a:solidFill>
                  <a:srgbClr val="000000"/>
                </a:solidFill>
                <a:latin typeface="Century Gothic"/>
                <a:ea typeface="Century Gothic"/>
                <a:cs typeface="Century Gothic"/>
                <a:sym typeface="Century Gothic"/>
              </a:defRPr>
            </a:pPr>
            <a:r>
              <a:rPr lang="nb-NO"/>
              <a:t>Hvordan skal tiltak og gjennomføring defineres i neste ledd?</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startAt="3"/>
              <a:defRPr sz="1200">
                <a:solidFill>
                  <a:srgbClr val="000000"/>
                </a:solidFill>
                <a:latin typeface="Century Gothic"/>
                <a:ea typeface="Century Gothic"/>
                <a:cs typeface="Century Gothic"/>
                <a:sym typeface="Century Gothic"/>
              </a:defRPr>
            </a:pPr>
            <a:r>
              <a:rPr lang="nb-NO"/>
              <a:t>Referat </a:t>
            </a:r>
          </a:p>
        </p:txBody>
      </p:sp>
      <p:sp>
        <p:nvSpPr>
          <p:cNvPr id="291" name="FORMÅL MED MØTET"/>
          <p:cNvSpPr txBox="1"/>
          <p:nvPr/>
        </p:nvSpPr>
        <p:spPr>
          <a:xfrm>
            <a:off x="1588783" y="2850311"/>
            <a:ext cx="2256385"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ctr">
            <a:spAutoFit/>
          </a:bodyPr>
          <a:lstStyle>
            <a:lvl1pPr algn="l" defTabSz="584200">
              <a:defRPr sz="1200" b="1">
                <a:solidFill>
                  <a:srgbClr val="FFFFFF"/>
                </a:solidFill>
                <a:latin typeface="Century Gothic"/>
                <a:ea typeface="Century Gothic"/>
                <a:cs typeface="Century Gothic"/>
                <a:sym typeface="Century Gothic"/>
              </a:defRPr>
            </a:lvl1pPr>
          </a:lstStyle>
          <a:p>
            <a:r>
              <a:rPr lang="nb-NO"/>
              <a:t>FORMÅL MED MØTET</a:t>
            </a:r>
          </a:p>
        </p:txBody>
      </p:sp>
      <p:sp>
        <p:nvSpPr>
          <p:cNvPr id="292" name="Gjør det klart i møteinnkallingen at formålet med møtet er at alle ansatte skal ha en individuell plan for kompetanseheving, og at ledelse og klubb skal jobbe med dette kontinuerlig."/>
          <p:cNvSpPr txBox="1"/>
          <p:nvPr/>
        </p:nvSpPr>
        <p:spPr>
          <a:xfrm>
            <a:off x="1087613" y="3676990"/>
            <a:ext cx="2571192" cy="231858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marL="228600" indent="-228600" algn="l" defTabSz="584200">
              <a:buSzPct val="100000"/>
              <a:buAutoNum type="arabicPeriod"/>
              <a:defRPr sz="1200">
                <a:solidFill>
                  <a:srgbClr val="000000"/>
                </a:solidFill>
                <a:latin typeface="Century Gothic"/>
                <a:ea typeface="Century Gothic"/>
                <a:cs typeface="Century Gothic"/>
                <a:sym typeface="Century Gothic"/>
              </a:defRPr>
            </a:pPr>
            <a:r>
              <a:rPr lang="nb-NO"/>
              <a:t>Gjør det klart i møteinnkallingen at formålet med møtet er at alle ansatte skal ha en individuell plan for kompetanseheving, og at ledelse og klubb skal jobbe med dette kontinuerlig.</a:t>
            </a:r>
          </a:p>
          <a:p>
            <a:pPr algn="l" defTabSz="584200">
              <a:defRPr sz="1200">
                <a:solidFill>
                  <a:srgbClr val="000000"/>
                </a:solidFill>
                <a:latin typeface="Century Gothic"/>
                <a:ea typeface="Century Gothic"/>
                <a:cs typeface="Century Gothic"/>
                <a:sym typeface="Century Gothic"/>
              </a:defRPr>
            </a:pPr>
            <a:endParaRPr lang="nb-NO"/>
          </a:p>
          <a:p>
            <a:pPr marL="228600" indent="-228600" algn="l" defTabSz="584200">
              <a:buSzPct val="100000"/>
              <a:buAutoNum type="arabicPeriod" startAt="2"/>
              <a:defRPr sz="1200">
                <a:solidFill>
                  <a:srgbClr val="000000"/>
                </a:solidFill>
                <a:latin typeface="Century Gothic"/>
                <a:ea typeface="Century Gothic"/>
                <a:cs typeface="Century Gothic"/>
                <a:sym typeface="Century Gothic"/>
              </a:defRPr>
            </a:pPr>
            <a:r>
              <a:rPr lang="nb-NO"/>
              <a:t>Initiativet kan gjerne handle om både individuelle og kollektiv utvikling, knyttet til mål.</a:t>
            </a:r>
          </a:p>
        </p:txBody>
      </p:sp>
      <p:sp>
        <p:nvSpPr>
          <p:cNvPr id="294"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lang="nb-NO"/>
          </a:p>
        </p:txBody>
      </p:sp>
      <p:sp>
        <p:nvSpPr>
          <p:cNvPr id="295" name="STEG 1"/>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rPr lang="nb-NO"/>
              <a:t>STEG 2</a:t>
            </a:r>
          </a:p>
        </p:txBody>
      </p:sp>
      <p:sp>
        <p:nvSpPr>
          <p:cNvPr id="296" name="RÅD PÅ VEIEN"/>
          <p:cNvSpPr txBox="1"/>
          <p:nvPr/>
        </p:nvSpPr>
        <p:spPr>
          <a:xfrm>
            <a:off x="476457" y="462679"/>
            <a:ext cx="5371663" cy="74892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rPr lang="nb-NO"/>
              <a:t>RAMMER, DRØFTING OG PLAN </a:t>
            </a:r>
          </a:p>
          <a:p>
            <a:pPr algn="l" defTabSz="457200">
              <a:defRPr sz="1400" b="1">
                <a:solidFill>
                  <a:srgbClr val="000000"/>
                </a:solidFill>
                <a:latin typeface="Century Gothic"/>
                <a:ea typeface="Century Gothic"/>
                <a:cs typeface="Century Gothic"/>
                <a:sym typeface="Century Gothic"/>
              </a:defRPr>
            </a:pPr>
            <a:r>
              <a:rPr lang="nb-NO"/>
              <a:t>Møteskjema  </a:t>
            </a:r>
          </a:p>
        </p:txBody>
      </p:sp>
      <p:sp>
        <p:nvSpPr>
          <p:cNvPr id="2" name="Her er et eksempel på hvordan et oversiktlig oppsett av stegene MÅL -&gt;  DELMÅL -&gt; KOMPETANSEMÅL kan brukes for å tydeligere identifisere hvilken kompetanse redaksjonen skal jobbe med fremover.">
            <a:extLst>
              <a:ext uri="{FF2B5EF4-FFF2-40B4-BE49-F238E27FC236}">
                <a16:creationId xmlns:a16="http://schemas.microsoft.com/office/drawing/2014/main" id="{521B098E-9D15-37DC-402B-92D53A283FDA}"/>
              </a:ext>
            </a:extLst>
          </p:cNvPr>
          <p:cNvSpPr txBox="1"/>
          <p:nvPr/>
        </p:nvSpPr>
        <p:spPr>
          <a:xfrm>
            <a:off x="517198" y="1435239"/>
            <a:ext cx="9509013" cy="70795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t">
            <a:spAutoFit/>
          </a:bodyPr>
          <a:lstStyle/>
          <a:p>
            <a:pPr algn="l">
              <a:lnSpc>
                <a:spcPct val="150000"/>
              </a:lnSpc>
            </a:pPr>
            <a:r>
              <a:rPr lang="nb-NO" sz="1400" dirty="0">
                <a:solidFill>
                  <a:schemeClr val="tx1">
                    <a:lumMod val="50000"/>
                  </a:schemeClr>
                </a:solidFill>
                <a:latin typeface="Century Gothic" panose="020B0502020202020204" pitchFamily="34" charset="0"/>
              </a:rPr>
              <a:t>Her er et eksempel på hvordan organisere prosessen videre: FORMÅL MED MØTET -&gt;  DRØFTELSESPUNKTER -&gt; </a:t>
            </a:r>
            <a:br>
              <a:rPr lang="nb-NO" sz="1400" dirty="0">
                <a:solidFill>
                  <a:schemeClr val="tx1">
                    <a:lumMod val="50000"/>
                  </a:schemeClr>
                </a:solidFill>
                <a:latin typeface="Century Gothic" panose="020B0502020202020204" pitchFamily="34" charset="0"/>
              </a:rPr>
            </a:br>
            <a:r>
              <a:rPr lang="nb-NO" sz="1400" dirty="0">
                <a:solidFill>
                  <a:schemeClr val="tx1">
                    <a:lumMod val="50000"/>
                  </a:schemeClr>
                </a:solidFill>
                <a:latin typeface="Century Gothic" panose="020B0502020202020204" pitchFamily="34" charset="0"/>
              </a:rPr>
              <a:t>ANSVARSFORDELING -&gt; VEIEN VIDERE.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Rektangel"/>
          <p:cNvSpPr/>
          <p:nvPr/>
        </p:nvSpPr>
        <p:spPr>
          <a:xfrm>
            <a:off x="927929" y="1979553"/>
            <a:ext cx="11148544" cy="3306111"/>
          </a:xfrm>
          <a:custGeom>
            <a:avLst/>
            <a:gdLst>
              <a:gd name="connsiteX0" fmla="*/ 0 w 11148544"/>
              <a:gd name="connsiteY0" fmla="*/ 0 h 3306111"/>
              <a:gd name="connsiteX1" fmla="*/ 696784 w 11148544"/>
              <a:gd name="connsiteY1" fmla="*/ 0 h 3306111"/>
              <a:gd name="connsiteX2" fmla="*/ 1616539 w 11148544"/>
              <a:gd name="connsiteY2" fmla="*/ 0 h 3306111"/>
              <a:gd name="connsiteX3" fmla="*/ 2201837 w 11148544"/>
              <a:gd name="connsiteY3" fmla="*/ 0 h 3306111"/>
              <a:gd name="connsiteX4" fmla="*/ 2787136 w 11148544"/>
              <a:gd name="connsiteY4" fmla="*/ 0 h 3306111"/>
              <a:gd name="connsiteX5" fmla="*/ 3483920 w 11148544"/>
              <a:gd name="connsiteY5" fmla="*/ 0 h 3306111"/>
              <a:gd name="connsiteX6" fmla="*/ 4292189 w 11148544"/>
              <a:gd name="connsiteY6" fmla="*/ 0 h 3306111"/>
              <a:gd name="connsiteX7" fmla="*/ 5100459 w 11148544"/>
              <a:gd name="connsiteY7" fmla="*/ 0 h 3306111"/>
              <a:gd name="connsiteX8" fmla="*/ 5908728 w 11148544"/>
              <a:gd name="connsiteY8" fmla="*/ 0 h 3306111"/>
              <a:gd name="connsiteX9" fmla="*/ 6828483 w 11148544"/>
              <a:gd name="connsiteY9" fmla="*/ 0 h 3306111"/>
              <a:gd name="connsiteX10" fmla="*/ 7525267 w 11148544"/>
              <a:gd name="connsiteY10" fmla="*/ 0 h 3306111"/>
              <a:gd name="connsiteX11" fmla="*/ 8333537 w 11148544"/>
              <a:gd name="connsiteY11" fmla="*/ 0 h 3306111"/>
              <a:gd name="connsiteX12" fmla="*/ 9030321 w 11148544"/>
              <a:gd name="connsiteY12" fmla="*/ 0 h 3306111"/>
              <a:gd name="connsiteX13" fmla="*/ 9727105 w 11148544"/>
              <a:gd name="connsiteY13" fmla="*/ 0 h 3306111"/>
              <a:gd name="connsiteX14" fmla="*/ 10423889 w 11148544"/>
              <a:gd name="connsiteY14" fmla="*/ 0 h 3306111"/>
              <a:gd name="connsiteX15" fmla="*/ 11148544 w 11148544"/>
              <a:gd name="connsiteY15" fmla="*/ 0 h 3306111"/>
              <a:gd name="connsiteX16" fmla="*/ 11148544 w 11148544"/>
              <a:gd name="connsiteY16" fmla="*/ 694283 h 3306111"/>
              <a:gd name="connsiteX17" fmla="*/ 11148544 w 11148544"/>
              <a:gd name="connsiteY17" fmla="*/ 1289383 h 3306111"/>
              <a:gd name="connsiteX18" fmla="*/ 11148544 w 11148544"/>
              <a:gd name="connsiteY18" fmla="*/ 1983667 h 3306111"/>
              <a:gd name="connsiteX19" fmla="*/ 11148544 w 11148544"/>
              <a:gd name="connsiteY19" fmla="*/ 2611828 h 3306111"/>
              <a:gd name="connsiteX20" fmla="*/ 11148544 w 11148544"/>
              <a:gd name="connsiteY20" fmla="*/ 3306111 h 3306111"/>
              <a:gd name="connsiteX21" fmla="*/ 10786216 w 11148544"/>
              <a:gd name="connsiteY21" fmla="*/ 3306111 h 3306111"/>
              <a:gd name="connsiteX22" fmla="*/ 10200918 w 11148544"/>
              <a:gd name="connsiteY22" fmla="*/ 3306111 h 3306111"/>
              <a:gd name="connsiteX23" fmla="*/ 9392648 w 11148544"/>
              <a:gd name="connsiteY23" fmla="*/ 3306111 h 3306111"/>
              <a:gd name="connsiteX24" fmla="*/ 8918835 w 11148544"/>
              <a:gd name="connsiteY24" fmla="*/ 3306111 h 3306111"/>
              <a:gd name="connsiteX25" fmla="*/ 7999080 w 11148544"/>
              <a:gd name="connsiteY25" fmla="*/ 3306111 h 3306111"/>
              <a:gd name="connsiteX26" fmla="*/ 7079325 w 11148544"/>
              <a:gd name="connsiteY26" fmla="*/ 3306111 h 3306111"/>
              <a:gd name="connsiteX27" fmla="*/ 6382541 w 11148544"/>
              <a:gd name="connsiteY27" fmla="*/ 3306111 h 3306111"/>
              <a:gd name="connsiteX28" fmla="*/ 5462787 w 11148544"/>
              <a:gd name="connsiteY28" fmla="*/ 3306111 h 3306111"/>
              <a:gd name="connsiteX29" fmla="*/ 4766003 w 11148544"/>
              <a:gd name="connsiteY29" fmla="*/ 3306111 h 3306111"/>
              <a:gd name="connsiteX30" fmla="*/ 3957733 w 11148544"/>
              <a:gd name="connsiteY30" fmla="*/ 3306111 h 3306111"/>
              <a:gd name="connsiteX31" fmla="*/ 3595405 w 11148544"/>
              <a:gd name="connsiteY31" fmla="*/ 3306111 h 3306111"/>
              <a:gd name="connsiteX32" fmla="*/ 2675651 w 11148544"/>
              <a:gd name="connsiteY32" fmla="*/ 3306111 h 3306111"/>
              <a:gd name="connsiteX33" fmla="*/ 2090352 w 11148544"/>
              <a:gd name="connsiteY33" fmla="*/ 3306111 h 3306111"/>
              <a:gd name="connsiteX34" fmla="*/ 1282083 w 11148544"/>
              <a:gd name="connsiteY34" fmla="*/ 3306111 h 3306111"/>
              <a:gd name="connsiteX35" fmla="*/ 919755 w 11148544"/>
              <a:gd name="connsiteY35" fmla="*/ 3306111 h 3306111"/>
              <a:gd name="connsiteX36" fmla="*/ 0 w 11148544"/>
              <a:gd name="connsiteY36" fmla="*/ 3306111 h 3306111"/>
              <a:gd name="connsiteX37" fmla="*/ 0 w 11148544"/>
              <a:gd name="connsiteY37" fmla="*/ 2677950 h 3306111"/>
              <a:gd name="connsiteX38" fmla="*/ 0 w 11148544"/>
              <a:gd name="connsiteY38" fmla="*/ 2082850 h 3306111"/>
              <a:gd name="connsiteX39" fmla="*/ 0 w 11148544"/>
              <a:gd name="connsiteY39" fmla="*/ 1520811 h 3306111"/>
              <a:gd name="connsiteX40" fmla="*/ 0 w 11148544"/>
              <a:gd name="connsiteY40" fmla="*/ 793467 h 3306111"/>
              <a:gd name="connsiteX41" fmla="*/ 0 w 11148544"/>
              <a:gd name="connsiteY41" fmla="*/ 0 h 3306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1148544" h="3306111" fill="none" extrusionOk="0">
                <a:moveTo>
                  <a:pt x="0" y="0"/>
                </a:moveTo>
                <a:cubicBezTo>
                  <a:pt x="140727" y="5662"/>
                  <a:pt x="479175" y="-6197"/>
                  <a:pt x="696784" y="0"/>
                </a:cubicBezTo>
                <a:cubicBezTo>
                  <a:pt x="914393" y="6197"/>
                  <a:pt x="1175677" y="19359"/>
                  <a:pt x="1616539" y="0"/>
                </a:cubicBezTo>
                <a:cubicBezTo>
                  <a:pt x="2057401" y="-19359"/>
                  <a:pt x="2077094" y="26416"/>
                  <a:pt x="2201837" y="0"/>
                </a:cubicBezTo>
                <a:cubicBezTo>
                  <a:pt x="2326580" y="-26416"/>
                  <a:pt x="2574322" y="9914"/>
                  <a:pt x="2787136" y="0"/>
                </a:cubicBezTo>
                <a:cubicBezTo>
                  <a:pt x="2999950" y="-9914"/>
                  <a:pt x="3191600" y="-26282"/>
                  <a:pt x="3483920" y="0"/>
                </a:cubicBezTo>
                <a:cubicBezTo>
                  <a:pt x="3776240" y="26282"/>
                  <a:pt x="4113627" y="15606"/>
                  <a:pt x="4292189" y="0"/>
                </a:cubicBezTo>
                <a:cubicBezTo>
                  <a:pt x="4470751" y="-15606"/>
                  <a:pt x="4802115" y="-26182"/>
                  <a:pt x="5100459" y="0"/>
                </a:cubicBezTo>
                <a:cubicBezTo>
                  <a:pt x="5398803" y="26182"/>
                  <a:pt x="5744988" y="34520"/>
                  <a:pt x="5908728" y="0"/>
                </a:cubicBezTo>
                <a:cubicBezTo>
                  <a:pt x="6072468" y="-34520"/>
                  <a:pt x="6606513" y="-34461"/>
                  <a:pt x="6828483" y="0"/>
                </a:cubicBezTo>
                <a:cubicBezTo>
                  <a:pt x="7050454" y="34461"/>
                  <a:pt x="7370365" y="171"/>
                  <a:pt x="7525267" y="0"/>
                </a:cubicBezTo>
                <a:cubicBezTo>
                  <a:pt x="7680169" y="-171"/>
                  <a:pt x="7952249" y="-25055"/>
                  <a:pt x="8333537" y="0"/>
                </a:cubicBezTo>
                <a:cubicBezTo>
                  <a:pt x="8714825" y="25055"/>
                  <a:pt x="8733848" y="-29348"/>
                  <a:pt x="9030321" y="0"/>
                </a:cubicBezTo>
                <a:cubicBezTo>
                  <a:pt x="9326794" y="29348"/>
                  <a:pt x="9407850" y="6201"/>
                  <a:pt x="9727105" y="0"/>
                </a:cubicBezTo>
                <a:cubicBezTo>
                  <a:pt x="10046360" y="-6201"/>
                  <a:pt x="10181300" y="404"/>
                  <a:pt x="10423889" y="0"/>
                </a:cubicBezTo>
                <a:cubicBezTo>
                  <a:pt x="10666478" y="-404"/>
                  <a:pt x="10821619" y="14168"/>
                  <a:pt x="11148544" y="0"/>
                </a:cubicBezTo>
                <a:cubicBezTo>
                  <a:pt x="11152752" y="340145"/>
                  <a:pt x="11157681" y="487213"/>
                  <a:pt x="11148544" y="694283"/>
                </a:cubicBezTo>
                <a:cubicBezTo>
                  <a:pt x="11139407" y="901353"/>
                  <a:pt x="11141519" y="1069531"/>
                  <a:pt x="11148544" y="1289383"/>
                </a:cubicBezTo>
                <a:cubicBezTo>
                  <a:pt x="11155569" y="1509235"/>
                  <a:pt x="11168417" y="1820337"/>
                  <a:pt x="11148544" y="1983667"/>
                </a:cubicBezTo>
                <a:cubicBezTo>
                  <a:pt x="11128671" y="2146997"/>
                  <a:pt x="11149620" y="2303824"/>
                  <a:pt x="11148544" y="2611828"/>
                </a:cubicBezTo>
                <a:cubicBezTo>
                  <a:pt x="11147468" y="2919832"/>
                  <a:pt x="11132843" y="3022076"/>
                  <a:pt x="11148544" y="3306111"/>
                </a:cubicBezTo>
                <a:cubicBezTo>
                  <a:pt x="11063016" y="3294283"/>
                  <a:pt x="10931903" y="3296925"/>
                  <a:pt x="10786216" y="3306111"/>
                </a:cubicBezTo>
                <a:cubicBezTo>
                  <a:pt x="10640529" y="3315297"/>
                  <a:pt x="10330161" y="3278720"/>
                  <a:pt x="10200918" y="3306111"/>
                </a:cubicBezTo>
                <a:cubicBezTo>
                  <a:pt x="10071675" y="3333502"/>
                  <a:pt x="9555712" y="3269765"/>
                  <a:pt x="9392648" y="3306111"/>
                </a:cubicBezTo>
                <a:cubicBezTo>
                  <a:pt x="9229584" y="3342458"/>
                  <a:pt x="9126537" y="3314071"/>
                  <a:pt x="8918835" y="3306111"/>
                </a:cubicBezTo>
                <a:cubicBezTo>
                  <a:pt x="8711133" y="3298151"/>
                  <a:pt x="8305593" y="3317011"/>
                  <a:pt x="7999080" y="3306111"/>
                </a:cubicBezTo>
                <a:cubicBezTo>
                  <a:pt x="7692568" y="3295211"/>
                  <a:pt x="7427604" y="3342010"/>
                  <a:pt x="7079325" y="3306111"/>
                </a:cubicBezTo>
                <a:cubicBezTo>
                  <a:pt x="6731047" y="3270212"/>
                  <a:pt x="6707911" y="3310752"/>
                  <a:pt x="6382541" y="3306111"/>
                </a:cubicBezTo>
                <a:cubicBezTo>
                  <a:pt x="6057171" y="3301470"/>
                  <a:pt x="5814381" y="3273062"/>
                  <a:pt x="5462787" y="3306111"/>
                </a:cubicBezTo>
                <a:cubicBezTo>
                  <a:pt x="5111193" y="3339160"/>
                  <a:pt x="5024578" y="3310427"/>
                  <a:pt x="4766003" y="3306111"/>
                </a:cubicBezTo>
                <a:cubicBezTo>
                  <a:pt x="4507428" y="3301795"/>
                  <a:pt x="4143304" y="3267873"/>
                  <a:pt x="3957733" y="3306111"/>
                </a:cubicBezTo>
                <a:cubicBezTo>
                  <a:pt x="3772162" y="3344350"/>
                  <a:pt x="3678775" y="3310312"/>
                  <a:pt x="3595405" y="3306111"/>
                </a:cubicBezTo>
                <a:cubicBezTo>
                  <a:pt x="3512035" y="3301910"/>
                  <a:pt x="3004395" y="3286155"/>
                  <a:pt x="2675651" y="3306111"/>
                </a:cubicBezTo>
                <a:cubicBezTo>
                  <a:pt x="2346907" y="3326067"/>
                  <a:pt x="2274914" y="3324205"/>
                  <a:pt x="2090352" y="3306111"/>
                </a:cubicBezTo>
                <a:cubicBezTo>
                  <a:pt x="1905790" y="3288017"/>
                  <a:pt x="1602833" y="3298372"/>
                  <a:pt x="1282083" y="3306111"/>
                </a:cubicBezTo>
                <a:cubicBezTo>
                  <a:pt x="961333" y="3313850"/>
                  <a:pt x="1075798" y="3305541"/>
                  <a:pt x="919755" y="3306111"/>
                </a:cubicBezTo>
                <a:cubicBezTo>
                  <a:pt x="763712" y="3306681"/>
                  <a:pt x="238466" y="3317358"/>
                  <a:pt x="0" y="3306111"/>
                </a:cubicBezTo>
                <a:cubicBezTo>
                  <a:pt x="26332" y="3129624"/>
                  <a:pt x="-20930" y="2816350"/>
                  <a:pt x="0" y="2677950"/>
                </a:cubicBezTo>
                <a:cubicBezTo>
                  <a:pt x="20930" y="2539550"/>
                  <a:pt x="11897" y="2244643"/>
                  <a:pt x="0" y="2082850"/>
                </a:cubicBezTo>
                <a:cubicBezTo>
                  <a:pt x="-11897" y="1921057"/>
                  <a:pt x="-24204" y="1775059"/>
                  <a:pt x="0" y="1520811"/>
                </a:cubicBezTo>
                <a:cubicBezTo>
                  <a:pt x="24204" y="1266563"/>
                  <a:pt x="18211" y="942875"/>
                  <a:pt x="0" y="793467"/>
                </a:cubicBezTo>
                <a:cubicBezTo>
                  <a:pt x="-18211" y="644059"/>
                  <a:pt x="-32296" y="333171"/>
                  <a:pt x="0" y="0"/>
                </a:cubicBezTo>
                <a:close/>
              </a:path>
              <a:path w="11148544" h="3306111" stroke="0" extrusionOk="0">
                <a:moveTo>
                  <a:pt x="0" y="0"/>
                </a:moveTo>
                <a:cubicBezTo>
                  <a:pt x="118191" y="23469"/>
                  <a:pt x="394770" y="-12122"/>
                  <a:pt x="585299" y="0"/>
                </a:cubicBezTo>
                <a:cubicBezTo>
                  <a:pt x="775828" y="12122"/>
                  <a:pt x="767608" y="3229"/>
                  <a:pt x="947626" y="0"/>
                </a:cubicBezTo>
                <a:cubicBezTo>
                  <a:pt x="1127644" y="-3229"/>
                  <a:pt x="1553061" y="6753"/>
                  <a:pt x="1867381" y="0"/>
                </a:cubicBezTo>
                <a:cubicBezTo>
                  <a:pt x="2181701" y="-6753"/>
                  <a:pt x="2213468" y="8106"/>
                  <a:pt x="2452680" y="0"/>
                </a:cubicBezTo>
                <a:cubicBezTo>
                  <a:pt x="2691892" y="-8106"/>
                  <a:pt x="2889083" y="16914"/>
                  <a:pt x="3037978" y="0"/>
                </a:cubicBezTo>
                <a:cubicBezTo>
                  <a:pt x="3186873" y="-16914"/>
                  <a:pt x="3759799" y="21014"/>
                  <a:pt x="3957733" y="0"/>
                </a:cubicBezTo>
                <a:cubicBezTo>
                  <a:pt x="4155668" y="-21014"/>
                  <a:pt x="4257019" y="-8400"/>
                  <a:pt x="4431546" y="0"/>
                </a:cubicBezTo>
                <a:cubicBezTo>
                  <a:pt x="4606073" y="8400"/>
                  <a:pt x="4939713" y="-17834"/>
                  <a:pt x="5351301" y="0"/>
                </a:cubicBezTo>
                <a:cubicBezTo>
                  <a:pt x="5762890" y="17834"/>
                  <a:pt x="6010331" y="-475"/>
                  <a:pt x="6271056" y="0"/>
                </a:cubicBezTo>
                <a:cubicBezTo>
                  <a:pt x="6531781" y="475"/>
                  <a:pt x="6734674" y="1678"/>
                  <a:pt x="6967840" y="0"/>
                </a:cubicBezTo>
                <a:cubicBezTo>
                  <a:pt x="7201006" y="-1678"/>
                  <a:pt x="7462351" y="-256"/>
                  <a:pt x="7887595" y="0"/>
                </a:cubicBezTo>
                <a:cubicBezTo>
                  <a:pt x="8312840" y="256"/>
                  <a:pt x="8287730" y="9715"/>
                  <a:pt x="8472893" y="0"/>
                </a:cubicBezTo>
                <a:cubicBezTo>
                  <a:pt x="8658056" y="-9715"/>
                  <a:pt x="8800172" y="-11543"/>
                  <a:pt x="9058192" y="0"/>
                </a:cubicBezTo>
                <a:cubicBezTo>
                  <a:pt x="9316212" y="11543"/>
                  <a:pt x="9663455" y="-19622"/>
                  <a:pt x="9866461" y="0"/>
                </a:cubicBezTo>
                <a:cubicBezTo>
                  <a:pt x="10069467" y="19622"/>
                  <a:pt x="10318233" y="-17253"/>
                  <a:pt x="10451760" y="0"/>
                </a:cubicBezTo>
                <a:cubicBezTo>
                  <a:pt x="10585287" y="17253"/>
                  <a:pt x="10877309" y="-20977"/>
                  <a:pt x="11148544" y="0"/>
                </a:cubicBezTo>
                <a:cubicBezTo>
                  <a:pt x="11129618" y="308159"/>
                  <a:pt x="11176542" y="473505"/>
                  <a:pt x="11148544" y="727344"/>
                </a:cubicBezTo>
                <a:cubicBezTo>
                  <a:pt x="11120546" y="981183"/>
                  <a:pt x="11168022" y="1104368"/>
                  <a:pt x="11148544" y="1421628"/>
                </a:cubicBezTo>
                <a:cubicBezTo>
                  <a:pt x="11129066" y="1738888"/>
                  <a:pt x="11135579" y="1857938"/>
                  <a:pt x="11148544" y="2115911"/>
                </a:cubicBezTo>
                <a:cubicBezTo>
                  <a:pt x="11161509" y="2373884"/>
                  <a:pt x="11141613" y="2423175"/>
                  <a:pt x="11148544" y="2677950"/>
                </a:cubicBezTo>
                <a:cubicBezTo>
                  <a:pt x="11155475" y="2932725"/>
                  <a:pt x="11152954" y="3103835"/>
                  <a:pt x="11148544" y="3306111"/>
                </a:cubicBezTo>
                <a:cubicBezTo>
                  <a:pt x="10829010" y="3344877"/>
                  <a:pt x="10615268" y="3329428"/>
                  <a:pt x="10340275" y="3306111"/>
                </a:cubicBezTo>
                <a:cubicBezTo>
                  <a:pt x="10065282" y="3282794"/>
                  <a:pt x="10096587" y="3317244"/>
                  <a:pt x="9866461" y="3306111"/>
                </a:cubicBezTo>
                <a:cubicBezTo>
                  <a:pt x="9636335" y="3294978"/>
                  <a:pt x="9436645" y="3330635"/>
                  <a:pt x="9169677" y="3306111"/>
                </a:cubicBezTo>
                <a:cubicBezTo>
                  <a:pt x="8902709" y="3281587"/>
                  <a:pt x="8881531" y="3288407"/>
                  <a:pt x="8807350" y="3306111"/>
                </a:cubicBezTo>
                <a:cubicBezTo>
                  <a:pt x="8733169" y="3323815"/>
                  <a:pt x="8609117" y="3291497"/>
                  <a:pt x="8445022" y="3306111"/>
                </a:cubicBezTo>
                <a:cubicBezTo>
                  <a:pt x="8280927" y="3320725"/>
                  <a:pt x="7901250" y="3276304"/>
                  <a:pt x="7748238" y="3306111"/>
                </a:cubicBezTo>
                <a:cubicBezTo>
                  <a:pt x="7595226" y="3335918"/>
                  <a:pt x="7375038" y="3317306"/>
                  <a:pt x="7274425" y="3306111"/>
                </a:cubicBezTo>
                <a:cubicBezTo>
                  <a:pt x="7173812" y="3294916"/>
                  <a:pt x="6670657" y="3330582"/>
                  <a:pt x="6466156" y="3306111"/>
                </a:cubicBezTo>
                <a:cubicBezTo>
                  <a:pt x="6261655" y="3281640"/>
                  <a:pt x="6217625" y="3293493"/>
                  <a:pt x="5992342" y="3306111"/>
                </a:cubicBezTo>
                <a:cubicBezTo>
                  <a:pt x="5767059" y="3318729"/>
                  <a:pt x="5372044" y="3267241"/>
                  <a:pt x="5184073" y="3306111"/>
                </a:cubicBezTo>
                <a:cubicBezTo>
                  <a:pt x="4996102" y="3344981"/>
                  <a:pt x="4934842" y="3306256"/>
                  <a:pt x="4821745" y="3306111"/>
                </a:cubicBezTo>
                <a:cubicBezTo>
                  <a:pt x="4708648" y="3305966"/>
                  <a:pt x="4389551" y="3343691"/>
                  <a:pt x="4013476" y="3306111"/>
                </a:cubicBezTo>
                <a:cubicBezTo>
                  <a:pt x="3637401" y="3268531"/>
                  <a:pt x="3650022" y="3294166"/>
                  <a:pt x="3539663" y="3306111"/>
                </a:cubicBezTo>
                <a:cubicBezTo>
                  <a:pt x="3429304" y="3318056"/>
                  <a:pt x="3327403" y="3298106"/>
                  <a:pt x="3177335" y="3306111"/>
                </a:cubicBezTo>
                <a:cubicBezTo>
                  <a:pt x="3027267" y="3314116"/>
                  <a:pt x="2804263" y="3300677"/>
                  <a:pt x="2703522" y="3306111"/>
                </a:cubicBezTo>
                <a:cubicBezTo>
                  <a:pt x="2602781" y="3311545"/>
                  <a:pt x="2241742" y="3319910"/>
                  <a:pt x="1895252" y="3306111"/>
                </a:cubicBezTo>
                <a:cubicBezTo>
                  <a:pt x="1548762" y="3292313"/>
                  <a:pt x="1566914" y="3309287"/>
                  <a:pt x="1421439" y="3306111"/>
                </a:cubicBezTo>
                <a:cubicBezTo>
                  <a:pt x="1275964" y="3302935"/>
                  <a:pt x="1165569" y="3302425"/>
                  <a:pt x="1059112" y="3306111"/>
                </a:cubicBezTo>
                <a:cubicBezTo>
                  <a:pt x="952655" y="3309797"/>
                  <a:pt x="488296" y="3275334"/>
                  <a:pt x="0" y="3306111"/>
                </a:cubicBezTo>
                <a:cubicBezTo>
                  <a:pt x="-24090" y="2998241"/>
                  <a:pt x="-20853" y="2894845"/>
                  <a:pt x="0" y="2677950"/>
                </a:cubicBezTo>
                <a:cubicBezTo>
                  <a:pt x="20853" y="2461055"/>
                  <a:pt x="19793" y="2288763"/>
                  <a:pt x="0" y="2115911"/>
                </a:cubicBezTo>
                <a:cubicBezTo>
                  <a:pt x="-19793" y="1943059"/>
                  <a:pt x="6427" y="1626747"/>
                  <a:pt x="0" y="1454689"/>
                </a:cubicBezTo>
                <a:cubicBezTo>
                  <a:pt x="-6427" y="1282631"/>
                  <a:pt x="12588" y="1136220"/>
                  <a:pt x="0" y="859589"/>
                </a:cubicBezTo>
                <a:cubicBezTo>
                  <a:pt x="-12588" y="582958"/>
                  <a:pt x="41092" y="178889"/>
                  <a:pt x="0" y="0"/>
                </a:cubicBezTo>
                <a:close/>
              </a:path>
            </a:pathLst>
          </a:custGeom>
          <a:solidFill>
            <a:srgbClr val="F6E9E1"/>
          </a:solidFill>
          <a:ln w="12700">
            <a:solidFill>
              <a:schemeClr val="tx1"/>
            </a:solidFill>
            <a:miter lim="400000"/>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21" name="Er organisasjonen stor, vurder hvordan den best mulig kan kartlegge hvilken kjernekompetanse medarbeiderne besitter; trengs det ekstern konsulentbistand, skal det utarbeides en questback eller er det mest effektivt å samtale med avdelingsledere?…"/>
          <p:cNvSpPr txBox="1"/>
          <p:nvPr/>
        </p:nvSpPr>
        <p:spPr>
          <a:xfrm>
            <a:off x="1299411" y="2203211"/>
            <a:ext cx="10306179" cy="3118803"/>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square" lIns="50800" tIns="50800" rIns="50800" bIns="50800" anchor="t">
            <a:spAutoFit/>
          </a:bodyPr>
          <a:lstStyle/>
          <a:p>
            <a:pPr algn="l" defTabSz="457200">
              <a:defRPr sz="1400">
                <a:solidFill>
                  <a:srgbClr val="FFFFFF"/>
                </a:solidFill>
                <a:latin typeface="Century Gothic"/>
                <a:ea typeface="Century Gothic"/>
                <a:cs typeface="Century Gothic"/>
                <a:sym typeface="Century Gothic"/>
              </a:defRPr>
            </a:pPr>
            <a:r>
              <a:rPr lang="nb-NO" b="1">
                <a:solidFill>
                  <a:schemeClr val="bg2">
                    <a:lumMod val="50000"/>
                  </a:schemeClr>
                </a:solidFill>
              </a:rPr>
              <a:t>OPPGAVE </a:t>
            </a:r>
          </a:p>
          <a:p>
            <a:pPr algn="l" defTabSz="457200">
              <a:defRPr sz="1400">
                <a:solidFill>
                  <a:srgbClr val="FFFFFF"/>
                </a:solidFill>
                <a:latin typeface="Century Gothic"/>
                <a:ea typeface="Century Gothic"/>
                <a:cs typeface="Century Gothic"/>
                <a:sym typeface="Century Gothic"/>
              </a:defRPr>
            </a:pPr>
            <a:r>
              <a:rPr lang="nb-NO">
                <a:solidFill>
                  <a:schemeClr val="bg2">
                    <a:lumMod val="50000"/>
                  </a:schemeClr>
                </a:solidFill>
              </a:rPr>
              <a:t>Å definere hvilken kompetanse organisasjonen besitter kan gjøres enkelt eller omfattende. </a:t>
            </a:r>
            <a:br>
              <a:rPr lang="nb-NO"/>
            </a:br>
            <a:r>
              <a:rPr lang="nb-NO">
                <a:solidFill>
                  <a:schemeClr val="bg2">
                    <a:lumMod val="50000"/>
                  </a:schemeClr>
                </a:solidFill>
              </a:rPr>
              <a:t>Trengs det ekstern konsulentbistand for en større kartlegging, skal det utarbeides en questback eller er det mest hensiktsmessig med kompetansesamtaler mellom avdelingsledere og ansatte?</a:t>
            </a:r>
          </a:p>
          <a:p>
            <a:pPr algn="l" defTabSz="457200">
              <a:defRPr sz="1400">
                <a:solidFill>
                  <a:srgbClr val="FFFFFF"/>
                </a:solidFill>
                <a:latin typeface="Century Gothic"/>
                <a:ea typeface="Century Gothic"/>
                <a:cs typeface="Century Gothic"/>
                <a:sym typeface="Century Gothic"/>
              </a:defRPr>
            </a:pPr>
            <a:endParaRPr lang="nb-NO">
              <a:solidFill>
                <a:schemeClr val="bg2">
                  <a:lumMod val="50000"/>
                </a:schemeClr>
              </a:solidFill>
            </a:endParaRPr>
          </a:p>
          <a:p>
            <a:pPr algn="l" defTabSz="457200">
              <a:defRPr sz="1400">
                <a:solidFill>
                  <a:srgbClr val="FFFFFF"/>
                </a:solidFill>
                <a:latin typeface="Century Gothic"/>
                <a:ea typeface="Century Gothic"/>
                <a:cs typeface="Century Gothic"/>
                <a:sym typeface="Century Gothic"/>
              </a:defRPr>
            </a:pPr>
            <a:r>
              <a:rPr lang="nb-NO">
                <a:solidFill>
                  <a:schemeClr val="bg2">
                    <a:lumMod val="50000"/>
                  </a:schemeClr>
                </a:solidFill>
              </a:rPr>
              <a:t>Det er viktig at arbeidet er preget av tillit, og det bør fremgå hvorfor kartleggingen gjøres og hva resultatene skal brukes til.</a:t>
            </a:r>
          </a:p>
          <a:p>
            <a:pPr algn="l" defTabSz="457200">
              <a:defRPr sz="1400">
                <a:solidFill>
                  <a:srgbClr val="FFFFFF"/>
                </a:solidFill>
                <a:latin typeface="Century Gothic"/>
                <a:ea typeface="Century Gothic"/>
                <a:cs typeface="Century Gothic"/>
                <a:sym typeface="Century Gothic"/>
              </a:defRPr>
            </a:pPr>
            <a:endParaRPr lang="nb-NO"/>
          </a:p>
          <a:p>
            <a:pPr algn="l" defTabSz="457200">
              <a:defRPr sz="1400" b="1">
                <a:solidFill>
                  <a:srgbClr val="000000"/>
                </a:solidFill>
                <a:latin typeface="Century Gothic"/>
                <a:ea typeface="Century Gothic"/>
                <a:cs typeface="Century Gothic"/>
                <a:sym typeface="Century Gothic"/>
              </a:defRPr>
            </a:pPr>
            <a:r>
              <a:rPr lang="nb-NO"/>
              <a:t>FORSLAG</a:t>
            </a:r>
          </a:p>
          <a:p>
            <a:pPr algn="l" defTabSz="457200">
              <a:defRPr sz="1400" b="1">
                <a:solidFill>
                  <a:srgbClr val="000000"/>
                </a:solidFill>
                <a:latin typeface="Century Gothic"/>
                <a:ea typeface="Century Gothic"/>
                <a:cs typeface="Century Gothic"/>
                <a:sym typeface="Century Gothic"/>
              </a:defRPr>
            </a:pPr>
            <a:r>
              <a:rPr lang="nb-NO" b="0"/>
              <a:t>Be hvert enkelt redaksjonsmedlem gjøre en egenvurdering av egen kompetanse for hvert punkt. Nærmeste leder kan gjøre det samme og så kan man i et møte med den enkelte gå gjennom resultatene. Dette vil kunne gi et fint grunnlag for å få til god kompetanseutvikling for den enkelte.</a:t>
            </a:r>
          </a:p>
          <a:p>
            <a:pPr algn="l" defTabSz="457200">
              <a:defRPr sz="1400">
                <a:solidFill>
                  <a:srgbClr val="000000"/>
                </a:solidFill>
                <a:latin typeface="Century Gothic"/>
                <a:ea typeface="Century Gothic"/>
                <a:cs typeface="Century Gothic"/>
                <a:sym typeface="Century Gothic"/>
              </a:defRPr>
            </a:pPr>
            <a:endParaRPr lang="nb-NO" b="0"/>
          </a:p>
          <a:p>
            <a:pPr algn="l" defTabSz="457200">
              <a:defRPr sz="1400">
                <a:solidFill>
                  <a:srgbClr val="FFFFFF"/>
                </a:solidFill>
                <a:latin typeface="Century Gothic"/>
                <a:ea typeface="Century Gothic"/>
                <a:cs typeface="Century Gothic"/>
                <a:sym typeface="Century Gothic"/>
              </a:defRPr>
            </a:pPr>
            <a:endParaRPr>
              <a:solidFill>
                <a:schemeClr val="bg2">
                  <a:lumMod val="50000"/>
                </a:schemeClr>
              </a:solidFill>
            </a:endParaRPr>
          </a:p>
        </p:txBody>
      </p:sp>
      <p:sp>
        <p:nvSpPr>
          <p:cNvPr id="322" name="Rektangel"/>
          <p:cNvSpPr/>
          <p:nvPr/>
        </p:nvSpPr>
        <p:spPr>
          <a:xfrm>
            <a:off x="928326" y="5552934"/>
            <a:ext cx="2661046" cy="329804"/>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23" name="NØDVENDIG KOMPETANSE"/>
          <p:cNvSpPr txBox="1"/>
          <p:nvPr/>
        </p:nvSpPr>
        <p:spPr>
          <a:xfrm>
            <a:off x="994350" y="5559085"/>
            <a:ext cx="1618309" cy="3175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400" b="1">
                <a:solidFill>
                  <a:srgbClr val="FFFFFF"/>
                </a:solidFill>
                <a:latin typeface="Century Gothic"/>
                <a:ea typeface="Century Gothic"/>
                <a:cs typeface="Century Gothic"/>
                <a:sym typeface="Century Gothic"/>
              </a:defRPr>
            </a:lvl1pPr>
          </a:lstStyle>
          <a:p>
            <a:r>
              <a:t>KOMPETANSEMÅL</a:t>
            </a:r>
          </a:p>
        </p:txBody>
      </p:sp>
      <p:sp>
        <p:nvSpPr>
          <p:cNvPr id="324" name="Rektangel"/>
          <p:cNvSpPr/>
          <p:nvPr/>
        </p:nvSpPr>
        <p:spPr>
          <a:xfrm>
            <a:off x="3754234" y="5552934"/>
            <a:ext cx="2661046" cy="329804"/>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25" name="EGENVURDERING"/>
          <p:cNvSpPr txBox="1"/>
          <p:nvPr/>
        </p:nvSpPr>
        <p:spPr>
          <a:xfrm>
            <a:off x="4216857" y="5559085"/>
            <a:ext cx="1572209" cy="3175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400" b="1">
                <a:solidFill>
                  <a:srgbClr val="FFFFFF"/>
                </a:solidFill>
                <a:latin typeface="Century Gothic"/>
                <a:ea typeface="Century Gothic"/>
                <a:cs typeface="Century Gothic"/>
                <a:sym typeface="Century Gothic"/>
              </a:defRPr>
            </a:lvl1pPr>
          </a:lstStyle>
          <a:p>
            <a:r>
              <a:t>EGENVURDERING</a:t>
            </a:r>
          </a:p>
        </p:txBody>
      </p:sp>
      <p:sp>
        <p:nvSpPr>
          <p:cNvPr id="326" name="Rektangel"/>
          <p:cNvSpPr/>
          <p:nvPr/>
        </p:nvSpPr>
        <p:spPr>
          <a:xfrm>
            <a:off x="6580140" y="5552934"/>
            <a:ext cx="2661047" cy="329804"/>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27" name="LEDERS VURDERING"/>
          <p:cNvSpPr txBox="1"/>
          <p:nvPr/>
        </p:nvSpPr>
        <p:spPr>
          <a:xfrm>
            <a:off x="7049937" y="5559085"/>
            <a:ext cx="1739417" cy="3175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400" b="1">
                <a:solidFill>
                  <a:srgbClr val="FFFFFF"/>
                </a:solidFill>
                <a:latin typeface="Century Gothic"/>
                <a:ea typeface="Century Gothic"/>
                <a:cs typeface="Century Gothic"/>
                <a:sym typeface="Century Gothic"/>
              </a:defRPr>
            </a:lvl1pPr>
          </a:lstStyle>
          <a:p>
            <a:r>
              <a:t>LEDERS VURDERING</a:t>
            </a:r>
          </a:p>
        </p:txBody>
      </p:sp>
      <p:sp>
        <p:nvSpPr>
          <p:cNvPr id="328" name="Rektangel"/>
          <p:cNvSpPr/>
          <p:nvPr/>
        </p:nvSpPr>
        <p:spPr>
          <a:xfrm>
            <a:off x="9415426" y="5552934"/>
            <a:ext cx="2661047" cy="329804"/>
          </a:xfrm>
          <a:prstGeom prst="rect">
            <a:avLst/>
          </a:prstGeom>
          <a:solidFill>
            <a:srgbClr val="7A2B1F"/>
          </a:solidFill>
          <a:ln w="12700">
            <a:solidFill>
              <a:srgbClr val="000000"/>
            </a:solid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29" name="SAMTALE"/>
          <p:cNvSpPr txBox="1"/>
          <p:nvPr/>
        </p:nvSpPr>
        <p:spPr>
          <a:xfrm>
            <a:off x="10128367" y="5559085"/>
            <a:ext cx="875160" cy="3175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400" b="1">
                <a:solidFill>
                  <a:srgbClr val="FFFFFF"/>
                </a:solidFill>
                <a:latin typeface="Century Gothic"/>
                <a:ea typeface="Century Gothic"/>
                <a:cs typeface="Century Gothic"/>
                <a:sym typeface="Century Gothic"/>
              </a:defRPr>
            </a:lvl1pPr>
          </a:lstStyle>
          <a:p>
            <a:r>
              <a:t>SAMTALE</a:t>
            </a:r>
          </a:p>
        </p:txBody>
      </p:sp>
      <p:sp>
        <p:nvSpPr>
          <p:cNvPr id="330" name="Rektangel"/>
          <p:cNvSpPr/>
          <p:nvPr/>
        </p:nvSpPr>
        <p:spPr>
          <a:xfrm>
            <a:off x="927929" y="5985954"/>
            <a:ext cx="2649142" cy="1896618"/>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31" name="Rektangel"/>
          <p:cNvSpPr/>
          <p:nvPr/>
        </p:nvSpPr>
        <p:spPr>
          <a:xfrm>
            <a:off x="3754632" y="5985954"/>
            <a:ext cx="2661046" cy="1896618"/>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32" name="Rektangel"/>
          <p:cNvSpPr/>
          <p:nvPr/>
        </p:nvSpPr>
        <p:spPr>
          <a:xfrm>
            <a:off x="6583171" y="5985954"/>
            <a:ext cx="2661046" cy="1896618"/>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33" name="Rektangel"/>
          <p:cNvSpPr/>
          <p:nvPr/>
        </p:nvSpPr>
        <p:spPr>
          <a:xfrm>
            <a:off x="9415825" y="5985954"/>
            <a:ext cx="2661046" cy="1896618"/>
          </a:xfrm>
          <a:prstGeom prst="rect">
            <a:avLst/>
          </a:prstGeom>
          <a:solidFill>
            <a:srgbClr val="F5E9E1"/>
          </a:solidFill>
          <a:ln w="12700">
            <a:noFill/>
            <a:miter lim="400000"/>
          </a:ln>
        </p:spPr>
        <p:txBody>
          <a:bodyPr lIns="50800" tIns="50800" rIns="50800" bIns="50800" anchor="ctr"/>
          <a:lstStyle/>
          <a:p>
            <a:pPr defTabSz="584200">
              <a:defRPr sz="2200">
                <a:solidFill>
                  <a:srgbClr val="FFFFFF"/>
                </a:solidFill>
                <a:latin typeface="Helvetica Neue Medium"/>
                <a:ea typeface="Helvetica Neue Medium"/>
                <a:cs typeface="Helvetica Neue Medium"/>
                <a:sym typeface="Helvetica Neue Medium"/>
              </a:defRPr>
            </a:pPr>
            <a:endParaRPr/>
          </a:p>
        </p:txBody>
      </p:sp>
      <p:sp>
        <p:nvSpPr>
          <p:cNvPr id="334" name="For å nå dette målet skal…"/>
          <p:cNvSpPr txBox="1"/>
          <p:nvPr/>
        </p:nvSpPr>
        <p:spPr>
          <a:xfrm>
            <a:off x="978689" y="6282712"/>
            <a:ext cx="2519290" cy="1579920"/>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algn="l" defTabSz="457200">
              <a:defRPr sz="1200">
                <a:solidFill>
                  <a:srgbClr val="000000"/>
                </a:solidFill>
                <a:latin typeface="Century Gothic"/>
                <a:ea typeface="Century Gothic"/>
                <a:cs typeface="Century Gothic"/>
                <a:sym typeface="Century Gothic"/>
              </a:defRPr>
            </a:pPr>
            <a:r>
              <a:rPr lang="nb-NO"/>
              <a:t>For å nå dette målet skal: </a:t>
            </a:r>
          </a:p>
          <a:p>
            <a:pPr marL="482600" indent="-177800" algn="l" defTabSz="457200">
              <a:buSzPct val="123000"/>
              <a:buChar char="•"/>
              <a:defRPr sz="1200">
                <a:solidFill>
                  <a:srgbClr val="000000"/>
                </a:solidFill>
                <a:latin typeface="Century Gothic"/>
                <a:ea typeface="Century Gothic"/>
                <a:cs typeface="Century Gothic"/>
                <a:sym typeface="Century Gothic"/>
              </a:defRPr>
            </a:pPr>
            <a:r>
              <a:rPr lang="nb-NO"/>
              <a:t>alle i avdelingen kunne ta enkle videopptak med mobilen</a:t>
            </a:r>
          </a:p>
          <a:p>
            <a:pPr marL="482600" indent="-177800" algn="l" defTabSz="457200">
              <a:buSzPct val="123000"/>
              <a:buChar char="•"/>
              <a:defRPr sz="1200">
                <a:solidFill>
                  <a:srgbClr val="000000"/>
                </a:solidFill>
                <a:latin typeface="Century Gothic"/>
                <a:ea typeface="Century Gothic"/>
                <a:cs typeface="Century Gothic"/>
                <a:sym typeface="Century Gothic"/>
              </a:defRPr>
            </a:pPr>
            <a:r>
              <a:rPr lang="nb-NO"/>
              <a:t>flere ha god kunnskap om hvordan man bygger opp en god visuell historie</a:t>
            </a:r>
          </a:p>
          <a:p>
            <a:pPr marL="304800" algn="l" defTabSz="457200">
              <a:defRPr sz="1200">
                <a:solidFill>
                  <a:srgbClr val="000000"/>
                </a:solidFill>
                <a:latin typeface="Century Gothic"/>
                <a:ea typeface="Century Gothic"/>
                <a:cs typeface="Century Gothic"/>
                <a:sym typeface="Century Gothic"/>
              </a:defRPr>
            </a:pPr>
            <a:endParaRPr lang="nb-NO"/>
          </a:p>
        </p:txBody>
      </p:sp>
      <p:sp>
        <p:nvSpPr>
          <p:cNvPr id="335" name="Be hvert redaksjonsmedlem…"/>
          <p:cNvSpPr txBox="1"/>
          <p:nvPr/>
        </p:nvSpPr>
        <p:spPr>
          <a:xfrm>
            <a:off x="3737366" y="6245386"/>
            <a:ext cx="2519289" cy="102592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marL="304800" algn="l" defTabSz="457200">
              <a:defRPr sz="1200">
                <a:solidFill>
                  <a:srgbClr val="000000"/>
                </a:solidFill>
                <a:latin typeface="Century Gothic"/>
                <a:ea typeface="Century Gothic"/>
                <a:cs typeface="Century Gothic"/>
                <a:sym typeface="Century Gothic"/>
              </a:defRPr>
            </a:pPr>
            <a:r>
              <a:rPr lang="nb-NO"/>
              <a:t>Be hvert redaksjonsmedlem</a:t>
            </a:r>
          </a:p>
          <a:p>
            <a:pPr marL="304800" algn="l" defTabSz="457200">
              <a:defRPr sz="1200">
                <a:solidFill>
                  <a:srgbClr val="000000"/>
                </a:solidFill>
                <a:latin typeface="Century Gothic"/>
                <a:ea typeface="Century Gothic"/>
                <a:cs typeface="Century Gothic"/>
                <a:sym typeface="Century Gothic"/>
              </a:defRPr>
            </a:pPr>
            <a:r>
              <a:rPr lang="nb-NO"/>
              <a:t>om å foreta en vurdering av</a:t>
            </a:r>
          </a:p>
          <a:p>
            <a:pPr marL="304800" algn="l" defTabSz="457200">
              <a:defRPr sz="1200">
                <a:solidFill>
                  <a:srgbClr val="000000"/>
                </a:solidFill>
                <a:latin typeface="Century Gothic"/>
                <a:ea typeface="Century Gothic"/>
                <a:cs typeface="Century Gothic"/>
                <a:sym typeface="Century Gothic"/>
              </a:defRPr>
            </a:pPr>
            <a:r>
              <a:rPr lang="nb-NO"/>
              <a:t>egen kompetanse/egne</a:t>
            </a:r>
          </a:p>
          <a:p>
            <a:pPr marL="304800" algn="l" defTabSz="457200">
              <a:defRPr sz="1200">
                <a:solidFill>
                  <a:srgbClr val="000000"/>
                </a:solidFill>
                <a:latin typeface="Century Gothic"/>
                <a:ea typeface="Century Gothic"/>
                <a:cs typeface="Century Gothic"/>
                <a:sym typeface="Century Gothic"/>
              </a:defRPr>
            </a:pPr>
            <a:r>
              <a:rPr lang="nb-NO"/>
              <a:t>ferdigheter.</a:t>
            </a:r>
          </a:p>
          <a:p>
            <a:pPr marL="304800" algn="l" defTabSz="457200">
              <a:defRPr sz="1200">
                <a:solidFill>
                  <a:srgbClr val="000000"/>
                </a:solidFill>
                <a:latin typeface="Century Gothic"/>
                <a:ea typeface="Century Gothic"/>
                <a:cs typeface="Century Gothic"/>
                <a:sym typeface="Century Gothic"/>
              </a:defRPr>
            </a:pPr>
            <a:endParaRPr lang="nb-NO"/>
          </a:p>
        </p:txBody>
      </p:sp>
      <p:sp>
        <p:nvSpPr>
          <p:cNvPr id="336" name="Nærmeste leder foretar en…"/>
          <p:cNvSpPr txBox="1"/>
          <p:nvPr/>
        </p:nvSpPr>
        <p:spPr>
          <a:xfrm>
            <a:off x="6645068" y="6245386"/>
            <a:ext cx="2519289" cy="1025922"/>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marL="304800" algn="l" defTabSz="457200">
              <a:defRPr sz="1200">
                <a:solidFill>
                  <a:srgbClr val="000000"/>
                </a:solidFill>
                <a:latin typeface="Century Gothic"/>
                <a:ea typeface="Century Gothic"/>
                <a:cs typeface="Century Gothic"/>
                <a:sym typeface="Century Gothic"/>
              </a:defRPr>
            </a:pPr>
            <a:r>
              <a:rPr lang="nb-NO"/>
              <a:t>Nærmeste leder foretar en</a:t>
            </a:r>
          </a:p>
          <a:p>
            <a:pPr marL="304800" algn="l" defTabSz="457200">
              <a:defRPr sz="1200">
                <a:solidFill>
                  <a:srgbClr val="000000"/>
                </a:solidFill>
                <a:latin typeface="Century Gothic"/>
                <a:ea typeface="Century Gothic"/>
                <a:cs typeface="Century Gothic"/>
                <a:sym typeface="Century Gothic"/>
              </a:defRPr>
            </a:pPr>
            <a:r>
              <a:rPr lang="nb-NO"/>
              <a:t>vurdering av</a:t>
            </a:r>
          </a:p>
          <a:p>
            <a:pPr marL="304800" algn="l" defTabSz="457200">
              <a:defRPr sz="1200">
                <a:solidFill>
                  <a:srgbClr val="000000"/>
                </a:solidFill>
                <a:latin typeface="Century Gothic"/>
                <a:ea typeface="Century Gothic"/>
                <a:cs typeface="Century Gothic"/>
                <a:sym typeface="Century Gothic"/>
              </a:defRPr>
            </a:pPr>
            <a:r>
              <a:rPr lang="nb-NO"/>
              <a:t>redaksjonsmedlemmets</a:t>
            </a:r>
          </a:p>
          <a:p>
            <a:pPr marL="304800" algn="l" defTabSz="457200">
              <a:defRPr sz="1200">
                <a:solidFill>
                  <a:srgbClr val="000000"/>
                </a:solidFill>
                <a:latin typeface="Century Gothic"/>
                <a:ea typeface="Century Gothic"/>
                <a:cs typeface="Century Gothic"/>
                <a:sym typeface="Century Gothic"/>
              </a:defRPr>
            </a:pPr>
            <a:r>
              <a:rPr lang="nb-NO"/>
              <a:t>kompetanse/ferdigheter.</a:t>
            </a:r>
          </a:p>
          <a:p>
            <a:pPr marL="304800" algn="l" defTabSz="457200">
              <a:defRPr sz="1200">
                <a:solidFill>
                  <a:srgbClr val="000000"/>
                </a:solidFill>
                <a:latin typeface="Century Gothic"/>
                <a:ea typeface="Century Gothic"/>
                <a:cs typeface="Century Gothic"/>
                <a:sym typeface="Century Gothic"/>
              </a:defRPr>
            </a:pPr>
            <a:endParaRPr lang="nb-NO"/>
          </a:p>
        </p:txBody>
      </p:sp>
      <p:sp>
        <p:nvSpPr>
          <p:cNvPr id="337" name="Gjennomgå resultatene…"/>
          <p:cNvSpPr txBox="1"/>
          <p:nvPr/>
        </p:nvSpPr>
        <p:spPr>
          <a:xfrm>
            <a:off x="9480353" y="6232944"/>
            <a:ext cx="2519289" cy="841256"/>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50800" tIns="50800" rIns="50800" bIns="50800" anchor="t">
            <a:spAutoFit/>
          </a:bodyPr>
          <a:lstStyle/>
          <a:p>
            <a:pPr marL="304800" algn="l" defTabSz="457200">
              <a:defRPr sz="1200">
                <a:solidFill>
                  <a:srgbClr val="000000"/>
                </a:solidFill>
                <a:latin typeface="Century Gothic"/>
                <a:ea typeface="Century Gothic"/>
                <a:cs typeface="Century Gothic"/>
                <a:sym typeface="Century Gothic"/>
              </a:defRPr>
            </a:pPr>
            <a:r>
              <a:rPr lang="nb-NO"/>
              <a:t>Gjennomgå resultatene</a:t>
            </a:r>
          </a:p>
          <a:p>
            <a:pPr marL="304800" algn="l" defTabSz="457200">
              <a:defRPr sz="1200">
                <a:solidFill>
                  <a:srgbClr val="000000"/>
                </a:solidFill>
                <a:latin typeface="Century Gothic"/>
                <a:ea typeface="Century Gothic"/>
                <a:cs typeface="Century Gothic"/>
                <a:sym typeface="Century Gothic"/>
              </a:defRPr>
            </a:pPr>
            <a:r>
              <a:rPr lang="nb-NO"/>
              <a:t>sammen, for eksempel i</a:t>
            </a:r>
          </a:p>
          <a:p>
            <a:pPr marL="304800" algn="l" defTabSz="457200">
              <a:defRPr sz="1200">
                <a:solidFill>
                  <a:srgbClr val="000000"/>
                </a:solidFill>
                <a:latin typeface="Century Gothic"/>
                <a:ea typeface="Century Gothic"/>
                <a:cs typeface="Century Gothic"/>
                <a:sym typeface="Century Gothic"/>
              </a:defRPr>
            </a:pPr>
            <a:r>
              <a:rPr lang="nb-NO"/>
              <a:t>medarbeidersamtalen.</a:t>
            </a:r>
          </a:p>
          <a:p>
            <a:pPr marL="304800" algn="l" defTabSz="457200">
              <a:defRPr sz="1200">
                <a:solidFill>
                  <a:srgbClr val="000000"/>
                </a:solidFill>
                <a:latin typeface="Century Gothic"/>
                <a:ea typeface="Century Gothic"/>
                <a:cs typeface="Century Gothic"/>
                <a:sym typeface="Century Gothic"/>
              </a:defRPr>
            </a:pPr>
            <a:endParaRPr lang="nb-NO"/>
          </a:p>
        </p:txBody>
      </p:sp>
      <p:sp>
        <p:nvSpPr>
          <p:cNvPr id="339" name="RÅD PÅ VEIEN"/>
          <p:cNvSpPr txBox="1"/>
          <p:nvPr/>
        </p:nvSpPr>
        <p:spPr>
          <a:xfrm>
            <a:off x="476457" y="462490"/>
            <a:ext cx="5355408" cy="7493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p>
            <a:pPr algn="l" defTabSz="457200">
              <a:defRPr sz="2800" b="1">
                <a:solidFill>
                  <a:srgbClr val="7A2B1F"/>
                </a:solidFill>
                <a:latin typeface="Century Gothic"/>
                <a:ea typeface="Century Gothic"/>
                <a:cs typeface="Century Gothic"/>
                <a:sym typeface="Century Gothic"/>
              </a:defRPr>
            </a:pPr>
            <a:r>
              <a:t>HVILKEN KOMPETANSE HAR VI?</a:t>
            </a:r>
          </a:p>
          <a:p>
            <a:pPr algn="l" defTabSz="457200">
              <a:defRPr sz="1400" b="1">
                <a:solidFill>
                  <a:srgbClr val="000000"/>
                </a:solidFill>
                <a:latin typeface="Century Gothic"/>
                <a:ea typeface="Century Gothic"/>
                <a:cs typeface="Century Gothic"/>
                <a:sym typeface="Century Gothic"/>
              </a:defRPr>
            </a:pPr>
            <a:r>
              <a:t>Kartlegging</a:t>
            </a:r>
          </a:p>
        </p:txBody>
      </p:sp>
      <p:sp>
        <p:nvSpPr>
          <p:cNvPr id="340" name="Oval"/>
          <p:cNvSpPr/>
          <p:nvPr/>
        </p:nvSpPr>
        <p:spPr>
          <a:xfrm>
            <a:off x="11605590" y="423821"/>
            <a:ext cx="843792" cy="826639"/>
          </a:xfrm>
          <a:prstGeom prst="ellipse">
            <a:avLst/>
          </a:prstGeom>
          <a:solidFill>
            <a:srgbClr val="F3E9E2"/>
          </a:solidFill>
          <a:ln w="12700">
            <a:miter lim="400000"/>
          </a:ln>
        </p:spPr>
        <p:txBody>
          <a:bodyPr lIns="50800" tIns="50800" rIns="50800" bIns="50800" anchor="ctr"/>
          <a:lstStyle/>
          <a:p>
            <a:endParaRPr/>
          </a:p>
        </p:txBody>
      </p:sp>
      <p:sp>
        <p:nvSpPr>
          <p:cNvPr id="341" name="STEG 1"/>
          <p:cNvSpPr txBox="1"/>
          <p:nvPr/>
        </p:nvSpPr>
        <p:spPr>
          <a:xfrm>
            <a:off x="11731094" y="691089"/>
            <a:ext cx="592783" cy="292101"/>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wrap="none" lIns="50800" tIns="50800" rIns="50800" bIns="50800" anchor="ctr">
            <a:spAutoFit/>
          </a:bodyPr>
          <a:lstStyle>
            <a:lvl1pPr defTabSz="457200">
              <a:defRPr sz="1200" b="1">
                <a:solidFill>
                  <a:srgbClr val="55220A"/>
                </a:solidFill>
                <a:latin typeface="Century Gothic"/>
                <a:ea typeface="Century Gothic"/>
                <a:cs typeface="Century Gothic"/>
                <a:sym typeface="Century Gothic"/>
              </a:defRPr>
            </a:lvl1pPr>
          </a:lstStyle>
          <a:p>
            <a:r>
              <a:t>STEG 2</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3094</Words>
  <Application>Microsoft Macintosh PowerPoint</Application>
  <PresentationFormat>Egendefinert</PresentationFormat>
  <Paragraphs>424</Paragraphs>
  <Slides>26</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26</vt:i4>
      </vt:variant>
    </vt:vector>
  </HeadingPairs>
  <TitlesOfParts>
    <vt:vector size="31" baseType="lpstr">
      <vt:lpstr>Arial</vt:lpstr>
      <vt:lpstr>Century Gothic</vt:lpstr>
      <vt:lpstr>Helvetica Neue</vt:lpstr>
      <vt:lpstr>Helvetica Neue Medium</vt:lpstr>
      <vt:lpstr>21_BasicWhite</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cp:lastModifiedBy>Mai Simonsen</cp:lastModifiedBy>
  <cp:revision>2</cp:revision>
  <dcterms:modified xsi:type="dcterms:W3CDTF">2023-03-21T09:08:56Z</dcterms:modified>
</cp:coreProperties>
</file>