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x="18288000" cy="10287000"/>
  <p:notesSz cx="6858000" cy="9144000"/>
  <p:embeddedFontLst>
    <p:embeddedFont>
      <p:font typeface="Century Gothic Paneuropean Bold" charset="1" panose="020B0702020202020204"/>
      <p:regular r:id="rId34"/>
    </p:embeddedFont>
    <p:embeddedFont>
      <p:font typeface="Century Gothic Paneuropean" charset="1" panose="020B0502020202020204"/>
      <p:regular r:id="rId35"/>
    </p:embeddedFont>
    <p:embeddedFont>
      <p:font typeface="Inter Bold" charset="1" panose="02000503000000020004"/>
      <p:regular r:id="rId36"/>
    </p:embeddedFont>
    <p:embeddedFont>
      <p:font typeface="Century Gothic Paneuropean Italics" charset="1" panose="020B0502020202090204"/>
      <p:regular r:id="rId37"/>
    </p:embeddedFont>
    <p:embeddedFont>
      <p:font typeface="Helvetica" charset="1" panose="020B0504020202020204"/>
      <p:regular r:id="rId38"/>
    </p:embeddedFont>
    <p:embeddedFont>
      <p:font typeface="Helvetica Bold" charset="1" panose="020B0704020202030204"/>
      <p:regular r:id="rId39"/>
    </p:embeddedFont>
    <p:embeddedFont>
      <p:font typeface="Century Gothic Paneuropean Bold Italics" charset="1" panose="020B0702020202090204"/>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jpe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4.png" Type="http://schemas.openxmlformats.org/officeDocument/2006/relationships/image"/><Relationship Id="rId4" Target="../media/image15.svg" Type="http://schemas.openxmlformats.org/officeDocument/2006/relationships/image"/><Relationship Id="rId5" Target="../media/image1.pn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5.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2.jpeg" Type="http://schemas.openxmlformats.org/officeDocument/2006/relationships/image"/><Relationship Id="rId5" Target="../media/image1.pn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5.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8.png" Type="http://schemas.openxmlformats.org/officeDocument/2006/relationships/image"/><Relationship Id="rId8" Target="../media/image9.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7.png" Type="http://schemas.openxmlformats.org/officeDocument/2006/relationships/image"/><Relationship Id="rId4" Target="../media/image1.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2.jpeg" Type="http://schemas.openxmlformats.org/officeDocument/2006/relationships/image"/><Relationship Id="rId4" Target="../media/image1.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2.jpeg" Type="http://schemas.openxmlformats.org/officeDocument/2006/relationships/image"/><Relationship Id="rId4" Target="../media/image1.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12" Target="../media/image14.png" Type="http://schemas.openxmlformats.org/officeDocument/2006/relationships/image"/><Relationship Id="rId13" Target="../media/image15.svg" Type="http://schemas.openxmlformats.org/officeDocument/2006/relationships/image"/><Relationship Id="rId2" Target="../media/image1.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2.jpeg" Type="http://schemas.openxmlformats.org/officeDocument/2006/relationships/image"/><Relationship Id="rId5" Target="../media/image1.pn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4.png" Type="http://schemas.openxmlformats.org/officeDocument/2006/relationships/image"/><Relationship Id="rId4" Target="../media/image15.svg" Type="http://schemas.openxmlformats.org/officeDocument/2006/relationships/image"/><Relationship Id="rId5" Target="../media/image1.pn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088082" y="9395206"/>
            <a:ext cx="1626967" cy="505269"/>
            <a:chOff x="0" y="0"/>
            <a:chExt cx="1542606" cy="479069"/>
          </a:xfrm>
        </p:grpSpPr>
        <p:sp>
          <p:nvSpPr>
            <p:cNvPr name="Freeform 3" id="3"/>
            <p:cNvSpPr/>
            <p:nvPr/>
          </p:nvSpPr>
          <p:spPr>
            <a:xfrm flipH="false" flipV="false" rot="0">
              <a:off x="0" y="0"/>
              <a:ext cx="1542542" cy="479044"/>
            </a:xfrm>
            <a:custGeom>
              <a:avLst/>
              <a:gdLst/>
              <a:ahLst/>
              <a:cxnLst/>
              <a:rect r="r" b="b" t="t" l="l"/>
              <a:pathLst>
                <a:path h="479044" w="1542542">
                  <a:moveTo>
                    <a:pt x="0" y="0"/>
                  </a:moveTo>
                  <a:lnTo>
                    <a:pt x="1542542" y="0"/>
                  </a:lnTo>
                  <a:lnTo>
                    <a:pt x="1542542" y="479044"/>
                  </a:lnTo>
                  <a:lnTo>
                    <a:pt x="0" y="479044"/>
                  </a:lnTo>
                  <a:lnTo>
                    <a:pt x="0" y="0"/>
                  </a:lnTo>
                  <a:close/>
                </a:path>
              </a:pathLst>
            </a:custGeom>
            <a:blipFill>
              <a:blip r:embed="rId2"/>
              <a:stretch>
                <a:fillRect l="0" t="0" r="-4" b="-5"/>
              </a:stretch>
            </a:blipFill>
          </p:spPr>
        </p:sp>
      </p:grpSp>
      <p:grpSp>
        <p:nvGrpSpPr>
          <p:cNvPr name="Group 4" id="4"/>
          <p:cNvGrpSpPr/>
          <p:nvPr/>
        </p:nvGrpSpPr>
        <p:grpSpPr>
          <a:xfrm rot="0">
            <a:off x="2286000" y="5765917"/>
            <a:ext cx="13716000" cy="1400828"/>
            <a:chOff x="0" y="0"/>
            <a:chExt cx="13004800" cy="1328193"/>
          </a:xfrm>
        </p:grpSpPr>
        <p:sp>
          <p:nvSpPr>
            <p:cNvPr name="Freeform 5" id="5"/>
            <p:cNvSpPr/>
            <p:nvPr/>
          </p:nvSpPr>
          <p:spPr>
            <a:xfrm flipH="false" flipV="false" rot="0">
              <a:off x="0" y="0"/>
              <a:ext cx="13004805" cy="1328199"/>
            </a:xfrm>
            <a:custGeom>
              <a:avLst/>
              <a:gdLst/>
              <a:ahLst/>
              <a:cxnLst/>
              <a:rect r="r" b="b" t="t" l="l"/>
              <a:pathLst>
                <a:path h="1328199" w="13004805">
                  <a:moveTo>
                    <a:pt x="0" y="0"/>
                  </a:moveTo>
                  <a:lnTo>
                    <a:pt x="13004805" y="0"/>
                  </a:lnTo>
                  <a:lnTo>
                    <a:pt x="13004805" y="1328199"/>
                  </a:lnTo>
                  <a:lnTo>
                    <a:pt x="0" y="1328199"/>
                  </a:lnTo>
                  <a:close/>
                </a:path>
              </a:pathLst>
            </a:custGeom>
            <a:blipFill>
              <a:blip r:embed="rId3">
                <a:alphaModFix amt="0"/>
              </a:blip>
              <a:stretch>
                <a:fillRect l="0" t="-76820" r="33161" b="-78215"/>
              </a:stretch>
            </a:blipFill>
          </p:spPr>
        </p:sp>
        <p:sp>
          <p:nvSpPr>
            <p:cNvPr name="TextBox 6" id="6"/>
            <p:cNvSpPr txBox="true"/>
            <p:nvPr/>
          </p:nvSpPr>
          <p:spPr>
            <a:xfrm>
              <a:off x="0" y="0"/>
              <a:ext cx="13004800" cy="1328193"/>
            </a:xfrm>
            <a:prstGeom prst="rect">
              <a:avLst/>
            </a:prstGeom>
          </p:spPr>
          <p:txBody>
            <a:bodyPr anchor="ctr" rtlCol="false" tIns="0" lIns="0" bIns="0" rIns="0"/>
            <a:lstStyle/>
            <a:p>
              <a:pPr algn="ctr">
                <a:lnSpc>
                  <a:spcPts val="2531"/>
                </a:lnSpc>
              </a:pPr>
              <a:r>
                <a:rPr lang="en-US" sz="2109" b="true">
                  <a:solidFill>
                    <a:srgbClr val="7A2B1F"/>
                  </a:solidFill>
                  <a:latin typeface="Century Gothic Paneuropean Bold"/>
                  <a:ea typeface="Century Gothic Paneuropean Bold"/>
                  <a:cs typeface="Century Gothic Paneuropean Bold"/>
                  <a:sym typeface="Century Gothic Paneuropean Bold"/>
                </a:rPr>
                <a:t>KOMPETANSELØFT FOR NORSKE MEDIEHUS    </a:t>
              </a:r>
            </a:p>
            <a:p>
              <a:pPr algn="ctr">
                <a:lnSpc>
                  <a:spcPts val="2531"/>
                </a:lnSpc>
              </a:pPr>
            </a:p>
            <a:p>
              <a:pPr algn="ctr">
                <a:lnSpc>
                  <a:spcPts val="2025"/>
                </a:lnSpc>
              </a:pPr>
              <a:r>
                <a:rPr lang="en-US" sz="1688">
                  <a:solidFill>
                    <a:srgbClr val="7A2B1F"/>
                  </a:solidFill>
                  <a:latin typeface="Century Gothic Paneuropean"/>
                  <a:ea typeface="Century Gothic Paneuropean"/>
                  <a:cs typeface="Century Gothic Paneuropean"/>
                  <a:sym typeface="Century Gothic Paneuropean"/>
                </a:rPr>
                <a:t>Trinn for trinn- veileder for hvordan din redaksjon </a:t>
              </a:r>
            </a:p>
            <a:p>
              <a:pPr algn="ctr">
                <a:lnSpc>
                  <a:spcPts val="2025"/>
                </a:lnSpc>
              </a:pPr>
              <a:r>
                <a:rPr lang="en-US" sz="1688">
                  <a:solidFill>
                    <a:srgbClr val="7A2B1F"/>
                  </a:solidFill>
                  <a:latin typeface="Century Gothic Paneuropean"/>
                  <a:ea typeface="Century Gothic Paneuropean"/>
                  <a:cs typeface="Century Gothic Paneuropean"/>
                  <a:sym typeface="Century Gothic Paneuropean"/>
                </a:rPr>
                <a:t>kan jobbe godt med kompetanse og utvikling.  </a:t>
              </a:r>
            </a:p>
          </p:txBody>
        </p:sp>
      </p:grpSp>
      <p:sp>
        <p:nvSpPr>
          <p:cNvPr name="Freeform 7" id="7"/>
          <p:cNvSpPr/>
          <p:nvPr/>
        </p:nvSpPr>
        <p:spPr>
          <a:xfrm flipH="false" flipV="false" rot="0">
            <a:off x="8725110" y="9446708"/>
            <a:ext cx="1547165" cy="402263"/>
          </a:xfrm>
          <a:custGeom>
            <a:avLst/>
            <a:gdLst/>
            <a:ahLst/>
            <a:cxnLst/>
            <a:rect r="r" b="b" t="t" l="l"/>
            <a:pathLst>
              <a:path h="402263" w="1547165">
                <a:moveTo>
                  <a:pt x="0" y="0"/>
                </a:moveTo>
                <a:lnTo>
                  <a:pt x="1547165" y="0"/>
                </a:lnTo>
                <a:lnTo>
                  <a:pt x="1547165" y="402263"/>
                </a:lnTo>
                <a:lnTo>
                  <a:pt x="0" y="40226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3530856" y="9395206"/>
            <a:ext cx="1596425" cy="505269"/>
          </a:xfrm>
          <a:custGeom>
            <a:avLst/>
            <a:gdLst/>
            <a:ahLst/>
            <a:cxnLst/>
            <a:rect r="r" b="b" t="t" l="l"/>
            <a:pathLst>
              <a:path h="505269" w="1596425">
                <a:moveTo>
                  <a:pt x="0" y="0"/>
                </a:moveTo>
                <a:lnTo>
                  <a:pt x="1596425" y="0"/>
                </a:lnTo>
                <a:lnTo>
                  <a:pt x="1596425" y="505268"/>
                </a:lnTo>
                <a:lnTo>
                  <a:pt x="0" y="505268"/>
                </a:lnTo>
                <a:lnTo>
                  <a:pt x="0" y="0"/>
                </a:lnTo>
                <a:close/>
              </a:path>
            </a:pathLst>
          </a:custGeom>
          <a:blipFill>
            <a:blip r:embed="rId6"/>
            <a:stretch>
              <a:fillRect l="0" t="0" r="0" b="0"/>
            </a:stretch>
          </a:blipFill>
        </p:spPr>
      </p:sp>
      <p:grpSp>
        <p:nvGrpSpPr>
          <p:cNvPr name="Group 9" id="9"/>
          <p:cNvGrpSpPr/>
          <p:nvPr/>
        </p:nvGrpSpPr>
        <p:grpSpPr>
          <a:xfrm rot="0">
            <a:off x="5556524" y="2348122"/>
            <a:ext cx="7174951" cy="2795378"/>
            <a:chOff x="0" y="0"/>
            <a:chExt cx="9566601" cy="3727170"/>
          </a:xfrm>
        </p:grpSpPr>
        <p:sp>
          <p:nvSpPr>
            <p:cNvPr name="Freeform 10" id="10"/>
            <p:cNvSpPr/>
            <p:nvPr/>
          </p:nvSpPr>
          <p:spPr>
            <a:xfrm flipH="false" flipV="false" rot="0">
              <a:off x="0" y="1638462"/>
              <a:ext cx="9566601" cy="2088708"/>
            </a:xfrm>
            <a:custGeom>
              <a:avLst/>
              <a:gdLst/>
              <a:ahLst/>
              <a:cxnLst/>
              <a:rect r="r" b="b" t="t" l="l"/>
              <a:pathLst>
                <a:path h="2088708" w="9566601">
                  <a:moveTo>
                    <a:pt x="0" y="0"/>
                  </a:moveTo>
                  <a:lnTo>
                    <a:pt x="9566601" y="0"/>
                  </a:lnTo>
                  <a:lnTo>
                    <a:pt x="9566601" y="2088708"/>
                  </a:lnTo>
                  <a:lnTo>
                    <a:pt x="0" y="208870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1" id="11"/>
            <p:cNvSpPr txBox="true"/>
            <p:nvPr/>
          </p:nvSpPr>
          <p:spPr>
            <a:xfrm rot="0">
              <a:off x="1640706" y="-142875"/>
              <a:ext cx="6285190" cy="2576092"/>
            </a:xfrm>
            <a:prstGeom prst="rect">
              <a:avLst/>
            </a:prstGeom>
          </p:spPr>
          <p:txBody>
            <a:bodyPr anchor="t" rtlCol="false" tIns="0" lIns="0" bIns="0" rIns="0">
              <a:spAutoFit/>
            </a:bodyPr>
            <a:lstStyle/>
            <a:p>
              <a:pPr algn="ctr">
                <a:lnSpc>
                  <a:spcPts val="10230"/>
                </a:lnSpc>
              </a:pPr>
              <a:r>
                <a:rPr lang="en-US" b="true" sz="7307">
                  <a:solidFill>
                    <a:srgbClr val="5C1E01"/>
                  </a:solidFill>
                  <a:latin typeface="Inter Bold"/>
                  <a:ea typeface="Inter Bold"/>
                  <a:cs typeface="Inter Bold"/>
                  <a:sym typeface="Inter Bold"/>
                </a:rPr>
                <a:t>STYRK</a:t>
              </a:r>
            </a:p>
          </p:txBody>
        </p:sp>
        <p:sp>
          <p:nvSpPr>
            <p:cNvPr name="TextBox 12" id="12"/>
            <p:cNvSpPr txBox="true"/>
            <p:nvPr/>
          </p:nvSpPr>
          <p:spPr>
            <a:xfrm rot="0">
              <a:off x="2209627" y="2209663"/>
              <a:ext cx="5147347" cy="1347288"/>
            </a:xfrm>
            <a:prstGeom prst="rect">
              <a:avLst/>
            </a:prstGeom>
          </p:spPr>
          <p:txBody>
            <a:bodyPr anchor="t" rtlCol="false" tIns="0" lIns="0" bIns="0" rIns="0">
              <a:spAutoFit/>
            </a:bodyPr>
            <a:lstStyle/>
            <a:p>
              <a:pPr algn="ctr">
                <a:lnSpc>
                  <a:spcPts val="4880"/>
                </a:lnSpc>
                <a:spcBef>
                  <a:spcPct val="0"/>
                </a:spcBef>
              </a:pPr>
              <a:r>
                <a:rPr lang="en-US" b="true" sz="3486">
                  <a:solidFill>
                    <a:srgbClr val="5C1E01"/>
                  </a:solidFill>
                  <a:latin typeface="Inter Bold"/>
                  <a:ea typeface="Inter Bold"/>
                  <a:cs typeface="Inter Bold"/>
                  <a:sym typeface="Inter Bold"/>
                </a:rPr>
                <a:t>redaksjonen</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450199" y="2208450"/>
            <a:ext cx="11430022" cy="3187898"/>
          </a:xfrm>
          <a:prstGeom prst="rect">
            <a:avLst/>
          </a:prstGeom>
        </p:spPr>
        <p:txBody>
          <a:bodyPr anchor="t" rtlCol="false" tIns="0" lIns="0" bIns="0" rIns="0">
            <a:spAutoFit/>
          </a:bodyPr>
          <a:lstStyle/>
          <a:p>
            <a:pPr algn="l">
              <a:lnSpc>
                <a:spcPts val="1856"/>
              </a:lnSpc>
            </a:pPr>
            <a:r>
              <a:rPr lang="en-US" sz="1546" b="true">
                <a:solidFill>
                  <a:srgbClr val="2A2A2A"/>
                </a:solidFill>
                <a:latin typeface="Century Gothic Paneuropean Bold"/>
                <a:ea typeface="Century Gothic Paneuropean Bold"/>
                <a:cs typeface="Century Gothic Paneuropean Bold"/>
                <a:sym typeface="Century Gothic Paneuropean Bold"/>
              </a:rPr>
              <a:t>OPPGAVE </a:t>
            </a:r>
          </a:p>
          <a:p>
            <a:pPr algn="l">
              <a:lnSpc>
                <a:spcPts val="1856"/>
              </a:lnSpc>
            </a:pPr>
            <a:r>
              <a:rPr lang="en-US" sz="1546">
                <a:solidFill>
                  <a:srgbClr val="2A2A2A"/>
                </a:solidFill>
                <a:latin typeface="Century Gothic Paneuropean"/>
                <a:ea typeface="Century Gothic Paneuropean"/>
                <a:cs typeface="Century Gothic Paneuropean"/>
                <a:sym typeface="Century Gothic Paneuropean"/>
              </a:rPr>
              <a:t>Å definere hvilken kompetanse organisasjonen besitter kan gjøres enkelt eller omfattende. </a:t>
            </a:r>
          </a:p>
          <a:p>
            <a:pPr algn="l">
              <a:lnSpc>
                <a:spcPts val="1856"/>
              </a:lnSpc>
            </a:pPr>
            <a:r>
              <a:rPr lang="en-US" sz="1546">
                <a:solidFill>
                  <a:srgbClr val="2A2A2A"/>
                </a:solidFill>
                <a:latin typeface="Century Gothic Paneuropean"/>
                <a:ea typeface="Century Gothic Paneuropean"/>
                <a:cs typeface="Century Gothic Paneuropean"/>
                <a:sym typeface="Century Gothic Paneuropean"/>
              </a:rPr>
              <a:t>Trengs det ekstern konsulentbistand for en større kartlegging, skal det utarbeides en questback eller er det mest hensiktsmessig med kompetansesamtaler mellom avdelingsledere og ansatte?</a:t>
            </a:r>
          </a:p>
          <a:p>
            <a:pPr algn="l">
              <a:lnSpc>
                <a:spcPts val="1856"/>
              </a:lnSpc>
            </a:pPr>
          </a:p>
          <a:p>
            <a:pPr algn="l">
              <a:lnSpc>
                <a:spcPts val="1856"/>
              </a:lnSpc>
            </a:pPr>
            <a:r>
              <a:rPr lang="en-US" sz="1546">
                <a:solidFill>
                  <a:srgbClr val="2A2A2A"/>
                </a:solidFill>
                <a:latin typeface="Century Gothic Paneuropean"/>
                <a:ea typeface="Century Gothic Paneuropean"/>
                <a:cs typeface="Century Gothic Paneuropean"/>
                <a:sym typeface="Century Gothic Paneuropean"/>
              </a:rPr>
              <a:t>Det er viktig at arbeidet er preget av tillit, og det bør fremgå hvorfor kartleggingen gjøres og hva resultatene skal brukes til.</a:t>
            </a:r>
          </a:p>
          <a:p>
            <a:pPr algn="l">
              <a:lnSpc>
                <a:spcPts val="1856"/>
              </a:lnSpc>
            </a:pPr>
          </a:p>
          <a:p>
            <a:pPr algn="l">
              <a:lnSpc>
                <a:spcPts val="1856"/>
              </a:lnSpc>
            </a:pPr>
            <a:r>
              <a:rPr lang="en-US" sz="1546" b="true">
                <a:solidFill>
                  <a:srgbClr val="000000"/>
                </a:solidFill>
                <a:latin typeface="Century Gothic Paneuropean Bold"/>
                <a:ea typeface="Century Gothic Paneuropean Bold"/>
                <a:cs typeface="Century Gothic Paneuropean Bold"/>
                <a:sym typeface="Century Gothic Paneuropean Bold"/>
              </a:rPr>
              <a:t>FORSLAG</a:t>
            </a:r>
          </a:p>
          <a:p>
            <a:pPr algn="l">
              <a:lnSpc>
                <a:spcPts val="1856"/>
              </a:lnSpc>
            </a:pPr>
            <a:r>
              <a:rPr lang="en-US" sz="1546">
                <a:solidFill>
                  <a:srgbClr val="000000"/>
                </a:solidFill>
                <a:latin typeface="Century Gothic Paneuropean"/>
                <a:ea typeface="Century Gothic Paneuropean"/>
                <a:cs typeface="Century Gothic Paneuropean"/>
                <a:sym typeface="Century Gothic Paneuropean"/>
              </a:rPr>
              <a:t>Be hvert enkelt redaksjonsmedlem gjøre en egenvurdering av egen kompetanse for hvert punkt. Nærmeste leder kan gjøre det samme og så kan man i et møte med den enkelte gå gjennom resultatene. Dette vil kunne gi et fint grunnlag for å få til god kompetanseutvikling for den enkelte.</a:t>
            </a:r>
          </a:p>
          <a:p>
            <a:pPr algn="l">
              <a:lnSpc>
                <a:spcPts val="1856"/>
              </a:lnSpc>
            </a:pPr>
          </a:p>
          <a:p>
            <a:pPr algn="l">
              <a:lnSpc>
                <a:spcPts val="1856"/>
              </a:lnSpc>
            </a:pPr>
          </a:p>
        </p:txBody>
      </p:sp>
      <p:grpSp>
        <p:nvGrpSpPr>
          <p:cNvPr name="Group 3" id="3"/>
          <p:cNvGrpSpPr/>
          <p:nvPr/>
        </p:nvGrpSpPr>
        <p:grpSpPr>
          <a:xfrm rot="0">
            <a:off x="3258630" y="5851347"/>
            <a:ext cx="2820661" cy="361317"/>
            <a:chOff x="0" y="0"/>
            <a:chExt cx="2674404" cy="342582"/>
          </a:xfrm>
        </p:grpSpPr>
        <p:sp>
          <p:nvSpPr>
            <p:cNvPr name="Freeform 4" id="4"/>
            <p:cNvSpPr/>
            <p:nvPr/>
          </p:nvSpPr>
          <p:spPr>
            <a:xfrm flipH="false" flipV="false" rot="0">
              <a:off x="6350" y="6350"/>
              <a:ext cx="2661666" cy="329946"/>
            </a:xfrm>
            <a:custGeom>
              <a:avLst/>
              <a:gdLst/>
              <a:ahLst/>
              <a:cxnLst/>
              <a:rect r="r" b="b" t="t" l="l"/>
              <a:pathLst>
                <a:path h="329946" w="2661666">
                  <a:moveTo>
                    <a:pt x="0" y="0"/>
                  </a:moveTo>
                  <a:lnTo>
                    <a:pt x="2661666" y="0"/>
                  </a:lnTo>
                  <a:lnTo>
                    <a:pt x="2661666" y="329946"/>
                  </a:lnTo>
                  <a:lnTo>
                    <a:pt x="0" y="329946"/>
                  </a:lnTo>
                  <a:close/>
                </a:path>
              </a:pathLst>
            </a:custGeom>
            <a:solidFill>
              <a:srgbClr val="842319"/>
            </a:solidFill>
          </p:spPr>
        </p:sp>
        <p:sp>
          <p:nvSpPr>
            <p:cNvPr name="Freeform 5" id="5"/>
            <p:cNvSpPr/>
            <p:nvPr/>
          </p:nvSpPr>
          <p:spPr>
            <a:xfrm flipH="false" flipV="false" rot="0">
              <a:off x="0" y="0"/>
              <a:ext cx="2674366" cy="342646"/>
            </a:xfrm>
            <a:custGeom>
              <a:avLst/>
              <a:gdLst/>
              <a:ahLst/>
              <a:cxnLst/>
              <a:rect r="r" b="b" t="t" l="l"/>
              <a:pathLst>
                <a:path h="342646" w="2674366">
                  <a:moveTo>
                    <a:pt x="6350" y="0"/>
                  </a:moveTo>
                  <a:lnTo>
                    <a:pt x="2668016" y="0"/>
                  </a:lnTo>
                  <a:cubicBezTo>
                    <a:pt x="2671572" y="0"/>
                    <a:pt x="2674366" y="2794"/>
                    <a:pt x="2674366" y="6350"/>
                  </a:cubicBezTo>
                  <a:lnTo>
                    <a:pt x="2674366" y="336296"/>
                  </a:lnTo>
                  <a:cubicBezTo>
                    <a:pt x="2674366" y="339852"/>
                    <a:pt x="2671572" y="342646"/>
                    <a:pt x="2668016" y="342646"/>
                  </a:cubicBezTo>
                  <a:lnTo>
                    <a:pt x="6350" y="342646"/>
                  </a:lnTo>
                  <a:cubicBezTo>
                    <a:pt x="2794" y="342646"/>
                    <a:pt x="0" y="339852"/>
                    <a:pt x="0" y="336296"/>
                  </a:cubicBezTo>
                  <a:lnTo>
                    <a:pt x="0" y="6350"/>
                  </a:lnTo>
                  <a:cubicBezTo>
                    <a:pt x="0" y="2794"/>
                    <a:pt x="2794" y="0"/>
                    <a:pt x="6350" y="0"/>
                  </a:cubicBezTo>
                  <a:moveTo>
                    <a:pt x="6350" y="12700"/>
                  </a:moveTo>
                  <a:lnTo>
                    <a:pt x="6350" y="6350"/>
                  </a:lnTo>
                  <a:lnTo>
                    <a:pt x="12700" y="6350"/>
                  </a:lnTo>
                  <a:lnTo>
                    <a:pt x="12700" y="336296"/>
                  </a:lnTo>
                  <a:lnTo>
                    <a:pt x="6350" y="336296"/>
                  </a:lnTo>
                  <a:lnTo>
                    <a:pt x="6350" y="329946"/>
                  </a:lnTo>
                  <a:lnTo>
                    <a:pt x="2668016" y="329946"/>
                  </a:lnTo>
                  <a:lnTo>
                    <a:pt x="2668016" y="336296"/>
                  </a:lnTo>
                  <a:lnTo>
                    <a:pt x="2661666" y="336296"/>
                  </a:lnTo>
                  <a:lnTo>
                    <a:pt x="2661666" y="6350"/>
                  </a:lnTo>
                  <a:lnTo>
                    <a:pt x="2668016" y="6350"/>
                  </a:lnTo>
                  <a:lnTo>
                    <a:pt x="2668016" y="12700"/>
                  </a:lnTo>
                  <a:lnTo>
                    <a:pt x="6350" y="12700"/>
                  </a:lnTo>
                  <a:close/>
                </a:path>
              </a:pathLst>
            </a:custGeom>
            <a:solidFill>
              <a:srgbClr val="000000"/>
            </a:solidFill>
          </p:spPr>
        </p:sp>
      </p:grpSp>
      <p:grpSp>
        <p:nvGrpSpPr>
          <p:cNvPr name="Group 6" id="6"/>
          <p:cNvGrpSpPr/>
          <p:nvPr/>
        </p:nvGrpSpPr>
        <p:grpSpPr>
          <a:xfrm rot="0">
            <a:off x="3328282" y="5857830"/>
            <a:ext cx="1720621" cy="348338"/>
            <a:chOff x="0" y="0"/>
            <a:chExt cx="1631404" cy="330276"/>
          </a:xfrm>
        </p:grpSpPr>
        <p:sp>
          <p:nvSpPr>
            <p:cNvPr name="Freeform 7" id="7"/>
            <p:cNvSpPr/>
            <p:nvPr/>
          </p:nvSpPr>
          <p:spPr>
            <a:xfrm flipH="false" flipV="false" rot="0">
              <a:off x="0" y="0"/>
              <a:ext cx="1631407" cy="330282"/>
            </a:xfrm>
            <a:custGeom>
              <a:avLst/>
              <a:gdLst/>
              <a:ahLst/>
              <a:cxnLst/>
              <a:rect r="r" b="b" t="t" l="l"/>
              <a:pathLst>
                <a:path h="330282" w="1631407">
                  <a:moveTo>
                    <a:pt x="0" y="0"/>
                  </a:moveTo>
                  <a:lnTo>
                    <a:pt x="1631407" y="0"/>
                  </a:lnTo>
                  <a:lnTo>
                    <a:pt x="1631407" y="330282"/>
                  </a:lnTo>
                  <a:lnTo>
                    <a:pt x="0" y="330282"/>
                  </a:lnTo>
                  <a:close/>
                </a:path>
              </a:pathLst>
            </a:custGeom>
            <a:blipFill>
              <a:blip r:embed="rId2">
                <a:alphaModFix amt="0"/>
              </a:blip>
              <a:stretch>
                <a:fillRect l="0" t="-46245" r="0" b="-46244"/>
              </a:stretch>
            </a:blipFill>
          </p:spPr>
        </p:sp>
        <p:sp>
          <p:nvSpPr>
            <p:cNvPr name="TextBox 8" id="8"/>
            <p:cNvSpPr txBox="true"/>
            <p:nvPr/>
          </p:nvSpPr>
          <p:spPr>
            <a:xfrm>
              <a:off x="0" y="0"/>
              <a:ext cx="1631404" cy="330276"/>
            </a:xfrm>
            <a:prstGeom prst="rect">
              <a:avLst/>
            </a:prstGeom>
          </p:spPr>
          <p:txBody>
            <a:bodyPr anchor="ctr" rtlCol="false" tIns="0" lIns="0" bIns="0" rIns="0"/>
            <a:lstStyle/>
            <a:p>
              <a:pPr algn="ctr">
                <a:lnSpc>
                  <a:spcPts val="1772"/>
                </a:lnSpc>
              </a:pPr>
              <a:r>
                <a:rPr lang="en-US" sz="1476" b="true">
                  <a:solidFill>
                    <a:srgbClr val="FFFFFF"/>
                  </a:solidFill>
                  <a:latin typeface="Century Gothic Paneuropean Bold"/>
                  <a:ea typeface="Century Gothic Paneuropean Bold"/>
                  <a:cs typeface="Century Gothic Paneuropean Bold"/>
                  <a:sym typeface="Century Gothic Paneuropean Bold"/>
                </a:rPr>
                <a:t>KOMPETANSEMÅL</a:t>
              </a:r>
            </a:p>
          </p:txBody>
        </p:sp>
      </p:grpSp>
      <p:grpSp>
        <p:nvGrpSpPr>
          <p:cNvPr name="Group 9" id="9"/>
          <p:cNvGrpSpPr/>
          <p:nvPr/>
        </p:nvGrpSpPr>
        <p:grpSpPr>
          <a:xfrm rot="0">
            <a:off x="6239811" y="5851347"/>
            <a:ext cx="2820661" cy="361317"/>
            <a:chOff x="0" y="0"/>
            <a:chExt cx="2674404" cy="342582"/>
          </a:xfrm>
        </p:grpSpPr>
        <p:sp>
          <p:nvSpPr>
            <p:cNvPr name="Freeform 10" id="10"/>
            <p:cNvSpPr/>
            <p:nvPr/>
          </p:nvSpPr>
          <p:spPr>
            <a:xfrm flipH="false" flipV="false" rot="0">
              <a:off x="6350" y="6350"/>
              <a:ext cx="2661666" cy="329946"/>
            </a:xfrm>
            <a:custGeom>
              <a:avLst/>
              <a:gdLst/>
              <a:ahLst/>
              <a:cxnLst/>
              <a:rect r="r" b="b" t="t" l="l"/>
              <a:pathLst>
                <a:path h="329946" w="2661666">
                  <a:moveTo>
                    <a:pt x="0" y="0"/>
                  </a:moveTo>
                  <a:lnTo>
                    <a:pt x="2661666" y="0"/>
                  </a:lnTo>
                  <a:lnTo>
                    <a:pt x="2661666" y="329946"/>
                  </a:lnTo>
                  <a:lnTo>
                    <a:pt x="0" y="329946"/>
                  </a:lnTo>
                  <a:close/>
                </a:path>
              </a:pathLst>
            </a:custGeom>
            <a:solidFill>
              <a:srgbClr val="842319"/>
            </a:solidFill>
          </p:spPr>
        </p:sp>
        <p:sp>
          <p:nvSpPr>
            <p:cNvPr name="Freeform 11" id="11"/>
            <p:cNvSpPr/>
            <p:nvPr/>
          </p:nvSpPr>
          <p:spPr>
            <a:xfrm flipH="false" flipV="false" rot="0">
              <a:off x="0" y="0"/>
              <a:ext cx="2674366" cy="342646"/>
            </a:xfrm>
            <a:custGeom>
              <a:avLst/>
              <a:gdLst/>
              <a:ahLst/>
              <a:cxnLst/>
              <a:rect r="r" b="b" t="t" l="l"/>
              <a:pathLst>
                <a:path h="342646" w="2674366">
                  <a:moveTo>
                    <a:pt x="6350" y="0"/>
                  </a:moveTo>
                  <a:lnTo>
                    <a:pt x="2668016" y="0"/>
                  </a:lnTo>
                  <a:cubicBezTo>
                    <a:pt x="2671572" y="0"/>
                    <a:pt x="2674366" y="2794"/>
                    <a:pt x="2674366" y="6350"/>
                  </a:cubicBezTo>
                  <a:lnTo>
                    <a:pt x="2674366" y="336296"/>
                  </a:lnTo>
                  <a:cubicBezTo>
                    <a:pt x="2674366" y="339852"/>
                    <a:pt x="2671572" y="342646"/>
                    <a:pt x="2668016" y="342646"/>
                  </a:cubicBezTo>
                  <a:lnTo>
                    <a:pt x="6350" y="342646"/>
                  </a:lnTo>
                  <a:cubicBezTo>
                    <a:pt x="2794" y="342646"/>
                    <a:pt x="0" y="339852"/>
                    <a:pt x="0" y="336296"/>
                  </a:cubicBezTo>
                  <a:lnTo>
                    <a:pt x="0" y="6350"/>
                  </a:lnTo>
                  <a:cubicBezTo>
                    <a:pt x="0" y="2794"/>
                    <a:pt x="2794" y="0"/>
                    <a:pt x="6350" y="0"/>
                  </a:cubicBezTo>
                  <a:moveTo>
                    <a:pt x="6350" y="12700"/>
                  </a:moveTo>
                  <a:lnTo>
                    <a:pt x="6350" y="6350"/>
                  </a:lnTo>
                  <a:lnTo>
                    <a:pt x="12700" y="6350"/>
                  </a:lnTo>
                  <a:lnTo>
                    <a:pt x="12700" y="336296"/>
                  </a:lnTo>
                  <a:lnTo>
                    <a:pt x="6350" y="336296"/>
                  </a:lnTo>
                  <a:lnTo>
                    <a:pt x="6350" y="329946"/>
                  </a:lnTo>
                  <a:lnTo>
                    <a:pt x="2668016" y="329946"/>
                  </a:lnTo>
                  <a:lnTo>
                    <a:pt x="2668016" y="336296"/>
                  </a:lnTo>
                  <a:lnTo>
                    <a:pt x="2661666" y="336296"/>
                  </a:lnTo>
                  <a:lnTo>
                    <a:pt x="2661666" y="6350"/>
                  </a:lnTo>
                  <a:lnTo>
                    <a:pt x="2668016" y="6350"/>
                  </a:lnTo>
                  <a:lnTo>
                    <a:pt x="2668016" y="12700"/>
                  </a:lnTo>
                  <a:lnTo>
                    <a:pt x="6350" y="12700"/>
                  </a:lnTo>
                  <a:close/>
                </a:path>
              </a:pathLst>
            </a:custGeom>
            <a:solidFill>
              <a:srgbClr val="000000"/>
            </a:solidFill>
          </p:spPr>
        </p:sp>
      </p:grpSp>
      <p:grpSp>
        <p:nvGrpSpPr>
          <p:cNvPr name="Group 12" id="12"/>
          <p:cNvGrpSpPr/>
          <p:nvPr/>
        </p:nvGrpSpPr>
        <p:grpSpPr>
          <a:xfrm rot="0">
            <a:off x="6727854" y="5857830"/>
            <a:ext cx="1671986" cy="348338"/>
            <a:chOff x="0" y="0"/>
            <a:chExt cx="1585290" cy="330276"/>
          </a:xfrm>
        </p:grpSpPr>
        <p:sp>
          <p:nvSpPr>
            <p:cNvPr name="Freeform 13" id="13"/>
            <p:cNvSpPr/>
            <p:nvPr/>
          </p:nvSpPr>
          <p:spPr>
            <a:xfrm flipH="false" flipV="false" rot="0">
              <a:off x="0" y="0"/>
              <a:ext cx="1585296" cy="330282"/>
            </a:xfrm>
            <a:custGeom>
              <a:avLst/>
              <a:gdLst/>
              <a:ahLst/>
              <a:cxnLst/>
              <a:rect r="r" b="b" t="t" l="l"/>
              <a:pathLst>
                <a:path h="330282" w="1585296">
                  <a:moveTo>
                    <a:pt x="0" y="0"/>
                  </a:moveTo>
                  <a:lnTo>
                    <a:pt x="1585296" y="0"/>
                  </a:lnTo>
                  <a:lnTo>
                    <a:pt x="1585296" y="330282"/>
                  </a:lnTo>
                  <a:lnTo>
                    <a:pt x="0" y="330282"/>
                  </a:lnTo>
                  <a:close/>
                </a:path>
              </a:pathLst>
            </a:custGeom>
            <a:blipFill>
              <a:blip r:embed="rId2">
                <a:alphaModFix amt="0"/>
              </a:blip>
              <a:stretch>
                <a:fillRect l="0" t="-43525" r="0" b="-43523"/>
              </a:stretch>
            </a:blipFill>
          </p:spPr>
        </p:sp>
        <p:sp>
          <p:nvSpPr>
            <p:cNvPr name="TextBox 14" id="14"/>
            <p:cNvSpPr txBox="true"/>
            <p:nvPr/>
          </p:nvSpPr>
          <p:spPr>
            <a:xfrm>
              <a:off x="0" y="0"/>
              <a:ext cx="1585290" cy="330276"/>
            </a:xfrm>
            <a:prstGeom prst="rect">
              <a:avLst/>
            </a:prstGeom>
          </p:spPr>
          <p:txBody>
            <a:bodyPr anchor="ctr" rtlCol="false" tIns="0" lIns="0" bIns="0" rIns="0"/>
            <a:lstStyle/>
            <a:p>
              <a:pPr algn="ctr">
                <a:lnSpc>
                  <a:spcPts val="1772"/>
                </a:lnSpc>
              </a:pPr>
              <a:r>
                <a:rPr lang="en-US" sz="1476" b="true">
                  <a:solidFill>
                    <a:srgbClr val="FFFFFF"/>
                  </a:solidFill>
                  <a:latin typeface="Century Gothic Paneuropean Bold"/>
                  <a:ea typeface="Century Gothic Paneuropean Bold"/>
                  <a:cs typeface="Century Gothic Paneuropean Bold"/>
                  <a:sym typeface="Century Gothic Paneuropean Bold"/>
                </a:rPr>
                <a:t>EGENVURDERING</a:t>
              </a:r>
            </a:p>
          </p:txBody>
        </p:sp>
      </p:grpSp>
      <p:grpSp>
        <p:nvGrpSpPr>
          <p:cNvPr name="Group 15" id="15"/>
          <p:cNvGrpSpPr/>
          <p:nvPr/>
        </p:nvGrpSpPr>
        <p:grpSpPr>
          <a:xfrm rot="0">
            <a:off x="9220992" y="5851347"/>
            <a:ext cx="2820661" cy="361317"/>
            <a:chOff x="0" y="0"/>
            <a:chExt cx="2674404" cy="342582"/>
          </a:xfrm>
        </p:grpSpPr>
        <p:sp>
          <p:nvSpPr>
            <p:cNvPr name="Freeform 16" id="16"/>
            <p:cNvSpPr/>
            <p:nvPr/>
          </p:nvSpPr>
          <p:spPr>
            <a:xfrm flipH="false" flipV="false" rot="0">
              <a:off x="6350" y="6350"/>
              <a:ext cx="2661666" cy="329946"/>
            </a:xfrm>
            <a:custGeom>
              <a:avLst/>
              <a:gdLst/>
              <a:ahLst/>
              <a:cxnLst/>
              <a:rect r="r" b="b" t="t" l="l"/>
              <a:pathLst>
                <a:path h="329946" w="2661666">
                  <a:moveTo>
                    <a:pt x="0" y="0"/>
                  </a:moveTo>
                  <a:lnTo>
                    <a:pt x="2661666" y="0"/>
                  </a:lnTo>
                  <a:lnTo>
                    <a:pt x="2661666" y="329946"/>
                  </a:lnTo>
                  <a:lnTo>
                    <a:pt x="0" y="329946"/>
                  </a:lnTo>
                  <a:close/>
                </a:path>
              </a:pathLst>
            </a:custGeom>
            <a:solidFill>
              <a:srgbClr val="842319"/>
            </a:solidFill>
          </p:spPr>
        </p:sp>
        <p:sp>
          <p:nvSpPr>
            <p:cNvPr name="Freeform 17" id="17"/>
            <p:cNvSpPr/>
            <p:nvPr/>
          </p:nvSpPr>
          <p:spPr>
            <a:xfrm flipH="false" flipV="false" rot="0">
              <a:off x="0" y="0"/>
              <a:ext cx="2674366" cy="342646"/>
            </a:xfrm>
            <a:custGeom>
              <a:avLst/>
              <a:gdLst/>
              <a:ahLst/>
              <a:cxnLst/>
              <a:rect r="r" b="b" t="t" l="l"/>
              <a:pathLst>
                <a:path h="342646" w="2674366">
                  <a:moveTo>
                    <a:pt x="6350" y="0"/>
                  </a:moveTo>
                  <a:lnTo>
                    <a:pt x="2668016" y="0"/>
                  </a:lnTo>
                  <a:cubicBezTo>
                    <a:pt x="2671572" y="0"/>
                    <a:pt x="2674366" y="2794"/>
                    <a:pt x="2674366" y="6350"/>
                  </a:cubicBezTo>
                  <a:lnTo>
                    <a:pt x="2674366" y="336296"/>
                  </a:lnTo>
                  <a:cubicBezTo>
                    <a:pt x="2674366" y="339852"/>
                    <a:pt x="2671572" y="342646"/>
                    <a:pt x="2668016" y="342646"/>
                  </a:cubicBezTo>
                  <a:lnTo>
                    <a:pt x="6350" y="342646"/>
                  </a:lnTo>
                  <a:cubicBezTo>
                    <a:pt x="2794" y="342646"/>
                    <a:pt x="0" y="339852"/>
                    <a:pt x="0" y="336296"/>
                  </a:cubicBezTo>
                  <a:lnTo>
                    <a:pt x="0" y="6350"/>
                  </a:lnTo>
                  <a:cubicBezTo>
                    <a:pt x="0" y="2794"/>
                    <a:pt x="2794" y="0"/>
                    <a:pt x="6350" y="0"/>
                  </a:cubicBezTo>
                  <a:moveTo>
                    <a:pt x="6350" y="12700"/>
                  </a:moveTo>
                  <a:lnTo>
                    <a:pt x="6350" y="6350"/>
                  </a:lnTo>
                  <a:lnTo>
                    <a:pt x="12700" y="6350"/>
                  </a:lnTo>
                  <a:lnTo>
                    <a:pt x="12700" y="336296"/>
                  </a:lnTo>
                  <a:lnTo>
                    <a:pt x="6350" y="336296"/>
                  </a:lnTo>
                  <a:lnTo>
                    <a:pt x="6350" y="329946"/>
                  </a:lnTo>
                  <a:lnTo>
                    <a:pt x="2668016" y="329946"/>
                  </a:lnTo>
                  <a:lnTo>
                    <a:pt x="2668016" y="336296"/>
                  </a:lnTo>
                  <a:lnTo>
                    <a:pt x="2661666" y="336296"/>
                  </a:lnTo>
                  <a:lnTo>
                    <a:pt x="2661666" y="6350"/>
                  </a:lnTo>
                  <a:lnTo>
                    <a:pt x="2668016" y="6350"/>
                  </a:lnTo>
                  <a:lnTo>
                    <a:pt x="2668016" y="12700"/>
                  </a:lnTo>
                  <a:lnTo>
                    <a:pt x="6350" y="12700"/>
                  </a:lnTo>
                  <a:close/>
                </a:path>
              </a:pathLst>
            </a:custGeom>
            <a:solidFill>
              <a:srgbClr val="000000"/>
            </a:solidFill>
          </p:spPr>
        </p:sp>
      </p:grpSp>
      <p:grpSp>
        <p:nvGrpSpPr>
          <p:cNvPr name="Group 18" id="18"/>
          <p:cNvGrpSpPr/>
          <p:nvPr/>
        </p:nvGrpSpPr>
        <p:grpSpPr>
          <a:xfrm rot="0">
            <a:off x="9716603" y="5857830"/>
            <a:ext cx="1848392" cy="348338"/>
            <a:chOff x="0" y="0"/>
            <a:chExt cx="1752549" cy="330276"/>
          </a:xfrm>
        </p:grpSpPr>
        <p:sp>
          <p:nvSpPr>
            <p:cNvPr name="Freeform 19" id="19"/>
            <p:cNvSpPr/>
            <p:nvPr/>
          </p:nvSpPr>
          <p:spPr>
            <a:xfrm flipH="false" flipV="false" rot="0">
              <a:off x="0" y="0"/>
              <a:ext cx="1752545" cy="330282"/>
            </a:xfrm>
            <a:custGeom>
              <a:avLst/>
              <a:gdLst/>
              <a:ahLst/>
              <a:cxnLst/>
              <a:rect r="r" b="b" t="t" l="l"/>
              <a:pathLst>
                <a:path h="330282" w="1752545">
                  <a:moveTo>
                    <a:pt x="0" y="0"/>
                  </a:moveTo>
                  <a:lnTo>
                    <a:pt x="1752545" y="0"/>
                  </a:lnTo>
                  <a:lnTo>
                    <a:pt x="1752545" y="330282"/>
                  </a:lnTo>
                  <a:lnTo>
                    <a:pt x="0" y="330282"/>
                  </a:lnTo>
                  <a:close/>
                </a:path>
              </a:pathLst>
            </a:custGeom>
            <a:blipFill>
              <a:blip r:embed="rId2">
                <a:alphaModFix amt="0"/>
              </a:blip>
              <a:stretch>
                <a:fillRect l="0" t="-53392" r="0" b="-53391"/>
              </a:stretch>
            </a:blipFill>
          </p:spPr>
        </p:sp>
        <p:sp>
          <p:nvSpPr>
            <p:cNvPr name="TextBox 20" id="20"/>
            <p:cNvSpPr txBox="true"/>
            <p:nvPr/>
          </p:nvSpPr>
          <p:spPr>
            <a:xfrm>
              <a:off x="0" y="0"/>
              <a:ext cx="1752549" cy="330276"/>
            </a:xfrm>
            <a:prstGeom prst="rect">
              <a:avLst/>
            </a:prstGeom>
          </p:spPr>
          <p:txBody>
            <a:bodyPr anchor="ctr" rtlCol="false" tIns="0" lIns="0" bIns="0" rIns="0"/>
            <a:lstStyle/>
            <a:p>
              <a:pPr algn="ctr">
                <a:lnSpc>
                  <a:spcPts val="1772"/>
                </a:lnSpc>
              </a:pPr>
              <a:r>
                <a:rPr lang="en-US" sz="1476" b="true">
                  <a:solidFill>
                    <a:srgbClr val="FFFFFF"/>
                  </a:solidFill>
                  <a:latin typeface="Century Gothic Paneuropean Bold"/>
                  <a:ea typeface="Century Gothic Paneuropean Bold"/>
                  <a:cs typeface="Century Gothic Paneuropean Bold"/>
                  <a:sym typeface="Century Gothic Paneuropean Bold"/>
                </a:rPr>
                <a:t>LEDERS VURDERING</a:t>
              </a:r>
            </a:p>
          </p:txBody>
        </p:sp>
      </p:grpSp>
      <p:grpSp>
        <p:nvGrpSpPr>
          <p:cNvPr name="Group 21" id="21"/>
          <p:cNvGrpSpPr/>
          <p:nvPr/>
        </p:nvGrpSpPr>
        <p:grpSpPr>
          <a:xfrm rot="0">
            <a:off x="12212058" y="5851347"/>
            <a:ext cx="2820661" cy="361317"/>
            <a:chOff x="0" y="0"/>
            <a:chExt cx="2674404" cy="342582"/>
          </a:xfrm>
        </p:grpSpPr>
        <p:sp>
          <p:nvSpPr>
            <p:cNvPr name="Freeform 22" id="22"/>
            <p:cNvSpPr/>
            <p:nvPr/>
          </p:nvSpPr>
          <p:spPr>
            <a:xfrm flipH="false" flipV="false" rot="0">
              <a:off x="6350" y="6350"/>
              <a:ext cx="2661666" cy="329946"/>
            </a:xfrm>
            <a:custGeom>
              <a:avLst/>
              <a:gdLst/>
              <a:ahLst/>
              <a:cxnLst/>
              <a:rect r="r" b="b" t="t" l="l"/>
              <a:pathLst>
                <a:path h="329946" w="2661666">
                  <a:moveTo>
                    <a:pt x="0" y="0"/>
                  </a:moveTo>
                  <a:lnTo>
                    <a:pt x="2661666" y="0"/>
                  </a:lnTo>
                  <a:lnTo>
                    <a:pt x="2661666" y="329946"/>
                  </a:lnTo>
                  <a:lnTo>
                    <a:pt x="0" y="329946"/>
                  </a:lnTo>
                  <a:close/>
                </a:path>
              </a:pathLst>
            </a:custGeom>
            <a:solidFill>
              <a:srgbClr val="842319"/>
            </a:solidFill>
          </p:spPr>
        </p:sp>
        <p:sp>
          <p:nvSpPr>
            <p:cNvPr name="Freeform 23" id="23"/>
            <p:cNvSpPr/>
            <p:nvPr/>
          </p:nvSpPr>
          <p:spPr>
            <a:xfrm flipH="false" flipV="false" rot="0">
              <a:off x="0" y="0"/>
              <a:ext cx="2674366" cy="342646"/>
            </a:xfrm>
            <a:custGeom>
              <a:avLst/>
              <a:gdLst/>
              <a:ahLst/>
              <a:cxnLst/>
              <a:rect r="r" b="b" t="t" l="l"/>
              <a:pathLst>
                <a:path h="342646" w="2674366">
                  <a:moveTo>
                    <a:pt x="6350" y="0"/>
                  </a:moveTo>
                  <a:lnTo>
                    <a:pt x="2668016" y="0"/>
                  </a:lnTo>
                  <a:cubicBezTo>
                    <a:pt x="2671572" y="0"/>
                    <a:pt x="2674366" y="2794"/>
                    <a:pt x="2674366" y="6350"/>
                  </a:cubicBezTo>
                  <a:lnTo>
                    <a:pt x="2674366" y="336296"/>
                  </a:lnTo>
                  <a:cubicBezTo>
                    <a:pt x="2674366" y="339852"/>
                    <a:pt x="2671572" y="342646"/>
                    <a:pt x="2668016" y="342646"/>
                  </a:cubicBezTo>
                  <a:lnTo>
                    <a:pt x="6350" y="342646"/>
                  </a:lnTo>
                  <a:cubicBezTo>
                    <a:pt x="2794" y="342646"/>
                    <a:pt x="0" y="339852"/>
                    <a:pt x="0" y="336296"/>
                  </a:cubicBezTo>
                  <a:lnTo>
                    <a:pt x="0" y="6350"/>
                  </a:lnTo>
                  <a:cubicBezTo>
                    <a:pt x="0" y="2794"/>
                    <a:pt x="2794" y="0"/>
                    <a:pt x="6350" y="0"/>
                  </a:cubicBezTo>
                  <a:moveTo>
                    <a:pt x="6350" y="12700"/>
                  </a:moveTo>
                  <a:lnTo>
                    <a:pt x="6350" y="6350"/>
                  </a:lnTo>
                  <a:lnTo>
                    <a:pt x="12700" y="6350"/>
                  </a:lnTo>
                  <a:lnTo>
                    <a:pt x="12700" y="336296"/>
                  </a:lnTo>
                  <a:lnTo>
                    <a:pt x="6350" y="336296"/>
                  </a:lnTo>
                  <a:lnTo>
                    <a:pt x="6350" y="329946"/>
                  </a:lnTo>
                  <a:lnTo>
                    <a:pt x="2668016" y="329946"/>
                  </a:lnTo>
                  <a:lnTo>
                    <a:pt x="2668016" y="336296"/>
                  </a:lnTo>
                  <a:lnTo>
                    <a:pt x="2661666" y="336296"/>
                  </a:lnTo>
                  <a:lnTo>
                    <a:pt x="2661666" y="6350"/>
                  </a:lnTo>
                  <a:lnTo>
                    <a:pt x="2668016" y="6350"/>
                  </a:lnTo>
                  <a:lnTo>
                    <a:pt x="2668016" y="12700"/>
                  </a:lnTo>
                  <a:lnTo>
                    <a:pt x="6350" y="12700"/>
                  </a:lnTo>
                  <a:close/>
                </a:path>
              </a:pathLst>
            </a:custGeom>
            <a:solidFill>
              <a:srgbClr val="000000"/>
            </a:solidFill>
          </p:spPr>
        </p:sp>
      </p:grpSp>
      <p:grpSp>
        <p:nvGrpSpPr>
          <p:cNvPr name="Group 24" id="24"/>
          <p:cNvGrpSpPr/>
          <p:nvPr/>
        </p:nvGrpSpPr>
        <p:grpSpPr>
          <a:xfrm rot="0">
            <a:off x="12964174" y="5857830"/>
            <a:ext cx="936639" cy="348338"/>
            <a:chOff x="0" y="0"/>
            <a:chExt cx="888073" cy="330276"/>
          </a:xfrm>
        </p:grpSpPr>
        <p:sp>
          <p:nvSpPr>
            <p:cNvPr name="Freeform 25" id="25"/>
            <p:cNvSpPr/>
            <p:nvPr/>
          </p:nvSpPr>
          <p:spPr>
            <a:xfrm flipH="false" flipV="false" rot="0">
              <a:off x="0" y="0"/>
              <a:ext cx="888077" cy="330282"/>
            </a:xfrm>
            <a:custGeom>
              <a:avLst/>
              <a:gdLst/>
              <a:ahLst/>
              <a:cxnLst/>
              <a:rect r="r" b="b" t="t" l="l"/>
              <a:pathLst>
                <a:path h="330282" w="888077">
                  <a:moveTo>
                    <a:pt x="0" y="0"/>
                  </a:moveTo>
                  <a:lnTo>
                    <a:pt x="888077" y="0"/>
                  </a:lnTo>
                  <a:lnTo>
                    <a:pt x="888077" y="330282"/>
                  </a:lnTo>
                  <a:lnTo>
                    <a:pt x="0" y="330282"/>
                  </a:lnTo>
                  <a:close/>
                </a:path>
              </a:pathLst>
            </a:custGeom>
            <a:blipFill>
              <a:blip r:embed="rId2">
                <a:alphaModFix amt="0"/>
              </a:blip>
              <a:stretch>
                <a:fillRect l="0" t="-2392" r="0" b="-2391"/>
              </a:stretch>
            </a:blipFill>
          </p:spPr>
        </p:sp>
        <p:sp>
          <p:nvSpPr>
            <p:cNvPr name="TextBox 26" id="26"/>
            <p:cNvSpPr txBox="true"/>
            <p:nvPr/>
          </p:nvSpPr>
          <p:spPr>
            <a:xfrm>
              <a:off x="0" y="0"/>
              <a:ext cx="888073" cy="330276"/>
            </a:xfrm>
            <a:prstGeom prst="rect">
              <a:avLst/>
            </a:prstGeom>
          </p:spPr>
          <p:txBody>
            <a:bodyPr anchor="ctr" rtlCol="false" tIns="0" lIns="0" bIns="0" rIns="0"/>
            <a:lstStyle/>
            <a:p>
              <a:pPr algn="ctr">
                <a:lnSpc>
                  <a:spcPts val="1772"/>
                </a:lnSpc>
              </a:pPr>
              <a:r>
                <a:rPr lang="en-US" sz="1476" b="true">
                  <a:solidFill>
                    <a:srgbClr val="FFFFFF"/>
                  </a:solidFill>
                  <a:latin typeface="Century Gothic Paneuropean Bold"/>
                  <a:ea typeface="Century Gothic Paneuropean Bold"/>
                  <a:cs typeface="Century Gothic Paneuropean Bold"/>
                  <a:sym typeface="Century Gothic Paneuropean Bold"/>
                </a:rPr>
                <a:t>SAMTALE</a:t>
              </a:r>
            </a:p>
          </p:txBody>
        </p:sp>
      </p:grpSp>
      <p:grpSp>
        <p:nvGrpSpPr>
          <p:cNvPr name="Group 27" id="27"/>
          <p:cNvGrpSpPr/>
          <p:nvPr/>
        </p:nvGrpSpPr>
        <p:grpSpPr>
          <a:xfrm rot="0">
            <a:off x="3264913" y="6314852"/>
            <a:ext cx="2794702" cy="2000822"/>
            <a:chOff x="0" y="0"/>
            <a:chExt cx="2649792" cy="1897075"/>
          </a:xfrm>
        </p:grpSpPr>
        <p:sp>
          <p:nvSpPr>
            <p:cNvPr name="Freeform 28" id="28"/>
            <p:cNvSpPr/>
            <p:nvPr/>
          </p:nvSpPr>
          <p:spPr>
            <a:xfrm flipH="false" flipV="false" rot="0">
              <a:off x="0" y="0"/>
              <a:ext cx="2649728" cy="1897126"/>
            </a:xfrm>
            <a:custGeom>
              <a:avLst/>
              <a:gdLst/>
              <a:ahLst/>
              <a:cxnLst/>
              <a:rect r="r" b="b" t="t" l="l"/>
              <a:pathLst>
                <a:path h="1897126" w="2649728">
                  <a:moveTo>
                    <a:pt x="0" y="0"/>
                  </a:moveTo>
                  <a:lnTo>
                    <a:pt x="2649728" y="0"/>
                  </a:lnTo>
                  <a:lnTo>
                    <a:pt x="2649728" y="1897126"/>
                  </a:lnTo>
                  <a:lnTo>
                    <a:pt x="0" y="1897126"/>
                  </a:lnTo>
                  <a:close/>
                </a:path>
              </a:pathLst>
            </a:custGeom>
            <a:solidFill>
              <a:srgbClr val="F5E9E1"/>
            </a:solidFill>
          </p:spPr>
        </p:sp>
      </p:grpSp>
      <p:grpSp>
        <p:nvGrpSpPr>
          <p:cNvPr name="Group 29" id="29"/>
          <p:cNvGrpSpPr/>
          <p:nvPr/>
        </p:nvGrpSpPr>
        <p:grpSpPr>
          <a:xfrm rot="0">
            <a:off x="6246937" y="6314852"/>
            <a:ext cx="2807253" cy="2000822"/>
            <a:chOff x="0" y="0"/>
            <a:chExt cx="2661691" cy="1897075"/>
          </a:xfrm>
        </p:grpSpPr>
        <p:sp>
          <p:nvSpPr>
            <p:cNvPr name="Freeform 30" id="30"/>
            <p:cNvSpPr/>
            <p:nvPr/>
          </p:nvSpPr>
          <p:spPr>
            <a:xfrm flipH="false" flipV="false" rot="0">
              <a:off x="0" y="0"/>
              <a:ext cx="2661666" cy="1897126"/>
            </a:xfrm>
            <a:custGeom>
              <a:avLst/>
              <a:gdLst/>
              <a:ahLst/>
              <a:cxnLst/>
              <a:rect r="r" b="b" t="t" l="l"/>
              <a:pathLst>
                <a:path h="1897126" w="2661666">
                  <a:moveTo>
                    <a:pt x="0" y="0"/>
                  </a:moveTo>
                  <a:lnTo>
                    <a:pt x="2661666" y="0"/>
                  </a:lnTo>
                  <a:lnTo>
                    <a:pt x="2661666" y="1897126"/>
                  </a:lnTo>
                  <a:lnTo>
                    <a:pt x="0" y="1897126"/>
                  </a:lnTo>
                  <a:close/>
                </a:path>
              </a:pathLst>
            </a:custGeom>
            <a:solidFill>
              <a:srgbClr val="F5E9E1"/>
            </a:solidFill>
          </p:spPr>
        </p:sp>
      </p:grpSp>
      <p:grpSp>
        <p:nvGrpSpPr>
          <p:cNvPr name="Group 31" id="31"/>
          <p:cNvGrpSpPr/>
          <p:nvPr/>
        </p:nvGrpSpPr>
        <p:grpSpPr>
          <a:xfrm rot="0">
            <a:off x="9230890" y="6314852"/>
            <a:ext cx="2807253" cy="2000822"/>
            <a:chOff x="0" y="0"/>
            <a:chExt cx="2661691" cy="1897075"/>
          </a:xfrm>
        </p:grpSpPr>
        <p:sp>
          <p:nvSpPr>
            <p:cNvPr name="Freeform 32" id="32"/>
            <p:cNvSpPr/>
            <p:nvPr/>
          </p:nvSpPr>
          <p:spPr>
            <a:xfrm flipH="false" flipV="false" rot="0">
              <a:off x="0" y="0"/>
              <a:ext cx="2661666" cy="1897126"/>
            </a:xfrm>
            <a:custGeom>
              <a:avLst/>
              <a:gdLst/>
              <a:ahLst/>
              <a:cxnLst/>
              <a:rect r="r" b="b" t="t" l="l"/>
              <a:pathLst>
                <a:path h="1897126" w="2661666">
                  <a:moveTo>
                    <a:pt x="0" y="0"/>
                  </a:moveTo>
                  <a:lnTo>
                    <a:pt x="2661666" y="0"/>
                  </a:lnTo>
                  <a:lnTo>
                    <a:pt x="2661666" y="1897126"/>
                  </a:lnTo>
                  <a:lnTo>
                    <a:pt x="0" y="1897126"/>
                  </a:lnTo>
                  <a:close/>
                </a:path>
              </a:pathLst>
            </a:custGeom>
            <a:solidFill>
              <a:srgbClr val="F5E9E1"/>
            </a:solidFill>
          </p:spPr>
        </p:sp>
      </p:grpSp>
      <p:grpSp>
        <p:nvGrpSpPr>
          <p:cNvPr name="Group 33" id="33"/>
          <p:cNvGrpSpPr/>
          <p:nvPr/>
        </p:nvGrpSpPr>
        <p:grpSpPr>
          <a:xfrm rot="0">
            <a:off x="12219183" y="6314852"/>
            <a:ext cx="2807253" cy="2000822"/>
            <a:chOff x="0" y="0"/>
            <a:chExt cx="2661691" cy="1897075"/>
          </a:xfrm>
        </p:grpSpPr>
        <p:sp>
          <p:nvSpPr>
            <p:cNvPr name="Freeform 34" id="34"/>
            <p:cNvSpPr/>
            <p:nvPr/>
          </p:nvSpPr>
          <p:spPr>
            <a:xfrm flipH="false" flipV="false" rot="0">
              <a:off x="0" y="0"/>
              <a:ext cx="2661666" cy="1897126"/>
            </a:xfrm>
            <a:custGeom>
              <a:avLst/>
              <a:gdLst/>
              <a:ahLst/>
              <a:cxnLst/>
              <a:rect r="r" b="b" t="t" l="l"/>
              <a:pathLst>
                <a:path h="1897126" w="2661666">
                  <a:moveTo>
                    <a:pt x="0" y="0"/>
                  </a:moveTo>
                  <a:lnTo>
                    <a:pt x="2661666" y="0"/>
                  </a:lnTo>
                  <a:lnTo>
                    <a:pt x="2661666" y="1897126"/>
                  </a:lnTo>
                  <a:lnTo>
                    <a:pt x="0" y="1897126"/>
                  </a:lnTo>
                  <a:close/>
                </a:path>
              </a:pathLst>
            </a:custGeom>
            <a:solidFill>
              <a:srgbClr val="F5E9E1"/>
            </a:solidFill>
          </p:spPr>
        </p:sp>
      </p:grpSp>
      <p:sp>
        <p:nvSpPr>
          <p:cNvPr name="TextBox 35" id="35"/>
          <p:cNvSpPr txBox="true"/>
          <p:nvPr/>
        </p:nvSpPr>
        <p:spPr>
          <a:xfrm rot="0">
            <a:off x="3383200" y="6431371"/>
            <a:ext cx="2528231" cy="1928812"/>
          </a:xfrm>
          <a:prstGeom prst="rect">
            <a:avLst/>
          </a:prstGeom>
        </p:spPr>
        <p:txBody>
          <a:bodyPr anchor="t" rtlCol="false" tIns="0" lIns="0" bIns="0" rIns="0">
            <a:spAutoFit/>
          </a:bodyPr>
          <a:lstStyle/>
          <a:p>
            <a:pPr algn="l">
              <a:lnSpc>
                <a:spcPts val="1687"/>
              </a:lnSpc>
            </a:pPr>
            <a:r>
              <a:rPr lang="en-US" sz="1406">
                <a:solidFill>
                  <a:srgbClr val="000000"/>
                </a:solidFill>
                <a:latin typeface="Century Gothic Paneuropean"/>
                <a:ea typeface="Century Gothic Paneuropean"/>
                <a:cs typeface="Century Gothic Paneuropean"/>
                <a:sym typeface="Century Gothic Paneuropean"/>
              </a:rPr>
              <a:t>For å nå dette målet skal: </a:t>
            </a:r>
          </a:p>
          <a:p>
            <a:pPr algn="l" marL="484574" indent="-242287" lvl="1">
              <a:lnSpc>
                <a:spcPts val="1687"/>
              </a:lnSpc>
              <a:buFont typeface="Arial"/>
              <a:buChar char="•"/>
            </a:pPr>
            <a:r>
              <a:rPr lang="en-US" sz="1406">
                <a:solidFill>
                  <a:srgbClr val="000000"/>
                </a:solidFill>
                <a:latin typeface="Century Gothic Paneuropean"/>
                <a:ea typeface="Century Gothic Paneuropean"/>
                <a:cs typeface="Century Gothic Paneuropean"/>
                <a:sym typeface="Century Gothic Paneuropean"/>
              </a:rPr>
              <a:t>alle i avdelingen kunne ta enkle videopptak med mobilen</a:t>
            </a:r>
          </a:p>
          <a:p>
            <a:pPr algn="l" marL="484574" indent="-242287" lvl="1">
              <a:lnSpc>
                <a:spcPts val="1687"/>
              </a:lnSpc>
              <a:buFont typeface="Arial"/>
              <a:buChar char="•"/>
            </a:pPr>
            <a:r>
              <a:rPr lang="en-US" sz="1406">
                <a:solidFill>
                  <a:srgbClr val="000000"/>
                </a:solidFill>
                <a:latin typeface="Century Gothic Paneuropean"/>
                <a:ea typeface="Century Gothic Paneuropean"/>
                <a:cs typeface="Century Gothic Paneuropean"/>
                <a:sym typeface="Century Gothic Paneuropean"/>
              </a:rPr>
              <a:t>flere ha god kunnskap om hvordan man bygger opp en god visuell historie</a:t>
            </a:r>
          </a:p>
          <a:p>
            <a:pPr algn="l" marL="484574" indent="-242287" lvl="1">
              <a:lnSpc>
                <a:spcPts val="1687"/>
              </a:lnSpc>
            </a:pPr>
          </a:p>
        </p:txBody>
      </p:sp>
      <p:sp>
        <p:nvSpPr>
          <p:cNvPr name="TextBox 36" id="36"/>
          <p:cNvSpPr txBox="true"/>
          <p:nvPr/>
        </p:nvSpPr>
        <p:spPr>
          <a:xfrm rot="0">
            <a:off x="6412796" y="6431371"/>
            <a:ext cx="2408892" cy="1071562"/>
          </a:xfrm>
          <a:prstGeom prst="rect">
            <a:avLst/>
          </a:prstGeom>
        </p:spPr>
        <p:txBody>
          <a:bodyPr anchor="t" rtlCol="false" tIns="0" lIns="0" bIns="0" rIns="0">
            <a:spAutoFit/>
          </a:bodyPr>
          <a:lstStyle/>
          <a:p>
            <a:pPr algn="l">
              <a:lnSpc>
                <a:spcPts val="1687"/>
              </a:lnSpc>
            </a:pPr>
            <a:r>
              <a:rPr lang="en-US" sz="1406">
                <a:solidFill>
                  <a:srgbClr val="000000"/>
                </a:solidFill>
                <a:latin typeface="Century Gothic Paneuropean"/>
                <a:ea typeface="Century Gothic Paneuropean"/>
                <a:cs typeface="Century Gothic Paneuropean"/>
                <a:sym typeface="Century Gothic Paneuropean"/>
              </a:rPr>
              <a:t>Be hvert redaksjonsmedlem</a:t>
            </a:r>
          </a:p>
          <a:p>
            <a:pPr algn="l">
              <a:lnSpc>
                <a:spcPts val="1687"/>
              </a:lnSpc>
            </a:pPr>
            <a:r>
              <a:rPr lang="en-US" sz="1406">
                <a:solidFill>
                  <a:srgbClr val="000000"/>
                </a:solidFill>
                <a:latin typeface="Century Gothic Paneuropean"/>
                <a:ea typeface="Century Gothic Paneuropean"/>
                <a:cs typeface="Century Gothic Paneuropean"/>
                <a:sym typeface="Century Gothic Paneuropean"/>
              </a:rPr>
              <a:t>om å foreta en vurdering av egen kompetanse/ egne ferdigheter.</a:t>
            </a:r>
          </a:p>
          <a:p>
            <a:pPr algn="l">
              <a:lnSpc>
                <a:spcPts val="1687"/>
              </a:lnSpc>
            </a:pPr>
          </a:p>
        </p:txBody>
      </p:sp>
      <p:sp>
        <p:nvSpPr>
          <p:cNvPr name="TextBox 37" id="37"/>
          <p:cNvSpPr txBox="true"/>
          <p:nvPr/>
        </p:nvSpPr>
        <p:spPr>
          <a:xfrm rot="0">
            <a:off x="9360924" y="6431371"/>
            <a:ext cx="2528231" cy="1071562"/>
          </a:xfrm>
          <a:prstGeom prst="rect">
            <a:avLst/>
          </a:prstGeom>
        </p:spPr>
        <p:txBody>
          <a:bodyPr anchor="t" rtlCol="false" tIns="0" lIns="0" bIns="0" rIns="0">
            <a:spAutoFit/>
          </a:bodyPr>
          <a:lstStyle/>
          <a:p>
            <a:pPr algn="l">
              <a:lnSpc>
                <a:spcPts val="1687"/>
              </a:lnSpc>
            </a:pPr>
            <a:r>
              <a:rPr lang="en-US" sz="1406">
                <a:solidFill>
                  <a:srgbClr val="000000"/>
                </a:solidFill>
                <a:latin typeface="Century Gothic Paneuropean"/>
                <a:ea typeface="Century Gothic Paneuropean"/>
                <a:cs typeface="Century Gothic Paneuropean"/>
                <a:sym typeface="Century Gothic Paneuropean"/>
              </a:rPr>
              <a:t>Nærmeste leder foretar en vurdering av</a:t>
            </a:r>
          </a:p>
          <a:p>
            <a:pPr algn="l">
              <a:lnSpc>
                <a:spcPts val="1687"/>
              </a:lnSpc>
            </a:pPr>
            <a:r>
              <a:rPr lang="en-US" sz="1406">
                <a:solidFill>
                  <a:srgbClr val="000000"/>
                </a:solidFill>
                <a:latin typeface="Century Gothic Paneuropean"/>
                <a:ea typeface="Century Gothic Paneuropean"/>
                <a:cs typeface="Century Gothic Paneuropean"/>
                <a:sym typeface="Century Gothic Paneuropean"/>
              </a:rPr>
              <a:t>redaksjonsmedlemmets</a:t>
            </a:r>
          </a:p>
          <a:p>
            <a:pPr algn="l">
              <a:lnSpc>
                <a:spcPts val="1687"/>
              </a:lnSpc>
            </a:pPr>
            <a:r>
              <a:rPr lang="en-US" sz="1406">
                <a:solidFill>
                  <a:srgbClr val="000000"/>
                </a:solidFill>
                <a:latin typeface="Century Gothic Paneuropean"/>
                <a:ea typeface="Century Gothic Paneuropean"/>
                <a:cs typeface="Century Gothic Paneuropean"/>
                <a:sym typeface="Century Gothic Paneuropean"/>
              </a:rPr>
              <a:t>kompetanse/ferdigheter.</a:t>
            </a:r>
          </a:p>
          <a:p>
            <a:pPr algn="l">
              <a:lnSpc>
                <a:spcPts val="1687"/>
              </a:lnSpc>
            </a:pPr>
          </a:p>
        </p:txBody>
      </p:sp>
      <p:sp>
        <p:nvSpPr>
          <p:cNvPr name="TextBox 38" id="38"/>
          <p:cNvSpPr txBox="true"/>
          <p:nvPr/>
        </p:nvSpPr>
        <p:spPr>
          <a:xfrm rot="0">
            <a:off x="12351990" y="6431371"/>
            <a:ext cx="2528231" cy="857250"/>
          </a:xfrm>
          <a:prstGeom prst="rect">
            <a:avLst/>
          </a:prstGeom>
        </p:spPr>
        <p:txBody>
          <a:bodyPr anchor="t" rtlCol="false" tIns="0" lIns="0" bIns="0" rIns="0">
            <a:spAutoFit/>
          </a:bodyPr>
          <a:lstStyle/>
          <a:p>
            <a:pPr algn="l">
              <a:lnSpc>
                <a:spcPts val="1687"/>
              </a:lnSpc>
            </a:pPr>
            <a:r>
              <a:rPr lang="en-US" sz="1406">
                <a:solidFill>
                  <a:srgbClr val="000000"/>
                </a:solidFill>
                <a:latin typeface="Century Gothic Paneuropean"/>
                <a:ea typeface="Century Gothic Paneuropean"/>
                <a:cs typeface="Century Gothic Paneuropean"/>
                <a:sym typeface="Century Gothic Paneuropean"/>
              </a:rPr>
              <a:t>Gjennomgå resultatene</a:t>
            </a:r>
          </a:p>
          <a:p>
            <a:pPr algn="l">
              <a:lnSpc>
                <a:spcPts val="1687"/>
              </a:lnSpc>
            </a:pPr>
            <a:r>
              <a:rPr lang="en-US" sz="1406">
                <a:solidFill>
                  <a:srgbClr val="000000"/>
                </a:solidFill>
                <a:latin typeface="Century Gothic Paneuropean"/>
                <a:ea typeface="Century Gothic Paneuropean"/>
                <a:cs typeface="Century Gothic Paneuropean"/>
                <a:sym typeface="Century Gothic Paneuropean"/>
              </a:rPr>
              <a:t>sammen, for eksempel i</a:t>
            </a:r>
          </a:p>
          <a:p>
            <a:pPr algn="l">
              <a:lnSpc>
                <a:spcPts val="1687"/>
              </a:lnSpc>
            </a:pPr>
            <a:r>
              <a:rPr lang="en-US" sz="1406">
                <a:solidFill>
                  <a:srgbClr val="000000"/>
                </a:solidFill>
                <a:latin typeface="Century Gothic Paneuropean"/>
                <a:ea typeface="Century Gothic Paneuropean"/>
                <a:cs typeface="Century Gothic Paneuropean"/>
                <a:sym typeface="Century Gothic Paneuropean"/>
              </a:rPr>
              <a:t>medarbeidersamtalen.</a:t>
            </a:r>
          </a:p>
          <a:p>
            <a:pPr algn="l">
              <a:lnSpc>
                <a:spcPts val="1687"/>
              </a:lnSpc>
            </a:pPr>
          </a:p>
        </p:txBody>
      </p:sp>
      <p:grpSp>
        <p:nvGrpSpPr>
          <p:cNvPr name="Group 39" id="39"/>
          <p:cNvGrpSpPr/>
          <p:nvPr/>
        </p:nvGrpSpPr>
        <p:grpSpPr>
          <a:xfrm rot="0">
            <a:off x="2781933" y="481199"/>
            <a:ext cx="5663060" cy="803873"/>
            <a:chOff x="0" y="0"/>
            <a:chExt cx="5369420" cy="762190"/>
          </a:xfrm>
        </p:grpSpPr>
        <p:sp>
          <p:nvSpPr>
            <p:cNvPr name="Freeform 40" id="40"/>
            <p:cNvSpPr/>
            <p:nvPr/>
          </p:nvSpPr>
          <p:spPr>
            <a:xfrm flipH="false" flipV="false" rot="0">
              <a:off x="0" y="0"/>
              <a:ext cx="5369419" cy="762187"/>
            </a:xfrm>
            <a:custGeom>
              <a:avLst/>
              <a:gdLst/>
              <a:ahLst/>
              <a:cxnLst/>
              <a:rect r="r" b="b" t="t" l="l"/>
              <a:pathLst>
                <a:path h="762187" w="5369419">
                  <a:moveTo>
                    <a:pt x="0" y="0"/>
                  </a:moveTo>
                  <a:lnTo>
                    <a:pt x="5369419" y="0"/>
                  </a:lnTo>
                  <a:lnTo>
                    <a:pt x="5369419" y="762187"/>
                  </a:lnTo>
                  <a:lnTo>
                    <a:pt x="0" y="762187"/>
                  </a:lnTo>
                  <a:close/>
                </a:path>
              </a:pathLst>
            </a:custGeom>
            <a:blipFill>
              <a:blip r:embed="rId2">
                <a:alphaModFix amt="0"/>
              </a:blip>
              <a:stretch>
                <a:fillRect l="0" t="-87267" r="0" b="-87267"/>
              </a:stretch>
            </a:blipFill>
          </p:spPr>
        </p:sp>
        <p:sp>
          <p:nvSpPr>
            <p:cNvPr name="TextBox 41" id="41"/>
            <p:cNvSpPr txBox="true"/>
            <p:nvPr/>
          </p:nvSpPr>
          <p:spPr>
            <a:xfrm>
              <a:off x="0" y="9525"/>
              <a:ext cx="5369420" cy="752665"/>
            </a:xfrm>
            <a:prstGeom prst="rect">
              <a:avLst/>
            </a:prstGeom>
          </p:spPr>
          <p:txBody>
            <a:bodyPr anchor="ctr" rtlCol="false" tIns="0" lIns="0" bIns="0" rIns="0"/>
            <a:lstStyle/>
            <a:p>
              <a:pPr algn="l">
                <a:lnSpc>
                  <a:spcPts val="3544"/>
                </a:lnSpc>
              </a:pPr>
              <a:r>
                <a:rPr lang="en-US" sz="2953" b="true">
                  <a:solidFill>
                    <a:srgbClr val="7A2B1F"/>
                  </a:solidFill>
                  <a:latin typeface="Century Gothic Paneuropean Bold"/>
                  <a:ea typeface="Century Gothic Paneuropean Bold"/>
                  <a:cs typeface="Century Gothic Paneuropean Bold"/>
                  <a:sym typeface="Century Gothic Paneuropean Bold"/>
                </a:rPr>
                <a:t>HVILKEN KOMPETANSE HAR VI?</a:t>
              </a:r>
            </a:p>
            <a:p>
              <a:pPr algn="l">
                <a:lnSpc>
                  <a:spcPts val="1772"/>
                </a:lnSpc>
              </a:pPr>
              <a:r>
                <a:rPr lang="en-US" sz="1476" b="true">
                  <a:solidFill>
                    <a:srgbClr val="000000"/>
                  </a:solidFill>
                  <a:latin typeface="Century Gothic Paneuropean Bold"/>
                  <a:ea typeface="Century Gothic Paneuropean Bold"/>
                  <a:cs typeface="Century Gothic Paneuropean Bold"/>
                  <a:sym typeface="Century Gothic Paneuropean Bold"/>
                </a:rPr>
                <a:t>Kartlegging</a:t>
              </a:r>
            </a:p>
          </p:txBody>
        </p:sp>
      </p:grpSp>
      <p:grpSp>
        <p:nvGrpSpPr>
          <p:cNvPr name="Group 42" id="42"/>
          <p:cNvGrpSpPr/>
          <p:nvPr/>
        </p:nvGrpSpPr>
        <p:grpSpPr>
          <a:xfrm rot="0">
            <a:off x="14522561" y="440412"/>
            <a:ext cx="903555" cy="885459"/>
            <a:chOff x="0" y="0"/>
            <a:chExt cx="856704" cy="839546"/>
          </a:xfrm>
        </p:grpSpPr>
        <p:sp>
          <p:nvSpPr>
            <p:cNvPr name="Freeform 43" id="43"/>
            <p:cNvSpPr/>
            <p:nvPr/>
          </p:nvSpPr>
          <p:spPr>
            <a:xfrm flipH="false" flipV="false" rot="0">
              <a:off x="6350" y="6350"/>
              <a:ext cx="844042" cy="826897"/>
            </a:xfrm>
            <a:custGeom>
              <a:avLst/>
              <a:gdLst/>
              <a:ahLst/>
              <a:cxnLst/>
              <a:rect r="r" b="b" t="t" l="l"/>
              <a:pathLst>
                <a:path h="826897" w="844042">
                  <a:moveTo>
                    <a:pt x="0" y="413385"/>
                  </a:moveTo>
                  <a:cubicBezTo>
                    <a:pt x="0" y="185039"/>
                    <a:pt x="188976" y="0"/>
                    <a:pt x="422021" y="0"/>
                  </a:cubicBezTo>
                  <a:cubicBezTo>
                    <a:pt x="655066" y="0"/>
                    <a:pt x="844042" y="185039"/>
                    <a:pt x="844042" y="413385"/>
                  </a:cubicBezTo>
                  <a:cubicBezTo>
                    <a:pt x="844042" y="641731"/>
                    <a:pt x="655066" y="826897"/>
                    <a:pt x="422021" y="826897"/>
                  </a:cubicBezTo>
                  <a:cubicBezTo>
                    <a:pt x="188976" y="826897"/>
                    <a:pt x="0" y="641731"/>
                    <a:pt x="0" y="413385"/>
                  </a:cubicBezTo>
                  <a:close/>
                </a:path>
              </a:pathLst>
            </a:custGeom>
            <a:solidFill>
              <a:srgbClr val="F3E9E2"/>
            </a:solidFill>
          </p:spPr>
        </p:sp>
      </p:grpSp>
      <p:grpSp>
        <p:nvGrpSpPr>
          <p:cNvPr name="Group 44" id="44"/>
          <p:cNvGrpSpPr/>
          <p:nvPr/>
        </p:nvGrpSpPr>
        <p:grpSpPr>
          <a:xfrm rot="0">
            <a:off x="14620970" y="724912"/>
            <a:ext cx="706736" cy="316446"/>
            <a:chOff x="0" y="0"/>
            <a:chExt cx="670090" cy="300038"/>
          </a:xfrm>
        </p:grpSpPr>
        <p:sp>
          <p:nvSpPr>
            <p:cNvPr name="Freeform 45" id="45"/>
            <p:cNvSpPr/>
            <p:nvPr/>
          </p:nvSpPr>
          <p:spPr>
            <a:xfrm flipH="false" flipV="false" rot="0">
              <a:off x="0" y="0"/>
              <a:ext cx="670095" cy="300031"/>
            </a:xfrm>
            <a:custGeom>
              <a:avLst/>
              <a:gdLst/>
              <a:ahLst/>
              <a:cxnLst/>
              <a:rect r="r" b="b" t="t" l="l"/>
              <a:pathLst>
                <a:path h="300031" w="670095">
                  <a:moveTo>
                    <a:pt x="0" y="0"/>
                  </a:moveTo>
                  <a:lnTo>
                    <a:pt x="670095" y="0"/>
                  </a:lnTo>
                  <a:lnTo>
                    <a:pt x="670095" y="300031"/>
                  </a:lnTo>
                  <a:lnTo>
                    <a:pt x="0" y="300031"/>
                  </a:lnTo>
                  <a:close/>
                </a:path>
              </a:pathLst>
            </a:custGeom>
            <a:blipFill>
              <a:blip r:embed="rId2">
                <a:alphaModFix amt="0"/>
              </a:blip>
              <a:stretch>
                <a:fillRect l="-7448" t="0" r="-7448" b="-2"/>
              </a:stretch>
            </a:blipFill>
          </p:spPr>
        </p:sp>
        <p:sp>
          <p:nvSpPr>
            <p:cNvPr name="TextBox 46" id="46"/>
            <p:cNvSpPr txBox="true"/>
            <p:nvPr/>
          </p:nvSpPr>
          <p:spPr>
            <a:xfrm>
              <a:off x="0" y="0"/>
              <a:ext cx="670090" cy="300038"/>
            </a:xfrm>
            <a:prstGeom prst="rect">
              <a:avLst/>
            </a:prstGeom>
          </p:spPr>
          <p:txBody>
            <a:bodyPr anchor="ctr" rtlCol="false" tIns="0" lIns="0" bIns="0" rIns="0"/>
            <a:lstStyle/>
            <a:p>
              <a:pPr algn="ctr">
                <a:lnSpc>
                  <a:spcPts val="1519"/>
                </a:lnSpc>
              </a:pPr>
              <a:r>
                <a:rPr lang="en-US" sz="1265" b="true">
                  <a:solidFill>
                    <a:srgbClr val="55220A"/>
                  </a:solidFill>
                  <a:latin typeface="Century Gothic Paneuropean Bold"/>
                  <a:ea typeface="Century Gothic Paneuropean Bold"/>
                  <a:cs typeface="Century Gothic Paneuropean Bold"/>
                  <a:sym typeface="Century Gothic Paneuropean Bold"/>
                </a:rPr>
                <a:t>TRINN 2</a:t>
              </a:r>
            </a:p>
          </p:txBody>
        </p:sp>
      </p:grpSp>
      <p:grpSp>
        <p:nvGrpSpPr>
          <p:cNvPr name="Group 47" id="47"/>
          <p:cNvGrpSpPr/>
          <p:nvPr/>
        </p:nvGrpSpPr>
        <p:grpSpPr>
          <a:xfrm rot="0">
            <a:off x="11088082" y="9395206"/>
            <a:ext cx="1626967" cy="505269"/>
            <a:chOff x="0" y="0"/>
            <a:chExt cx="1542606" cy="479069"/>
          </a:xfrm>
        </p:grpSpPr>
        <p:sp>
          <p:nvSpPr>
            <p:cNvPr name="Freeform 48" id="48"/>
            <p:cNvSpPr/>
            <p:nvPr/>
          </p:nvSpPr>
          <p:spPr>
            <a:xfrm flipH="false" flipV="false" rot="0">
              <a:off x="0" y="0"/>
              <a:ext cx="1542542" cy="479044"/>
            </a:xfrm>
            <a:custGeom>
              <a:avLst/>
              <a:gdLst/>
              <a:ahLst/>
              <a:cxnLst/>
              <a:rect r="r" b="b" t="t" l="l"/>
              <a:pathLst>
                <a:path h="479044" w="1542542">
                  <a:moveTo>
                    <a:pt x="0" y="0"/>
                  </a:moveTo>
                  <a:lnTo>
                    <a:pt x="1542542" y="0"/>
                  </a:lnTo>
                  <a:lnTo>
                    <a:pt x="1542542" y="479044"/>
                  </a:lnTo>
                  <a:lnTo>
                    <a:pt x="0" y="479044"/>
                  </a:lnTo>
                  <a:lnTo>
                    <a:pt x="0" y="0"/>
                  </a:lnTo>
                  <a:close/>
                </a:path>
              </a:pathLst>
            </a:custGeom>
            <a:blipFill>
              <a:blip r:embed="rId3"/>
              <a:stretch>
                <a:fillRect l="0" t="0" r="-4" b="-5"/>
              </a:stretch>
            </a:blipFill>
          </p:spPr>
        </p:sp>
      </p:grpSp>
      <p:sp>
        <p:nvSpPr>
          <p:cNvPr name="Freeform 49" id="49"/>
          <p:cNvSpPr/>
          <p:nvPr/>
        </p:nvSpPr>
        <p:spPr>
          <a:xfrm flipH="false" flipV="false" rot="0">
            <a:off x="8725110" y="9446708"/>
            <a:ext cx="1547165" cy="402263"/>
          </a:xfrm>
          <a:custGeom>
            <a:avLst/>
            <a:gdLst/>
            <a:ahLst/>
            <a:cxnLst/>
            <a:rect r="r" b="b" t="t" l="l"/>
            <a:pathLst>
              <a:path h="402263" w="1547165">
                <a:moveTo>
                  <a:pt x="0" y="0"/>
                </a:moveTo>
                <a:lnTo>
                  <a:pt x="1547165" y="0"/>
                </a:lnTo>
                <a:lnTo>
                  <a:pt x="1547165" y="402263"/>
                </a:lnTo>
                <a:lnTo>
                  <a:pt x="0" y="40226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0" id="50"/>
          <p:cNvSpPr/>
          <p:nvPr/>
        </p:nvSpPr>
        <p:spPr>
          <a:xfrm flipH="false" flipV="false" rot="0">
            <a:off x="13530856" y="9395206"/>
            <a:ext cx="1596425" cy="505269"/>
          </a:xfrm>
          <a:custGeom>
            <a:avLst/>
            <a:gdLst/>
            <a:ahLst/>
            <a:cxnLst/>
            <a:rect r="r" b="b" t="t" l="l"/>
            <a:pathLst>
              <a:path h="505269" w="1596425">
                <a:moveTo>
                  <a:pt x="0" y="0"/>
                </a:moveTo>
                <a:lnTo>
                  <a:pt x="1596425" y="0"/>
                </a:lnTo>
                <a:lnTo>
                  <a:pt x="1596425" y="505268"/>
                </a:lnTo>
                <a:lnTo>
                  <a:pt x="0" y="505268"/>
                </a:lnTo>
                <a:lnTo>
                  <a:pt x="0" y="0"/>
                </a:lnTo>
                <a:close/>
              </a:path>
            </a:pathLst>
          </a:custGeom>
          <a:blipFill>
            <a:blip r:embed="rId6"/>
            <a:stretch>
              <a:fillRect l="0" t="0" r="0" b="0"/>
            </a:stretch>
          </a:blipFill>
        </p:spPr>
      </p:sp>
    </p:spTree>
  </p:cSld>
  <p:clrMapOvr>
    <a:masterClrMapping/>
  </p:clrMapOvr>
  <p:transition spd="fast">
    <p:fade/>
  </p:transition>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522561" y="440412"/>
            <a:ext cx="903555" cy="885459"/>
            <a:chOff x="0" y="0"/>
            <a:chExt cx="856704" cy="839546"/>
          </a:xfrm>
        </p:grpSpPr>
        <p:sp>
          <p:nvSpPr>
            <p:cNvPr name="Freeform 3" id="3"/>
            <p:cNvSpPr/>
            <p:nvPr/>
          </p:nvSpPr>
          <p:spPr>
            <a:xfrm flipH="false" flipV="false" rot="0">
              <a:off x="6350" y="6350"/>
              <a:ext cx="844042" cy="826897"/>
            </a:xfrm>
            <a:custGeom>
              <a:avLst/>
              <a:gdLst/>
              <a:ahLst/>
              <a:cxnLst/>
              <a:rect r="r" b="b" t="t" l="l"/>
              <a:pathLst>
                <a:path h="826897" w="844042">
                  <a:moveTo>
                    <a:pt x="0" y="413385"/>
                  </a:moveTo>
                  <a:cubicBezTo>
                    <a:pt x="0" y="185039"/>
                    <a:pt x="188976" y="0"/>
                    <a:pt x="422021" y="0"/>
                  </a:cubicBezTo>
                  <a:cubicBezTo>
                    <a:pt x="655066" y="0"/>
                    <a:pt x="844042" y="185039"/>
                    <a:pt x="844042" y="413385"/>
                  </a:cubicBezTo>
                  <a:cubicBezTo>
                    <a:pt x="844042" y="641731"/>
                    <a:pt x="655066" y="826897"/>
                    <a:pt x="422021" y="826897"/>
                  </a:cubicBezTo>
                  <a:cubicBezTo>
                    <a:pt x="188976" y="826897"/>
                    <a:pt x="0" y="641731"/>
                    <a:pt x="0" y="413385"/>
                  </a:cubicBezTo>
                  <a:close/>
                </a:path>
              </a:pathLst>
            </a:custGeom>
            <a:solidFill>
              <a:srgbClr val="F3E9E2"/>
            </a:solidFill>
          </p:spPr>
        </p:sp>
      </p:grpSp>
      <p:grpSp>
        <p:nvGrpSpPr>
          <p:cNvPr name="Group 4" id="4"/>
          <p:cNvGrpSpPr/>
          <p:nvPr/>
        </p:nvGrpSpPr>
        <p:grpSpPr>
          <a:xfrm rot="0">
            <a:off x="14620970" y="724912"/>
            <a:ext cx="706736" cy="316446"/>
            <a:chOff x="0" y="0"/>
            <a:chExt cx="670090" cy="300038"/>
          </a:xfrm>
        </p:grpSpPr>
        <p:sp>
          <p:nvSpPr>
            <p:cNvPr name="Freeform 5" id="5"/>
            <p:cNvSpPr/>
            <p:nvPr/>
          </p:nvSpPr>
          <p:spPr>
            <a:xfrm flipH="false" flipV="false" rot="0">
              <a:off x="0" y="0"/>
              <a:ext cx="670095" cy="300031"/>
            </a:xfrm>
            <a:custGeom>
              <a:avLst/>
              <a:gdLst/>
              <a:ahLst/>
              <a:cxnLst/>
              <a:rect r="r" b="b" t="t" l="l"/>
              <a:pathLst>
                <a:path h="300031" w="670095">
                  <a:moveTo>
                    <a:pt x="0" y="0"/>
                  </a:moveTo>
                  <a:lnTo>
                    <a:pt x="670095" y="0"/>
                  </a:lnTo>
                  <a:lnTo>
                    <a:pt x="670095" y="300031"/>
                  </a:lnTo>
                  <a:lnTo>
                    <a:pt x="0" y="300031"/>
                  </a:lnTo>
                  <a:close/>
                </a:path>
              </a:pathLst>
            </a:custGeom>
            <a:blipFill>
              <a:blip r:embed="rId2">
                <a:alphaModFix amt="0"/>
              </a:blip>
              <a:stretch>
                <a:fillRect l="-7448" t="0" r="-7448" b="-2"/>
              </a:stretch>
            </a:blipFill>
          </p:spPr>
        </p:sp>
        <p:sp>
          <p:nvSpPr>
            <p:cNvPr name="TextBox 6" id="6"/>
            <p:cNvSpPr txBox="true"/>
            <p:nvPr/>
          </p:nvSpPr>
          <p:spPr>
            <a:xfrm>
              <a:off x="0" y="0"/>
              <a:ext cx="670090" cy="300038"/>
            </a:xfrm>
            <a:prstGeom prst="rect">
              <a:avLst/>
            </a:prstGeom>
          </p:spPr>
          <p:txBody>
            <a:bodyPr anchor="ctr" rtlCol="false" tIns="0" lIns="0" bIns="0" rIns="0"/>
            <a:lstStyle/>
            <a:p>
              <a:pPr algn="ctr">
                <a:lnSpc>
                  <a:spcPts val="1519"/>
                </a:lnSpc>
              </a:pPr>
              <a:r>
                <a:rPr lang="en-US" sz="1265" b="true">
                  <a:solidFill>
                    <a:srgbClr val="55220A"/>
                  </a:solidFill>
                  <a:latin typeface="Century Gothic Paneuropean Bold"/>
                  <a:ea typeface="Century Gothic Paneuropean Bold"/>
                  <a:cs typeface="Century Gothic Paneuropean Bold"/>
                  <a:sym typeface="Century Gothic Paneuropean Bold"/>
                </a:rPr>
                <a:t>TRINN 2</a:t>
              </a:r>
            </a:p>
          </p:txBody>
        </p:sp>
      </p:grpSp>
      <p:grpSp>
        <p:nvGrpSpPr>
          <p:cNvPr name="Group 7" id="7"/>
          <p:cNvGrpSpPr/>
          <p:nvPr/>
        </p:nvGrpSpPr>
        <p:grpSpPr>
          <a:xfrm rot="0">
            <a:off x="2781933" y="481199"/>
            <a:ext cx="7095833" cy="803873"/>
            <a:chOff x="0" y="0"/>
            <a:chExt cx="6727901" cy="762190"/>
          </a:xfrm>
        </p:grpSpPr>
        <p:sp>
          <p:nvSpPr>
            <p:cNvPr name="Freeform 8" id="8"/>
            <p:cNvSpPr/>
            <p:nvPr/>
          </p:nvSpPr>
          <p:spPr>
            <a:xfrm flipH="false" flipV="false" rot="0">
              <a:off x="0" y="0"/>
              <a:ext cx="6727906" cy="762187"/>
            </a:xfrm>
            <a:custGeom>
              <a:avLst/>
              <a:gdLst/>
              <a:ahLst/>
              <a:cxnLst/>
              <a:rect r="r" b="b" t="t" l="l"/>
              <a:pathLst>
                <a:path h="762187" w="6727906">
                  <a:moveTo>
                    <a:pt x="0" y="0"/>
                  </a:moveTo>
                  <a:lnTo>
                    <a:pt x="6727906" y="0"/>
                  </a:lnTo>
                  <a:lnTo>
                    <a:pt x="6727906" y="762187"/>
                  </a:lnTo>
                  <a:lnTo>
                    <a:pt x="0" y="762187"/>
                  </a:lnTo>
                  <a:close/>
                </a:path>
              </a:pathLst>
            </a:custGeom>
            <a:blipFill>
              <a:blip r:embed="rId2">
                <a:alphaModFix amt="0"/>
              </a:blip>
              <a:stretch>
                <a:fillRect l="0" t="-121996" r="0" b="-121996"/>
              </a:stretch>
            </a:blipFill>
          </p:spPr>
        </p:sp>
        <p:sp>
          <p:nvSpPr>
            <p:cNvPr name="TextBox 9" id="9"/>
            <p:cNvSpPr txBox="true"/>
            <p:nvPr/>
          </p:nvSpPr>
          <p:spPr>
            <a:xfrm>
              <a:off x="0" y="9525"/>
              <a:ext cx="6727901" cy="752665"/>
            </a:xfrm>
            <a:prstGeom prst="rect">
              <a:avLst/>
            </a:prstGeom>
          </p:spPr>
          <p:txBody>
            <a:bodyPr anchor="ctr" rtlCol="false" tIns="0" lIns="0" bIns="0" rIns="0"/>
            <a:lstStyle/>
            <a:p>
              <a:pPr algn="l">
                <a:lnSpc>
                  <a:spcPts val="3544"/>
                </a:lnSpc>
              </a:pPr>
              <a:r>
                <a:rPr lang="en-US" sz="2953" b="true">
                  <a:solidFill>
                    <a:srgbClr val="7A2B1F"/>
                  </a:solidFill>
                  <a:latin typeface="Century Gothic Paneuropean Bold"/>
                  <a:ea typeface="Century Gothic Paneuropean Bold"/>
                  <a:cs typeface="Century Gothic Paneuropean Bold"/>
                  <a:sym typeface="Century Gothic Paneuropean Bold"/>
                </a:rPr>
                <a:t>KARTLEGGING AV KOMPETANSEBEHOV</a:t>
              </a:r>
            </a:p>
            <a:p>
              <a:pPr algn="l">
                <a:lnSpc>
                  <a:spcPts val="1772"/>
                </a:lnSpc>
              </a:pPr>
              <a:r>
                <a:rPr lang="en-US" sz="1476" b="true">
                  <a:solidFill>
                    <a:srgbClr val="000000"/>
                  </a:solidFill>
                  <a:latin typeface="Century Gothic Paneuropean Bold"/>
                  <a:ea typeface="Century Gothic Paneuropean Bold"/>
                  <a:cs typeface="Century Gothic Paneuropean Bold"/>
                  <a:sym typeface="Century Gothic Paneuropean Bold"/>
                </a:rPr>
                <a:t>Hvilken kompetanse trenger</a:t>
              </a:r>
              <a:r>
                <a:rPr lang="en-US" b="true" sz="1476" i="true">
                  <a:solidFill>
                    <a:srgbClr val="000000"/>
                  </a:solidFill>
                  <a:latin typeface="Century Gothic Paneuropean Bold Italics"/>
                  <a:ea typeface="Century Gothic Paneuropean Bold Italics"/>
                  <a:cs typeface="Century Gothic Paneuropean Bold Italics"/>
                  <a:sym typeface="Century Gothic Paneuropean Bold Italics"/>
                </a:rPr>
                <a:t> organisasjonen </a:t>
              </a:r>
              <a:r>
                <a:rPr lang="en-US" sz="1476" b="true">
                  <a:solidFill>
                    <a:srgbClr val="000000"/>
                  </a:solidFill>
                  <a:latin typeface="Century Gothic Paneuropean Bold"/>
                  <a:ea typeface="Century Gothic Paneuropean Bold"/>
                  <a:cs typeface="Century Gothic Paneuropean Bold"/>
                  <a:sym typeface="Century Gothic Paneuropean Bold"/>
                </a:rPr>
                <a:t>for å nå målene?</a:t>
              </a:r>
            </a:p>
          </p:txBody>
        </p:sp>
      </p:grpSp>
      <p:sp>
        <p:nvSpPr>
          <p:cNvPr name="Freeform 10" id="10"/>
          <p:cNvSpPr/>
          <p:nvPr/>
        </p:nvSpPr>
        <p:spPr>
          <a:xfrm flipH="false" flipV="false" rot="0">
            <a:off x="10796001" y="2456771"/>
            <a:ext cx="3247216" cy="1607372"/>
          </a:xfrm>
          <a:custGeom>
            <a:avLst/>
            <a:gdLst/>
            <a:ahLst/>
            <a:cxnLst/>
            <a:rect r="r" b="b" t="t" l="l"/>
            <a:pathLst>
              <a:path h="1607372" w="3247216">
                <a:moveTo>
                  <a:pt x="0" y="0"/>
                </a:moveTo>
                <a:lnTo>
                  <a:pt x="3247216" y="0"/>
                </a:lnTo>
                <a:lnTo>
                  <a:pt x="3247216" y="1607372"/>
                </a:lnTo>
                <a:lnTo>
                  <a:pt x="0" y="160737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1" id="11"/>
          <p:cNvGrpSpPr/>
          <p:nvPr/>
        </p:nvGrpSpPr>
        <p:grpSpPr>
          <a:xfrm rot="0">
            <a:off x="9255309" y="3260457"/>
            <a:ext cx="825358" cy="13395"/>
            <a:chOff x="0" y="0"/>
            <a:chExt cx="782561" cy="12700"/>
          </a:xfrm>
        </p:grpSpPr>
        <p:sp>
          <p:nvSpPr>
            <p:cNvPr name="Freeform 12" id="12"/>
            <p:cNvSpPr/>
            <p:nvPr/>
          </p:nvSpPr>
          <p:spPr>
            <a:xfrm flipH="false" flipV="false" rot="0">
              <a:off x="6350" y="0"/>
              <a:ext cx="769874" cy="12700"/>
            </a:xfrm>
            <a:custGeom>
              <a:avLst/>
              <a:gdLst/>
              <a:ahLst/>
              <a:cxnLst/>
              <a:rect r="r" b="b" t="t" l="l"/>
              <a:pathLst>
                <a:path h="12700" w="769874">
                  <a:moveTo>
                    <a:pt x="0" y="0"/>
                  </a:moveTo>
                  <a:lnTo>
                    <a:pt x="769874" y="0"/>
                  </a:lnTo>
                  <a:lnTo>
                    <a:pt x="769874" y="12700"/>
                  </a:lnTo>
                  <a:lnTo>
                    <a:pt x="0" y="12700"/>
                  </a:lnTo>
                  <a:close/>
                </a:path>
              </a:pathLst>
            </a:custGeom>
            <a:solidFill>
              <a:srgbClr val="000000"/>
            </a:solidFill>
          </p:spPr>
        </p:sp>
      </p:grpSp>
      <p:grpSp>
        <p:nvGrpSpPr>
          <p:cNvPr name="Group 13" id="13"/>
          <p:cNvGrpSpPr/>
          <p:nvPr/>
        </p:nvGrpSpPr>
        <p:grpSpPr>
          <a:xfrm rot="0">
            <a:off x="7901697" y="2926009"/>
            <a:ext cx="1875033" cy="696770"/>
            <a:chOff x="0" y="0"/>
            <a:chExt cx="1777810" cy="660641"/>
          </a:xfrm>
        </p:grpSpPr>
        <p:sp>
          <p:nvSpPr>
            <p:cNvPr name="Freeform 14" id="14"/>
            <p:cNvSpPr/>
            <p:nvPr/>
          </p:nvSpPr>
          <p:spPr>
            <a:xfrm flipH="false" flipV="false" rot="0">
              <a:off x="6350" y="6350"/>
              <a:ext cx="1765046" cy="647954"/>
            </a:xfrm>
            <a:custGeom>
              <a:avLst/>
              <a:gdLst/>
              <a:ahLst/>
              <a:cxnLst/>
              <a:rect r="r" b="b" t="t" l="l"/>
              <a:pathLst>
                <a:path h="647954" w="1765046">
                  <a:moveTo>
                    <a:pt x="0" y="0"/>
                  </a:moveTo>
                  <a:lnTo>
                    <a:pt x="1765046" y="0"/>
                  </a:lnTo>
                  <a:lnTo>
                    <a:pt x="1765046" y="647954"/>
                  </a:lnTo>
                  <a:lnTo>
                    <a:pt x="0" y="647954"/>
                  </a:lnTo>
                  <a:close/>
                </a:path>
              </a:pathLst>
            </a:custGeom>
            <a:solidFill>
              <a:srgbClr val="842319"/>
            </a:solidFill>
          </p:spPr>
        </p:sp>
        <p:sp>
          <p:nvSpPr>
            <p:cNvPr name="Freeform 15" id="15"/>
            <p:cNvSpPr/>
            <p:nvPr/>
          </p:nvSpPr>
          <p:spPr>
            <a:xfrm flipH="false" flipV="false" rot="0">
              <a:off x="0" y="0"/>
              <a:ext cx="1777746" cy="660654"/>
            </a:xfrm>
            <a:custGeom>
              <a:avLst/>
              <a:gdLst/>
              <a:ahLst/>
              <a:cxnLst/>
              <a:rect r="r" b="b" t="t" l="l"/>
              <a:pathLst>
                <a:path h="660654" w="1777746">
                  <a:moveTo>
                    <a:pt x="6350" y="0"/>
                  </a:moveTo>
                  <a:lnTo>
                    <a:pt x="1771396" y="0"/>
                  </a:lnTo>
                  <a:cubicBezTo>
                    <a:pt x="1774952" y="0"/>
                    <a:pt x="1777746" y="2794"/>
                    <a:pt x="1777746" y="6350"/>
                  </a:cubicBezTo>
                  <a:lnTo>
                    <a:pt x="1777746" y="654304"/>
                  </a:lnTo>
                  <a:cubicBezTo>
                    <a:pt x="1777746" y="657860"/>
                    <a:pt x="1774952" y="660654"/>
                    <a:pt x="1771396" y="660654"/>
                  </a:cubicBezTo>
                  <a:lnTo>
                    <a:pt x="6350" y="660654"/>
                  </a:lnTo>
                  <a:cubicBezTo>
                    <a:pt x="2794" y="660654"/>
                    <a:pt x="0" y="657860"/>
                    <a:pt x="0" y="654304"/>
                  </a:cubicBezTo>
                  <a:lnTo>
                    <a:pt x="0" y="6350"/>
                  </a:lnTo>
                  <a:cubicBezTo>
                    <a:pt x="0" y="2794"/>
                    <a:pt x="2794" y="0"/>
                    <a:pt x="6350" y="0"/>
                  </a:cubicBezTo>
                  <a:moveTo>
                    <a:pt x="6350" y="12700"/>
                  </a:moveTo>
                  <a:lnTo>
                    <a:pt x="6350" y="6350"/>
                  </a:lnTo>
                  <a:lnTo>
                    <a:pt x="12700" y="6350"/>
                  </a:lnTo>
                  <a:lnTo>
                    <a:pt x="12700" y="654304"/>
                  </a:lnTo>
                  <a:lnTo>
                    <a:pt x="6350" y="654304"/>
                  </a:lnTo>
                  <a:lnTo>
                    <a:pt x="6350" y="647954"/>
                  </a:lnTo>
                  <a:lnTo>
                    <a:pt x="1771396" y="647954"/>
                  </a:lnTo>
                  <a:lnTo>
                    <a:pt x="1771396" y="654304"/>
                  </a:lnTo>
                  <a:lnTo>
                    <a:pt x="1765046" y="654304"/>
                  </a:lnTo>
                  <a:lnTo>
                    <a:pt x="1765046" y="6350"/>
                  </a:lnTo>
                  <a:lnTo>
                    <a:pt x="1771396" y="6350"/>
                  </a:lnTo>
                  <a:lnTo>
                    <a:pt x="1771396" y="12700"/>
                  </a:lnTo>
                  <a:lnTo>
                    <a:pt x="6350" y="12700"/>
                  </a:lnTo>
                  <a:close/>
                </a:path>
              </a:pathLst>
            </a:custGeom>
            <a:solidFill>
              <a:srgbClr val="000000"/>
            </a:solidFill>
          </p:spPr>
        </p:sp>
      </p:grpSp>
      <p:grpSp>
        <p:nvGrpSpPr>
          <p:cNvPr name="Group 16" id="16"/>
          <p:cNvGrpSpPr/>
          <p:nvPr/>
        </p:nvGrpSpPr>
        <p:grpSpPr>
          <a:xfrm rot="0">
            <a:off x="5843012" y="2926009"/>
            <a:ext cx="1871350" cy="696770"/>
            <a:chOff x="0" y="0"/>
            <a:chExt cx="1774317" cy="660641"/>
          </a:xfrm>
        </p:grpSpPr>
        <p:sp>
          <p:nvSpPr>
            <p:cNvPr name="Freeform 17" id="17"/>
            <p:cNvSpPr/>
            <p:nvPr/>
          </p:nvSpPr>
          <p:spPr>
            <a:xfrm flipH="false" flipV="false" rot="0">
              <a:off x="6350" y="6350"/>
              <a:ext cx="1761617" cy="647954"/>
            </a:xfrm>
            <a:custGeom>
              <a:avLst/>
              <a:gdLst/>
              <a:ahLst/>
              <a:cxnLst/>
              <a:rect r="r" b="b" t="t" l="l"/>
              <a:pathLst>
                <a:path h="647954" w="1761617">
                  <a:moveTo>
                    <a:pt x="0" y="0"/>
                  </a:moveTo>
                  <a:lnTo>
                    <a:pt x="1761617" y="0"/>
                  </a:lnTo>
                  <a:lnTo>
                    <a:pt x="1761617" y="647954"/>
                  </a:lnTo>
                  <a:lnTo>
                    <a:pt x="0" y="647954"/>
                  </a:lnTo>
                  <a:close/>
                </a:path>
              </a:pathLst>
            </a:custGeom>
            <a:solidFill>
              <a:srgbClr val="842319"/>
            </a:solidFill>
          </p:spPr>
        </p:sp>
        <p:sp>
          <p:nvSpPr>
            <p:cNvPr name="Freeform 18" id="18"/>
            <p:cNvSpPr/>
            <p:nvPr/>
          </p:nvSpPr>
          <p:spPr>
            <a:xfrm flipH="false" flipV="false" rot="0">
              <a:off x="0" y="0"/>
              <a:ext cx="1774317" cy="660654"/>
            </a:xfrm>
            <a:custGeom>
              <a:avLst/>
              <a:gdLst/>
              <a:ahLst/>
              <a:cxnLst/>
              <a:rect r="r" b="b" t="t" l="l"/>
              <a:pathLst>
                <a:path h="660654" w="1774317">
                  <a:moveTo>
                    <a:pt x="6350" y="0"/>
                  </a:moveTo>
                  <a:lnTo>
                    <a:pt x="1767967" y="0"/>
                  </a:lnTo>
                  <a:cubicBezTo>
                    <a:pt x="1771523" y="0"/>
                    <a:pt x="1774317" y="2794"/>
                    <a:pt x="1774317" y="6350"/>
                  </a:cubicBezTo>
                  <a:lnTo>
                    <a:pt x="1774317" y="654304"/>
                  </a:lnTo>
                  <a:cubicBezTo>
                    <a:pt x="1774317" y="657860"/>
                    <a:pt x="1771523" y="660654"/>
                    <a:pt x="1767967" y="660654"/>
                  </a:cubicBezTo>
                  <a:lnTo>
                    <a:pt x="6350" y="660654"/>
                  </a:lnTo>
                  <a:cubicBezTo>
                    <a:pt x="2794" y="660654"/>
                    <a:pt x="0" y="657860"/>
                    <a:pt x="0" y="654304"/>
                  </a:cubicBezTo>
                  <a:lnTo>
                    <a:pt x="0" y="6350"/>
                  </a:lnTo>
                  <a:cubicBezTo>
                    <a:pt x="0" y="2794"/>
                    <a:pt x="2794" y="0"/>
                    <a:pt x="6350" y="0"/>
                  </a:cubicBezTo>
                  <a:moveTo>
                    <a:pt x="6350" y="12700"/>
                  </a:moveTo>
                  <a:lnTo>
                    <a:pt x="6350" y="6350"/>
                  </a:lnTo>
                  <a:lnTo>
                    <a:pt x="12700" y="6350"/>
                  </a:lnTo>
                  <a:lnTo>
                    <a:pt x="12700" y="654304"/>
                  </a:lnTo>
                  <a:lnTo>
                    <a:pt x="6350" y="654304"/>
                  </a:lnTo>
                  <a:lnTo>
                    <a:pt x="6350" y="647954"/>
                  </a:lnTo>
                  <a:lnTo>
                    <a:pt x="1767967" y="647954"/>
                  </a:lnTo>
                  <a:lnTo>
                    <a:pt x="1767967" y="654304"/>
                  </a:lnTo>
                  <a:lnTo>
                    <a:pt x="1761617" y="654304"/>
                  </a:lnTo>
                  <a:lnTo>
                    <a:pt x="1761617" y="6350"/>
                  </a:lnTo>
                  <a:lnTo>
                    <a:pt x="1767967" y="6350"/>
                  </a:lnTo>
                  <a:lnTo>
                    <a:pt x="1767967" y="12700"/>
                  </a:lnTo>
                  <a:lnTo>
                    <a:pt x="6350" y="12700"/>
                  </a:lnTo>
                  <a:close/>
                </a:path>
              </a:pathLst>
            </a:custGeom>
            <a:solidFill>
              <a:srgbClr val="000000"/>
            </a:solidFill>
          </p:spPr>
        </p:sp>
      </p:grpSp>
      <p:grpSp>
        <p:nvGrpSpPr>
          <p:cNvPr name="Group 19" id="19"/>
          <p:cNvGrpSpPr/>
          <p:nvPr/>
        </p:nvGrpSpPr>
        <p:grpSpPr>
          <a:xfrm rot="0">
            <a:off x="6198797" y="2916056"/>
            <a:ext cx="1159779" cy="723479"/>
            <a:chOff x="0" y="0"/>
            <a:chExt cx="1099642" cy="685965"/>
          </a:xfrm>
        </p:grpSpPr>
        <p:sp>
          <p:nvSpPr>
            <p:cNvPr name="Freeform 20" id="20"/>
            <p:cNvSpPr/>
            <p:nvPr/>
          </p:nvSpPr>
          <p:spPr>
            <a:xfrm flipH="false" flipV="false" rot="0">
              <a:off x="0" y="0"/>
              <a:ext cx="1099638" cy="685968"/>
            </a:xfrm>
            <a:custGeom>
              <a:avLst/>
              <a:gdLst/>
              <a:ahLst/>
              <a:cxnLst/>
              <a:rect r="r" b="b" t="t" l="l"/>
              <a:pathLst>
                <a:path h="685968" w="1099638">
                  <a:moveTo>
                    <a:pt x="0" y="0"/>
                  </a:moveTo>
                  <a:lnTo>
                    <a:pt x="1099638" y="0"/>
                  </a:lnTo>
                  <a:lnTo>
                    <a:pt x="1099638" y="685968"/>
                  </a:lnTo>
                  <a:lnTo>
                    <a:pt x="0" y="685968"/>
                  </a:lnTo>
                  <a:close/>
                </a:path>
              </a:pathLst>
            </a:custGeom>
            <a:blipFill>
              <a:blip r:embed="rId2">
                <a:alphaModFix amt="0"/>
              </a:blip>
              <a:stretch>
                <a:fillRect l="-30036" t="0" r="-30037" b="0"/>
              </a:stretch>
            </a:blipFill>
          </p:spPr>
        </p:sp>
        <p:sp>
          <p:nvSpPr>
            <p:cNvPr name="TextBox 21" id="21"/>
            <p:cNvSpPr txBox="true"/>
            <p:nvPr/>
          </p:nvSpPr>
          <p:spPr>
            <a:xfrm>
              <a:off x="0" y="0"/>
              <a:ext cx="1099642" cy="685965"/>
            </a:xfrm>
            <a:prstGeom prst="rect">
              <a:avLst/>
            </a:prstGeom>
          </p:spPr>
          <p:txBody>
            <a:bodyPr anchor="ctr" rtlCol="false" tIns="0" lIns="0" bIns="0" rIns="0"/>
            <a:lstStyle/>
            <a:p>
              <a:pPr algn="ctr">
                <a:lnSpc>
                  <a:spcPts val="1519"/>
                </a:lnSpc>
              </a:pPr>
              <a:r>
                <a:rPr lang="en-US" sz="1265" b="true">
                  <a:solidFill>
                    <a:srgbClr val="DFDFDF"/>
                  </a:solidFill>
                  <a:latin typeface="Century Gothic Paneuropean Bold"/>
                  <a:ea typeface="Century Gothic Paneuropean Bold"/>
                  <a:cs typeface="Century Gothic Paneuropean Bold"/>
                  <a:sym typeface="Century Gothic Paneuropean Bold"/>
                </a:rPr>
                <a:t>Hvilken</a:t>
              </a:r>
            </a:p>
            <a:p>
              <a:pPr algn="ctr">
                <a:lnSpc>
                  <a:spcPts val="1519"/>
                </a:lnSpc>
              </a:pPr>
              <a:r>
                <a:rPr lang="en-US" sz="1265" b="true">
                  <a:solidFill>
                    <a:srgbClr val="DFDFDF"/>
                  </a:solidFill>
                  <a:latin typeface="Century Gothic Paneuropean Bold"/>
                  <a:ea typeface="Century Gothic Paneuropean Bold"/>
                  <a:cs typeface="Century Gothic Paneuropean Bold"/>
                  <a:sym typeface="Century Gothic Paneuropean Bold"/>
                </a:rPr>
                <a:t>kompetanse </a:t>
              </a:r>
            </a:p>
            <a:p>
              <a:pPr algn="ctr">
                <a:lnSpc>
                  <a:spcPts val="1519"/>
                </a:lnSpc>
              </a:pPr>
              <a:r>
                <a:rPr lang="en-US" sz="1265" b="true">
                  <a:solidFill>
                    <a:srgbClr val="DFDFDF"/>
                  </a:solidFill>
                  <a:latin typeface="Century Gothic Paneuropean Bold"/>
                  <a:ea typeface="Century Gothic Paneuropean Bold"/>
                  <a:cs typeface="Century Gothic Paneuropean Bold"/>
                  <a:sym typeface="Century Gothic Paneuropean Bold"/>
                </a:rPr>
                <a:t>har vi?</a:t>
              </a:r>
            </a:p>
          </p:txBody>
        </p:sp>
      </p:grpSp>
      <p:grpSp>
        <p:nvGrpSpPr>
          <p:cNvPr name="Group 22" id="22"/>
          <p:cNvGrpSpPr/>
          <p:nvPr/>
        </p:nvGrpSpPr>
        <p:grpSpPr>
          <a:xfrm rot="0">
            <a:off x="8255112" y="2912641"/>
            <a:ext cx="1159779" cy="723479"/>
            <a:chOff x="0" y="0"/>
            <a:chExt cx="1099642" cy="685965"/>
          </a:xfrm>
        </p:grpSpPr>
        <p:sp>
          <p:nvSpPr>
            <p:cNvPr name="Freeform 23" id="23"/>
            <p:cNvSpPr/>
            <p:nvPr/>
          </p:nvSpPr>
          <p:spPr>
            <a:xfrm flipH="false" flipV="false" rot="0">
              <a:off x="0" y="0"/>
              <a:ext cx="1099637" cy="685968"/>
            </a:xfrm>
            <a:custGeom>
              <a:avLst/>
              <a:gdLst/>
              <a:ahLst/>
              <a:cxnLst/>
              <a:rect r="r" b="b" t="t" l="l"/>
              <a:pathLst>
                <a:path h="685968" w="1099637">
                  <a:moveTo>
                    <a:pt x="0" y="0"/>
                  </a:moveTo>
                  <a:lnTo>
                    <a:pt x="1099637" y="0"/>
                  </a:lnTo>
                  <a:lnTo>
                    <a:pt x="1099637" y="685968"/>
                  </a:lnTo>
                  <a:lnTo>
                    <a:pt x="0" y="685968"/>
                  </a:lnTo>
                  <a:close/>
                </a:path>
              </a:pathLst>
            </a:custGeom>
            <a:blipFill>
              <a:blip r:embed="rId2">
                <a:alphaModFix amt="0"/>
              </a:blip>
              <a:stretch>
                <a:fillRect l="-30036" t="0" r="-30037" b="0"/>
              </a:stretch>
            </a:blipFill>
          </p:spPr>
        </p:sp>
        <p:sp>
          <p:nvSpPr>
            <p:cNvPr name="TextBox 24" id="24"/>
            <p:cNvSpPr txBox="true"/>
            <p:nvPr/>
          </p:nvSpPr>
          <p:spPr>
            <a:xfrm>
              <a:off x="0" y="0"/>
              <a:ext cx="1099642" cy="685965"/>
            </a:xfrm>
            <a:prstGeom prst="rect">
              <a:avLst/>
            </a:prstGeom>
          </p:spPr>
          <p:txBody>
            <a:bodyPr anchor="ctr" rtlCol="false" tIns="0" lIns="0" bIns="0" rIns="0"/>
            <a:lstStyle/>
            <a:p>
              <a:pPr algn="ctr">
                <a:lnSpc>
                  <a:spcPts val="1519"/>
                </a:lnSpc>
              </a:pPr>
              <a:r>
                <a:rPr lang="en-US" sz="1265" b="true">
                  <a:solidFill>
                    <a:srgbClr val="FFFFFF"/>
                  </a:solidFill>
                  <a:latin typeface="Century Gothic Paneuropean Bold"/>
                  <a:ea typeface="Century Gothic Paneuropean Bold"/>
                  <a:cs typeface="Century Gothic Paneuropean Bold"/>
                  <a:sym typeface="Century Gothic Paneuropean Bold"/>
                </a:rPr>
                <a:t>Hvilken</a:t>
              </a:r>
            </a:p>
            <a:p>
              <a:pPr algn="ctr">
                <a:lnSpc>
                  <a:spcPts val="1519"/>
                </a:lnSpc>
              </a:pPr>
              <a:r>
                <a:rPr lang="en-US" sz="1265" b="true">
                  <a:solidFill>
                    <a:srgbClr val="FFFFFF"/>
                  </a:solidFill>
                  <a:latin typeface="Century Gothic Paneuropean Bold"/>
                  <a:ea typeface="Century Gothic Paneuropean Bold"/>
                  <a:cs typeface="Century Gothic Paneuropean Bold"/>
                  <a:sym typeface="Century Gothic Paneuropean Bold"/>
                </a:rPr>
                <a:t>kompetanse </a:t>
              </a:r>
            </a:p>
            <a:p>
              <a:pPr algn="ctr">
                <a:lnSpc>
                  <a:spcPts val="1519"/>
                </a:lnSpc>
              </a:pPr>
              <a:r>
                <a:rPr lang="en-US" sz="1265" b="true">
                  <a:solidFill>
                    <a:srgbClr val="FFFFFF"/>
                  </a:solidFill>
                  <a:latin typeface="Century Gothic Paneuropean Bold"/>
                  <a:ea typeface="Century Gothic Paneuropean Bold"/>
                  <a:cs typeface="Century Gothic Paneuropean Bold"/>
                  <a:sym typeface="Century Gothic Paneuropean Bold"/>
                </a:rPr>
                <a:t>trenger vi?</a:t>
              </a:r>
            </a:p>
          </p:txBody>
        </p:sp>
      </p:grpSp>
      <p:grpSp>
        <p:nvGrpSpPr>
          <p:cNvPr name="Group 25" id="25"/>
          <p:cNvGrpSpPr/>
          <p:nvPr/>
        </p:nvGrpSpPr>
        <p:grpSpPr>
          <a:xfrm rot="0">
            <a:off x="10384695" y="3020266"/>
            <a:ext cx="1622788" cy="522521"/>
            <a:chOff x="0" y="0"/>
            <a:chExt cx="1538643" cy="495427"/>
          </a:xfrm>
        </p:grpSpPr>
        <p:sp>
          <p:nvSpPr>
            <p:cNvPr name="Freeform 26" id="26"/>
            <p:cNvSpPr/>
            <p:nvPr/>
          </p:nvSpPr>
          <p:spPr>
            <a:xfrm flipH="false" flipV="false" rot="0">
              <a:off x="0" y="0"/>
              <a:ext cx="1538640" cy="495422"/>
            </a:xfrm>
            <a:custGeom>
              <a:avLst/>
              <a:gdLst/>
              <a:ahLst/>
              <a:cxnLst/>
              <a:rect r="r" b="b" t="t" l="l"/>
              <a:pathLst>
                <a:path h="495422" w="1538640">
                  <a:moveTo>
                    <a:pt x="0" y="0"/>
                  </a:moveTo>
                  <a:lnTo>
                    <a:pt x="1538640" y="0"/>
                  </a:lnTo>
                  <a:lnTo>
                    <a:pt x="1538640" y="495422"/>
                  </a:lnTo>
                  <a:lnTo>
                    <a:pt x="0" y="495422"/>
                  </a:lnTo>
                  <a:close/>
                </a:path>
              </a:pathLst>
            </a:custGeom>
            <a:blipFill>
              <a:blip r:embed="rId2">
                <a:alphaModFix amt="0"/>
              </a:blip>
              <a:stretch>
                <a:fillRect l="0" t="-10514" r="0" b="-10515"/>
              </a:stretch>
            </a:blipFill>
          </p:spPr>
        </p:sp>
        <p:sp>
          <p:nvSpPr>
            <p:cNvPr name="TextBox 27" id="27"/>
            <p:cNvSpPr txBox="true"/>
            <p:nvPr/>
          </p:nvSpPr>
          <p:spPr>
            <a:xfrm>
              <a:off x="0" y="0"/>
              <a:ext cx="1538643" cy="495427"/>
            </a:xfrm>
            <a:prstGeom prst="rect">
              <a:avLst/>
            </a:prstGeom>
          </p:spPr>
          <p:txBody>
            <a:bodyPr anchor="ctr" rtlCol="false" tIns="0" lIns="0" bIns="0" rIns="0"/>
            <a:lstStyle/>
            <a:p>
              <a:pPr algn="l">
                <a:lnSpc>
                  <a:spcPts val="1519"/>
                </a:lnSpc>
              </a:pPr>
              <a:r>
                <a:rPr lang="en-US" sz="1265" b="true">
                  <a:solidFill>
                    <a:srgbClr val="55220A"/>
                  </a:solidFill>
                  <a:latin typeface="Century Gothic Paneuropean Bold"/>
                  <a:ea typeface="Century Gothic Paneuropean Bold"/>
                  <a:cs typeface="Century Gothic Paneuropean Bold"/>
                  <a:sym typeface="Century Gothic Paneuropean Bold"/>
                </a:rPr>
                <a:t>Ledelsen/Klubb(er)</a:t>
              </a:r>
            </a:p>
            <a:p>
              <a:pPr algn="l">
                <a:lnSpc>
                  <a:spcPts val="1519"/>
                </a:lnSpc>
              </a:pPr>
              <a:r>
                <a:rPr lang="en-US" sz="1265" b="true">
                  <a:solidFill>
                    <a:srgbClr val="55220A"/>
                  </a:solidFill>
                  <a:latin typeface="Century Gothic Paneuropean Bold"/>
                  <a:ea typeface="Century Gothic Paneuropean Bold"/>
                  <a:cs typeface="Century Gothic Paneuropean Bold"/>
                  <a:sym typeface="Century Gothic Paneuropean Bold"/>
                </a:rPr>
                <a:t>Avdelingsledere</a:t>
              </a:r>
            </a:p>
          </p:txBody>
        </p:sp>
      </p:grpSp>
      <p:grpSp>
        <p:nvGrpSpPr>
          <p:cNvPr name="Group 28" id="28"/>
          <p:cNvGrpSpPr/>
          <p:nvPr/>
        </p:nvGrpSpPr>
        <p:grpSpPr>
          <a:xfrm rot="0">
            <a:off x="11088082" y="9395206"/>
            <a:ext cx="1626967" cy="505269"/>
            <a:chOff x="0" y="0"/>
            <a:chExt cx="1542606" cy="479069"/>
          </a:xfrm>
        </p:grpSpPr>
        <p:sp>
          <p:nvSpPr>
            <p:cNvPr name="Freeform 29" id="29"/>
            <p:cNvSpPr/>
            <p:nvPr/>
          </p:nvSpPr>
          <p:spPr>
            <a:xfrm flipH="false" flipV="false" rot="0">
              <a:off x="0" y="0"/>
              <a:ext cx="1542542" cy="479044"/>
            </a:xfrm>
            <a:custGeom>
              <a:avLst/>
              <a:gdLst/>
              <a:ahLst/>
              <a:cxnLst/>
              <a:rect r="r" b="b" t="t" l="l"/>
              <a:pathLst>
                <a:path h="479044" w="1542542">
                  <a:moveTo>
                    <a:pt x="0" y="0"/>
                  </a:moveTo>
                  <a:lnTo>
                    <a:pt x="1542542" y="0"/>
                  </a:lnTo>
                  <a:lnTo>
                    <a:pt x="1542542" y="479044"/>
                  </a:lnTo>
                  <a:lnTo>
                    <a:pt x="0" y="479044"/>
                  </a:lnTo>
                  <a:lnTo>
                    <a:pt x="0" y="0"/>
                  </a:lnTo>
                  <a:close/>
                </a:path>
              </a:pathLst>
            </a:custGeom>
            <a:blipFill>
              <a:blip r:embed="rId5"/>
              <a:stretch>
                <a:fillRect l="0" t="0" r="-4" b="-5"/>
              </a:stretch>
            </a:blipFill>
          </p:spPr>
        </p:sp>
      </p:grpSp>
      <p:sp>
        <p:nvSpPr>
          <p:cNvPr name="Freeform 30" id="30"/>
          <p:cNvSpPr/>
          <p:nvPr/>
        </p:nvSpPr>
        <p:spPr>
          <a:xfrm flipH="false" flipV="false" rot="0">
            <a:off x="8725110" y="9446708"/>
            <a:ext cx="1547165" cy="402263"/>
          </a:xfrm>
          <a:custGeom>
            <a:avLst/>
            <a:gdLst/>
            <a:ahLst/>
            <a:cxnLst/>
            <a:rect r="r" b="b" t="t" l="l"/>
            <a:pathLst>
              <a:path h="402263" w="1547165">
                <a:moveTo>
                  <a:pt x="0" y="0"/>
                </a:moveTo>
                <a:lnTo>
                  <a:pt x="1547165" y="0"/>
                </a:lnTo>
                <a:lnTo>
                  <a:pt x="1547165" y="402263"/>
                </a:lnTo>
                <a:lnTo>
                  <a:pt x="0" y="40226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1" id="31"/>
          <p:cNvSpPr/>
          <p:nvPr/>
        </p:nvSpPr>
        <p:spPr>
          <a:xfrm flipH="false" flipV="false" rot="0">
            <a:off x="13530856" y="9395206"/>
            <a:ext cx="1596425" cy="505269"/>
          </a:xfrm>
          <a:custGeom>
            <a:avLst/>
            <a:gdLst/>
            <a:ahLst/>
            <a:cxnLst/>
            <a:rect r="r" b="b" t="t" l="l"/>
            <a:pathLst>
              <a:path h="505269" w="1596425">
                <a:moveTo>
                  <a:pt x="0" y="0"/>
                </a:moveTo>
                <a:lnTo>
                  <a:pt x="1596425" y="0"/>
                </a:lnTo>
                <a:lnTo>
                  <a:pt x="1596425" y="505268"/>
                </a:lnTo>
                <a:lnTo>
                  <a:pt x="0" y="505268"/>
                </a:lnTo>
                <a:lnTo>
                  <a:pt x="0" y="0"/>
                </a:lnTo>
                <a:close/>
              </a:path>
            </a:pathLst>
          </a:custGeom>
          <a:blipFill>
            <a:blip r:embed="rId8"/>
            <a:stretch>
              <a:fillRect l="0" t="0" r="0" b="0"/>
            </a:stretch>
          </a:blipFill>
        </p:spPr>
      </p:sp>
      <p:sp>
        <p:nvSpPr>
          <p:cNvPr name="TextBox 32" id="32"/>
          <p:cNvSpPr txBox="true"/>
          <p:nvPr/>
        </p:nvSpPr>
        <p:spPr>
          <a:xfrm rot="0">
            <a:off x="5033808" y="4697409"/>
            <a:ext cx="8103195" cy="3415605"/>
          </a:xfrm>
          <a:prstGeom prst="rect">
            <a:avLst/>
          </a:prstGeom>
        </p:spPr>
        <p:txBody>
          <a:bodyPr anchor="t" rtlCol="false" tIns="0" lIns="0" bIns="0" rIns="0">
            <a:spAutoFit/>
          </a:bodyPr>
          <a:lstStyle/>
          <a:p>
            <a:pPr algn="l">
              <a:lnSpc>
                <a:spcPts val="1856"/>
              </a:lnSpc>
            </a:pPr>
          </a:p>
          <a:p>
            <a:pPr algn="l">
              <a:lnSpc>
                <a:spcPts val="1856"/>
              </a:lnSpc>
            </a:pPr>
            <a:r>
              <a:rPr lang="en-US" sz="1546" b="true">
                <a:solidFill>
                  <a:srgbClr val="2A2A2A"/>
                </a:solidFill>
                <a:latin typeface="Century Gothic Paneuropean Bold"/>
                <a:ea typeface="Century Gothic Paneuropean Bold"/>
                <a:cs typeface="Century Gothic Paneuropean Bold"/>
                <a:sym typeface="Century Gothic Paneuropean Bold"/>
              </a:rPr>
              <a:t>OPPGAVE</a:t>
            </a:r>
          </a:p>
          <a:p>
            <a:pPr algn="l">
              <a:lnSpc>
                <a:spcPts val="1856"/>
              </a:lnSpc>
            </a:pPr>
            <a:r>
              <a:rPr lang="en-US" sz="1546">
                <a:solidFill>
                  <a:srgbClr val="2A2A2A"/>
                </a:solidFill>
                <a:latin typeface="Century Gothic Paneuropean"/>
                <a:ea typeface="Century Gothic Paneuropean"/>
                <a:cs typeface="Century Gothic Paneuropean"/>
                <a:sym typeface="Century Gothic Paneuropean"/>
              </a:rPr>
              <a:t>Definer hvilke kunnskaper og ferdigheter det er behov for å styrke for å nå målene som er satt. Eksempelvis digital forståelse, metode, etikk, formidling, Excel, graving, produksjonsverktøy, eller knyttet til nisje- eller målgruppesatsninger.  </a:t>
            </a:r>
          </a:p>
          <a:p>
            <a:pPr algn="l">
              <a:lnSpc>
                <a:spcPts val="1856"/>
              </a:lnSpc>
            </a:pPr>
          </a:p>
          <a:p>
            <a:pPr algn="l">
              <a:lnSpc>
                <a:spcPts val="1856"/>
              </a:lnSpc>
            </a:pPr>
            <a:r>
              <a:rPr lang="en-US" sz="1546" b="true">
                <a:solidFill>
                  <a:srgbClr val="2A2A2A"/>
                </a:solidFill>
                <a:latin typeface="Century Gothic Paneuropean Bold"/>
                <a:ea typeface="Century Gothic Paneuropean Bold"/>
                <a:cs typeface="Century Gothic Paneuropean Bold"/>
                <a:sym typeface="Century Gothic Paneuropean Bold"/>
              </a:rPr>
              <a:t>FORSLAG</a:t>
            </a:r>
          </a:p>
          <a:p>
            <a:pPr algn="l">
              <a:lnSpc>
                <a:spcPts val="1856"/>
              </a:lnSpc>
            </a:pPr>
            <a:r>
              <a:rPr lang="en-US" sz="1546">
                <a:solidFill>
                  <a:srgbClr val="2A2A2A"/>
                </a:solidFill>
                <a:latin typeface="Century Gothic Paneuropean"/>
                <a:ea typeface="Century Gothic Paneuropean"/>
                <a:cs typeface="Century Gothic Paneuropean"/>
                <a:sym typeface="Century Gothic Paneuropean"/>
              </a:rPr>
              <a:t>Lag en oversikt over hva slags konkret kompetanse som trengs for å nå de ulike målene som er satt.</a:t>
            </a:r>
          </a:p>
          <a:p>
            <a:pPr algn="l">
              <a:lnSpc>
                <a:spcPts val="1856"/>
              </a:lnSpc>
            </a:pPr>
          </a:p>
          <a:p>
            <a:pPr algn="l">
              <a:lnSpc>
                <a:spcPts val="1856"/>
              </a:lnSpc>
            </a:pPr>
            <a:r>
              <a:rPr lang="en-US" sz="1546">
                <a:solidFill>
                  <a:srgbClr val="2A2A2A"/>
                </a:solidFill>
                <a:latin typeface="Century Gothic Paneuropean"/>
                <a:ea typeface="Century Gothic Paneuropean"/>
                <a:cs typeface="Century Gothic Paneuropean"/>
                <a:sym typeface="Century Gothic Paneuropean"/>
              </a:rPr>
              <a:t>Dette kan gjøres i workshops, avdelingsvis, i samarbeid mellom ledelse og klubb eller på andre måter som bygger laget og forankrer behovene godt. </a:t>
            </a:r>
          </a:p>
          <a:p>
            <a:pPr algn="l">
              <a:lnSpc>
                <a:spcPts val="1856"/>
              </a:lnSpc>
            </a:pPr>
          </a:p>
          <a:p>
            <a:pPr algn="l">
              <a:lnSpc>
                <a:spcPts val="1856"/>
              </a:lnSpc>
            </a:pPr>
          </a:p>
          <a:p>
            <a:pPr algn="l">
              <a:lnSpc>
                <a:spcPts val="1856"/>
              </a:lnSpc>
            </a:pPr>
          </a:p>
        </p:txBody>
      </p:sp>
    </p:spTree>
  </p:cSld>
  <p:clrMapOvr>
    <a:masterClrMapping/>
  </p:clrMapOvr>
  <p:transition spd="fast">
    <p:fade/>
  </p:transition>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824916" y="1599428"/>
            <a:ext cx="10462576" cy="576193"/>
            <a:chOff x="0" y="0"/>
            <a:chExt cx="9920072" cy="546316"/>
          </a:xfrm>
        </p:grpSpPr>
        <p:sp>
          <p:nvSpPr>
            <p:cNvPr name="Freeform 3" id="3"/>
            <p:cNvSpPr/>
            <p:nvPr/>
          </p:nvSpPr>
          <p:spPr>
            <a:xfrm flipH="false" flipV="false" rot="0">
              <a:off x="0" y="0"/>
              <a:ext cx="9920078" cy="546312"/>
            </a:xfrm>
            <a:custGeom>
              <a:avLst/>
              <a:gdLst/>
              <a:ahLst/>
              <a:cxnLst/>
              <a:rect r="r" b="b" t="t" l="l"/>
              <a:pathLst>
                <a:path h="546312" w="9920078">
                  <a:moveTo>
                    <a:pt x="0" y="0"/>
                  </a:moveTo>
                  <a:lnTo>
                    <a:pt x="9920078" y="0"/>
                  </a:lnTo>
                  <a:lnTo>
                    <a:pt x="9920078" y="546312"/>
                  </a:lnTo>
                  <a:lnTo>
                    <a:pt x="0" y="546312"/>
                  </a:lnTo>
                  <a:close/>
                </a:path>
              </a:pathLst>
            </a:custGeom>
            <a:blipFill>
              <a:blip r:embed="rId2">
                <a:alphaModFix amt="0"/>
              </a:blip>
              <a:stretch>
                <a:fillRect l="0" t="-303813" r="0" b="-303814"/>
              </a:stretch>
            </a:blipFill>
          </p:spPr>
        </p:sp>
        <p:sp>
          <p:nvSpPr>
            <p:cNvPr name="TextBox 4" id="4"/>
            <p:cNvSpPr txBox="true"/>
            <p:nvPr/>
          </p:nvSpPr>
          <p:spPr>
            <a:xfrm>
              <a:off x="0" y="0"/>
              <a:ext cx="9920072" cy="546316"/>
            </a:xfrm>
            <a:prstGeom prst="rect">
              <a:avLst/>
            </a:prstGeom>
          </p:spPr>
          <p:txBody>
            <a:bodyPr anchor="ctr" rtlCol="false" tIns="0" lIns="0" bIns="0" rIns="0"/>
            <a:lstStyle/>
            <a:p>
              <a:pPr algn="l">
                <a:lnSpc>
                  <a:spcPts val="1772"/>
                </a:lnSpc>
              </a:pPr>
              <a:r>
                <a:rPr lang="en-US" sz="1476">
                  <a:solidFill>
                    <a:srgbClr val="2F2F2F"/>
                  </a:solidFill>
                  <a:latin typeface="Century Gothic Paneuropean"/>
                  <a:ea typeface="Century Gothic Paneuropean"/>
                  <a:cs typeface="Century Gothic Paneuropean"/>
                  <a:sym typeface="Century Gothic Paneuropean"/>
                </a:rPr>
                <a:t>Her er et eksempel på hvordan et oversiktlig oppsett av stegene MÅL -&gt;  DELMÅL -&gt; KOMPETANSEMÅL kan brukes</a:t>
              </a:r>
            </a:p>
            <a:p>
              <a:pPr algn="l">
                <a:lnSpc>
                  <a:spcPts val="1772"/>
                </a:lnSpc>
              </a:pPr>
              <a:r>
                <a:rPr lang="en-US" sz="1476">
                  <a:solidFill>
                    <a:srgbClr val="2F2F2F"/>
                  </a:solidFill>
                  <a:latin typeface="Century Gothic Paneuropean"/>
                  <a:ea typeface="Century Gothic Paneuropean"/>
                  <a:cs typeface="Century Gothic Paneuropean"/>
                  <a:sym typeface="Century Gothic Paneuropean"/>
                </a:rPr>
                <a:t>for å tydeligere identifisere hvilken kompetanse redaksjonen skal jobbe med fremover.</a:t>
              </a:r>
            </a:p>
          </p:txBody>
        </p:sp>
      </p:grpSp>
      <p:grpSp>
        <p:nvGrpSpPr>
          <p:cNvPr name="Group 5" id="5"/>
          <p:cNvGrpSpPr/>
          <p:nvPr/>
        </p:nvGrpSpPr>
        <p:grpSpPr>
          <a:xfrm rot="0">
            <a:off x="14522561" y="440412"/>
            <a:ext cx="903555" cy="885459"/>
            <a:chOff x="0" y="0"/>
            <a:chExt cx="856704" cy="839546"/>
          </a:xfrm>
        </p:grpSpPr>
        <p:sp>
          <p:nvSpPr>
            <p:cNvPr name="Freeform 6" id="6"/>
            <p:cNvSpPr/>
            <p:nvPr/>
          </p:nvSpPr>
          <p:spPr>
            <a:xfrm flipH="false" flipV="false" rot="0">
              <a:off x="6350" y="6350"/>
              <a:ext cx="844042" cy="826897"/>
            </a:xfrm>
            <a:custGeom>
              <a:avLst/>
              <a:gdLst/>
              <a:ahLst/>
              <a:cxnLst/>
              <a:rect r="r" b="b" t="t" l="l"/>
              <a:pathLst>
                <a:path h="826897" w="844042">
                  <a:moveTo>
                    <a:pt x="0" y="413385"/>
                  </a:moveTo>
                  <a:cubicBezTo>
                    <a:pt x="0" y="185039"/>
                    <a:pt x="188976" y="0"/>
                    <a:pt x="422021" y="0"/>
                  </a:cubicBezTo>
                  <a:cubicBezTo>
                    <a:pt x="655066" y="0"/>
                    <a:pt x="844042" y="185039"/>
                    <a:pt x="844042" y="413385"/>
                  </a:cubicBezTo>
                  <a:cubicBezTo>
                    <a:pt x="844042" y="641731"/>
                    <a:pt x="655066" y="826897"/>
                    <a:pt x="422021" y="826897"/>
                  </a:cubicBezTo>
                  <a:cubicBezTo>
                    <a:pt x="188976" y="826897"/>
                    <a:pt x="0" y="641731"/>
                    <a:pt x="0" y="413385"/>
                  </a:cubicBezTo>
                  <a:close/>
                </a:path>
              </a:pathLst>
            </a:custGeom>
            <a:solidFill>
              <a:srgbClr val="F3E9E2"/>
            </a:solidFill>
          </p:spPr>
        </p:sp>
      </p:grpSp>
      <p:grpSp>
        <p:nvGrpSpPr>
          <p:cNvPr name="Group 7" id="7"/>
          <p:cNvGrpSpPr/>
          <p:nvPr/>
        </p:nvGrpSpPr>
        <p:grpSpPr>
          <a:xfrm rot="0">
            <a:off x="14620970" y="724912"/>
            <a:ext cx="706736" cy="316446"/>
            <a:chOff x="0" y="0"/>
            <a:chExt cx="670090" cy="300038"/>
          </a:xfrm>
        </p:grpSpPr>
        <p:sp>
          <p:nvSpPr>
            <p:cNvPr name="Freeform 8" id="8"/>
            <p:cNvSpPr/>
            <p:nvPr/>
          </p:nvSpPr>
          <p:spPr>
            <a:xfrm flipH="false" flipV="false" rot="0">
              <a:off x="0" y="0"/>
              <a:ext cx="670095" cy="300031"/>
            </a:xfrm>
            <a:custGeom>
              <a:avLst/>
              <a:gdLst/>
              <a:ahLst/>
              <a:cxnLst/>
              <a:rect r="r" b="b" t="t" l="l"/>
              <a:pathLst>
                <a:path h="300031" w="670095">
                  <a:moveTo>
                    <a:pt x="0" y="0"/>
                  </a:moveTo>
                  <a:lnTo>
                    <a:pt x="670095" y="0"/>
                  </a:lnTo>
                  <a:lnTo>
                    <a:pt x="670095" y="300031"/>
                  </a:lnTo>
                  <a:lnTo>
                    <a:pt x="0" y="300031"/>
                  </a:lnTo>
                  <a:close/>
                </a:path>
              </a:pathLst>
            </a:custGeom>
            <a:blipFill>
              <a:blip r:embed="rId2">
                <a:alphaModFix amt="0"/>
              </a:blip>
              <a:stretch>
                <a:fillRect l="-7448" t="0" r="-7448" b="-2"/>
              </a:stretch>
            </a:blipFill>
          </p:spPr>
        </p:sp>
        <p:sp>
          <p:nvSpPr>
            <p:cNvPr name="TextBox 9" id="9"/>
            <p:cNvSpPr txBox="true"/>
            <p:nvPr/>
          </p:nvSpPr>
          <p:spPr>
            <a:xfrm>
              <a:off x="0" y="0"/>
              <a:ext cx="670090" cy="300038"/>
            </a:xfrm>
            <a:prstGeom prst="rect">
              <a:avLst/>
            </a:prstGeom>
          </p:spPr>
          <p:txBody>
            <a:bodyPr anchor="ctr" rtlCol="false" tIns="0" lIns="0" bIns="0" rIns="0"/>
            <a:lstStyle/>
            <a:p>
              <a:pPr algn="ctr">
                <a:lnSpc>
                  <a:spcPts val="1519"/>
                </a:lnSpc>
              </a:pPr>
              <a:r>
                <a:rPr lang="en-US" sz="1265" b="true">
                  <a:solidFill>
                    <a:srgbClr val="55220A"/>
                  </a:solidFill>
                  <a:latin typeface="Century Gothic Paneuropean Bold"/>
                  <a:ea typeface="Century Gothic Paneuropean Bold"/>
                  <a:cs typeface="Century Gothic Paneuropean Bold"/>
                  <a:sym typeface="Century Gothic Paneuropean Bold"/>
                </a:rPr>
                <a:t>TRINN 2</a:t>
              </a:r>
            </a:p>
          </p:txBody>
        </p:sp>
      </p:grpSp>
      <p:grpSp>
        <p:nvGrpSpPr>
          <p:cNvPr name="Group 10" id="10"/>
          <p:cNvGrpSpPr/>
          <p:nvPr/>
        </p:nvGrpSpPr>
        <p:grpSpPr>
          <a:xfrm rot="0">
            <a:off x="2781933" y="481199"/>
            <a:ext cx="6593217" cy="803873"/>
            <a:chOff x="0" y="0"/>
            <a:chExt cx="6251346" cy="762190"/>
          </a:xfrm>
        </p:grpSpPr>
        <p:sp>
          <p:nvSpPr>
            <p:cNvPr name="Freeform 11" id="11"/>
            <p:cNvSpPr/>
            <p:nvPr/>
          </p:nvSpPr>
          <p:spPr>
            <a:xfrm flipH="false" flipV="false" rot="0">
              <a:off x="0" y="0"/>
              <a:ext cx="6251341" cy="762187"/>
            </a:xfrm>
            <a:custGeom>
              <a:avLst/>
              <a:gdLst/>
              <a:ahLst/>
              <a:cxnLst/>
              <a:rect r="r" b="b" t="t" l="l"/>
              <a:pathLst>
                <a:path h="762187" w="6251341">
                  <a:moveTo>
                    <a:pt x="0" y="0"/>
                  </a:moveTo>
                  <a:lnTo>
                    <a:pt x="6251341" y="0"/>
                  </a:lnTo>
                  <a:lnTo>
                    <a:pt x="6251341" y="762187"/>
                  </a:lnTo>
                  <a:lnTo>
                    <a:pt x="0" y="762187"/>
                  </a:lnTo>
                  <a:close/>
                </a:path>
              </a:pathLst>
            </a:custGeom>
            <a:blipFill>
              <a:blip r:embed="rId2">
                <a:alphaModFix amt="0"/>
              </a:blip>
              <a:stretch>
                <a:fillRect l="0" t="-109813" r="0" b="-109813"/>
              </a:stretch>
            </a:blipFill>
          </p:spPr>
        </p:sp>
        <p:sp>
          <p:nvSpPr>
            <p:cNvPr name="TextBox 12" id="12"/>
            <p:cNvSpPr txBox="true"/>
            <p:nvPr/>
          </p:nvSpPr>
          <p:spPr>
            <a:xfrm>
              <a:off x="0" y="9525"/>
              <a:ext cx="6251346" cy="752665"/>
            </a:xfrm>
            <a:prstGeom prst="rect">
              <a:avLst/>
            </a:prstGeom>
          </p:spPr>
          <p:txBody>
            <a:bodyPr anchor="ctr" rtlCol="false" tIns="0" lIns="0" bIns="0" rIns="0"/>
            <a:lstStyle/>
            <a:p>
              <a:pPr algn="l">
                <a:lnSpc>
                  <a:spcPts val="3544"/>
                </a:lnSpc>
              </a:pPr>
              <a:r>
                <a:rPr lang="en-US" sz="2953" b="true">
                  <a:solidFill>
                    <a:srgbClr val="7A2B1F"/>
                  </a:solidFill>
                  <a:latin typeface="Century Gothic Paneuropean Bold"/>
                  <a:ea typeface="Century Gothic Paneuropean Bold"/>
                  <a:cs typeface="Century Gothic Paneuropean Bold"/>
                  <a:sym typeface="Century Gothic Paneuropean Bold"/>
                </a:rPr>
                <a:t>HVILKEN KOMPETANSE TRENGER VI? </a:t>
              </a:r>
            </a:p>
            <a:p>
              <a:pPr algn="l">
                <a:lnSpc>
                  <a:spcPts val="1772"/>
                </a:lnSpc>
              </a:pPr>
              <a:r>
                <a:rPr lang="en-US" sz="1476" b="true">
                  <a:solidFill>
                    <a:srgbClr val="000000"/>
                  </a:solidFill>
                  <a:latin typeface="Century Gothic Paneuropean Bold"/>
                  <a:ea typeface="Century Gothic Paneuropean Bold"/>
                  <a:cs typeface="Century Gothic Paneuropean Bold"/>
                  <a:sym typeface="Century Gothic Paneuropean Bold"/>
                </a:rPr>
                <a:t>Skjema</a:t>
              </a:r>
            </a:p>
          </p:txBody>
        </p:sp>
      </p:grpSp>
      <p:grpSp>
        <p:nvGrpSpPr>
          <p:cNvPr name="Group 13" id="13"/>
          <p:cNvGrpSpPr/>
          <p:nvPr/>
        </p:nvGrpSpPr>
        <p:grpSpPr>
          <a:xfrm rot="0">
            <a:off x="2992950" y="4875100"/>
            <a:ext cx="2409810" cy="811668"/>
            <a:chOff x="0" y="0"/>
            <a:chExt cx="2284857" cy="769582"/>
          </a:xfrm>
        </p:grpSpPr>
        <p:sp>
          <p:nvSpPr>
            <p:cNvPr name="Freeform 14" id="14"/>
            <p:cNvSpPr/>
            <p:nvPr/>
          </p:nvSpPr>
          <p:spPr>
            <a:xfrm flipH="false" flipV="false" rot="0">
              <a:off x="0" y="0"/>
              <a:ext cx="2284857" cy="769620"/>
            </a:xfrm>
            <a:custGeom>
              <a:avLst/>
              <a:gdLst/>
              <a:ahLst/>
              <a:cxnLst/>
              <a:rect r="r" b="b" t="t" l="l"/>
              <a:pathLst>
                <a:path h="769620" w="2284857">
                  <a:moveTo>
                    <a:pt x="0" y="0"/>
                  </a:moveTo>
                  <a:lnTo>
                    <a:pt x="2284857" y="0"/>
                  </a:lnTo>
                  <a:lnTo>
                    <a:pt x="2284857" y="769620"/>
                  </a:lnTo>
                  <a:lnTo>
                    <a:pt x="0" y="769620"/>
                  </a:lnTo>
                  <a:close/>
                </a:path>
              </a:pathLst>
            </a:custGeom>
            <a:solidFill>
              <a:srgbClr val="E5C1AC"/>
            </a:solidFill>
          </p:spPr>
        </p:sp>
      </p:grpSp>
      <p:grpSp>
        <p:nvGrpSpPr>
          <p:cNvPr name="Group 15" id="15"/>
          <p:cNvGrpSpPr/>
          <p:nvPr/>
        </p:nvGrpSpPr>
        <p:grpSpPr>
          <a:xfrm rot="0">
            <a:off x="8291626" y="5278249"/>
            <a:ext cx="4127485" cy="13395"/>
            <a:chOff x="0" y="0"/>
            <a:chExt cx="3913467" cy="12700"/>
          </a:xfrm>
        </p:grpSpPr>
        <p:sp>
          <p:nvSpPr>
            <p:cNvPr name="Freeform 16" id="16"/>
            <p:cNvSpPr/>
            <p:nvPr/>
          </p:nvSpPr>
          <p:spPr>
            <a:xfrm flipH="false" flipV="false" rot="0">
              <a:off x="6350" y="0"/>
              <a:ext cx="3900805" cy="12700"/>
            </a:xfrm>
            <a:custGeom>
              <a:avLst/>
              <a:gdLst/>
              <a:ahLst/>
              <a:cxnLst/>
              <a:rect r="r" b="b" t="t" l="l"/>
              <a:pathLst>
                <a:path h="12700" w="3900805">
                  <a:moveTo>
                    <a:pt x="0" y="0"/>
                  </a:moveTo>
                  <a:lnTo>
                    <a:pt x="3900805" y="0"/>
                  </a:lnTo>
                  <a:lnTo>
                    <a:pt x="3900805" y="12700"/>
                  </a:lnTo>
                  <a:lnTo>
                    <a:pt x="0" y="12700"/>
                  </a:lnTo>
                  <a:close/>
                </a:path>
              </a:pathLst>
            </a:custGeom>
            <a:solidFill>
              <a:srgbClr val="000000"/>
            </a:solidFill>
          </p:spPr>
        </p:sp>
      </p:grpSp>
      <p:grpSp>
        <p:nvGrpSpPr>
          <p:cNvPr name="Group 17" id="17"/>
          <p:cNvGrpSpPr/>
          <p:nvPr/>
        </p:nvGrpSpPr>
        <p:grpSpPr>
          <a:xfrm rot="0">
            <a:off x="5564807" y="4179040"/>
            <a:ext cx="2992325" cy="2214196"/>
            <a:chOff x="0" y="0"/>
            <a:chExt cx="2837167" cy="2099386"/>
          </a:xfrm>
        </p:grpSpPr>
        <p:sp>
          <p:nvSpPr>
            <p:cNvPr name="Freeform 18" id="18"/>
            <p:cNvSpPr/>
            <p:nvPr/>
          </p:nvSpPr>
          <p:spPr>
            <a:xfrm flipH="false" flipV="false" rot="0">
              <a:off x="0" y="0"/>
              <a:ext cx="2837180" cy="2099437"/>
            </a:xfrm>
            <a:custGeom>
              <a:avLst/>
              <a:gdLst/>
              <a:ahLst/>
              <a:cxnLst/>
              <a:rect r="r" b="b" t="t" l="l"/>
              <a:pathLst>
                <a:path h="2099437" w="2837180">
                  <a:moveTo>
                    <a:pt x="0" y="0"/>
                  </a:moveTo>
                  <a:lnTo>
                    <a:pt x="2837180" y="0"/>
                  </a:lnTo>
                  <a:lnTo>
                    <a:pt x="2837180" y="2099437"/>
                  </a:lnTo>
                  <a:lnTo>
                    <a:pt x="0" y="2099437"/>
                  </a:lnTo>
                  <a:close/>
                </a:path>
              </a:pathLst>
            </a:custGeom>
            <a:solidFill>
              <a:srgbClr val="F5E9E1"/>
            </a:solidFill>
          </p:spPr>
        </p:sp>
      </p:grpSp>
      <p:grpSp>
        <p:nvGrpSpPr>
          <p:cNvPr name="Group 19" id="19"/>
          <p:cNvGrpSpPr/>
          <p:nvPr/>
        </p:nvGrpSpPr>
        <p:grpSpPr>
          <a:xfrm rot="0">
            <a:off x="5560521" y="2829166"/>
            <a:ext cx="2988467" cy="1121966"/>
            <a:chOff x="0" y="0"/>
            <a:chExt cx="2833510" cy="1063790"/>
          </a:xfrm>
        </p:grpSpPr>
        <p:sp>
          <p:nvSpPr>
            <p:cNvPr name="Freeform 20" id="20"/>
            <p:cNvSpPr/>
            <p:nvPr/>
          </p:nvSpPr>
          <p:spPr>
            <a:xfrm flipH="false" flipV="false" rot="0">
              <a:off x="0" y="0"/>
              <a:ext cx="2833497" cy="1063752"/>
            </a:xfrm>
            <a:custGeom>
              <a:avLst/>
              <a:gdLst/>
              <a:ahLst/>
              <a:cxnLst/>
              <a:rect r="r" b="b" t="t" l="l"/>
              <a:pathLst>
                <a:path h="1063752" w="2833497">
                  <a:moveTo>
                    <a:pt x="0" y="0"/>
                  </a:moveTo>
                  <a:lnTo>
                    <a:pt x="2833497" y="0"/>
                  </a:lnTo>
                  <a:lnTo>
                    <a:pt x="2833497" y="1063752"/>
                  </a:lnTo>
                  <a:lnTo>
                    <a:pt x="0" y="1063752"/>
                  </a:lnTo>
                  <a:close/>
                </a:path>
              </a:pathLst>
            </a:custGeom>
            <a:solidFill>
              <a:srgbClr val="E5C1AC"/>
            </a:solidFill>
          </p:spPr>
        </p:sp>
      </p:grpSp>
      <p:sp>
        <p:nvSpPr>
          <p:cNvPr name="TextBox 21" id="21"/>
          <p:cNvSpPr txBox="true"/>
          <p:nvPr/>
        </p:nvSpPr>
        <p:spPr>
          <a:xfrm rot="0">
            <a:off x="6265716" y="3261260"/>
            <a:ext cx="1774240" cy="257791"/>
          </a:xfrm>
          <a:prstGeom prst="rect">
            <a:avLst/>
          </a:prstGeom>
        </p:spPr>
        <p:txBody>
          <a:bodyPr anchor="t" rtlCol="false" tIns="0" lIns="0" bIns="0" rIns="0">
            <a:spAutoFit/>
          </a:bodyPr>
          <a:lstStyle/>
          <a:p>
            <a:pPr algn="l">
              <a:lnSpc>
                <a:spcPts val="2025"/>
              </a:lnSpc>
            </a:pPr>
            <a:r>
              <a:rPr lang="en-US" sz="1687" b="true">
                <a:solidFill>
                  <a:srgbClr val="000000"/>
                </a:solidFill>
                <a:latin typeface="Century Gothic Paneuropean Bold"/>
                <a:ea typeface="Century Gothic Paneuropean Bold"/>
                <a:cs typeface="Century Gothic Paneuropean Bold"/>
                <a:sym typeface="Century Gothic Paneuropean Bold"/>
              </a:rPr>
              <a:t>STRATEGISK MÅL</a:t>
            </a:r>
          </a:p>
        </p:txBody>
      </p:sp>
      <p:grpSp>
        <p:nvGrpSpPr>
          <p:cNvPr name="Group 22" id="22"/>
          <p:cNvGrpSpPr/>
          <p:nvPr/>
        </p:nvGrpSpPr>
        <p:grpSpPr>
          <a:xfrm rot="0">
            <a:off x="8710031" y="2843003"/>
            <a:ext cx="2996169" cy="1121966"/>
            <a:chOff x="0" y="0"/>
            <a:chExt cx="2840812" cy="1063790"/>
          </a:xfrm>
        </p:grpSpPr>
        <p:sp>
          <p:nvSpPr>
            <p:cNvPr name="Freeform 23" id="23"/>
            <p:cNvSpPr/>
            <p:nvPr/>
          </p:nvSpPr>
          <p:spPr>
            <a:xfrm flipH="false" flipV="false" rot="0">
              <a:off x="0" y="0"/>
              <a:ext cx="2840863" cy="1063752"/>
            </a:xfrm>
            <a:custGeom>
              <a:avLst/>
              <a:gdLst/>
              <a:ahLst/>
              <a:cxnLst/>
              <a:rect r="r" b="b" t="t" l="l"/>
              <a:pathLst>
                <a:path h="1063752" w="2840863">
                  <a:moveTo>
                    <a:pt x="0" y="0"/>
                  </a:moveTo>
                  <a:lnTo>
                    <a:pt x="2840863" y="0"/>
                  </a:lnTo>
                  <a:lnTo>
                    <a:pt x="2840863" y="1063752"/>
                  </a:lnTo>
                  <a:lnTo>
                    <a:pt x="0" y="1063752"/>
                  </a:lnTo>
                  <a:close/>
                </a:path>
              </a:pathLst>
            </a:custGeom>
            <a:solidFill>
              <a:srgbClr val="E5C1AC"/>
            </a:solidFill>
          </p:spPr>
        </p:sp>
      </p:grpSp>
      <p:sp>
        <p:nvSpPr>
          <p:cNvPr name="TextBox 24" id="24"/>
          <p:cNvSpPr txBox="true"/>
          <p:nvPr/>
        </p:nvSpPr>
        <p:spPr>
          <a:xfrm rot="0">
            <a:off x="9831407" y="3275083"/>
            <a:ext cx="1225064" cy="257778"/>
          </a:xfrm>
          <a:prstGeom prst="rect">
            <a:avLst/>
          </a:prstGeom>
        </p:spPr>
        <p:txBody>
          <a:bodyPr anchor="t" rtlCol="false" tIns="0" lIns="0" bIns="0" rIns="0">
            <a:spAutoFit/>
          </a:bodyPr>
          <a:lstStyle/>
          <a:p>
            <a:pPr algn="ctr">
              <a:lnSpc>
                <a:spcPts val="2025"/>
              </a:lnSpc>
            </a:pPr>
            <a:r>
              <a:rPr lang="en-US" sz="1687" b="true">
                <a:solidFill>
                  <a:srgbClr val="000000"/>
                </a:solidFill>
                <a:latin typeface="Century Gothic Paneuropean Bold"/>
                <a:ea typeface="Century Gothic Paneuropean Bold"/>
                <a:cs typeface="Century Gothic Paneuropean Bold"/>
                <a:sym typeface="Century Gothic Paneuropean Bold"/>
              </a:rPr>
              <a:t>DELMÅL</a:t>
            </a:r>
          </a:p>
        </p:txBody>
      </p:sp>
      <p:grpSp>
        <p:nvGrpSpPr>
          <p:cNvPr name="Group 25" id="25"/>
          <p:cNvGrpSpPr/>
          <p:nvPr/>
        </p:nvGrpSpPr>
        <p:grpSpPr>
          <a:xfrm rot="0">
            <a:off x="8711959" y="4173830"/>
            <a:ext cx="2992311" cy="2214196"/>
            <a:chOff x="0" y="0"/>
            <a:chExt cx="2837155" cy="2099386"/>
          </a:xfrm>
        </p:grpSpPr>
        <p:sp>
          <p:nvSpPr>
            <p:cNvPr name="Freeform 26" id="26"/>
            <p:cNvSpPr/>
            <p:nvPr/>
          </p:nvSpPr>
          <p:spPr>
            <a:xfrm flipH="false" flipV="false" rot="0">
              <a:off x="0" y="0"/>
              <a:ext cx="2837180" cy="2099437"/>
            </a:xfrm>
            <a:custGeom>
              <a:avLst/>
              <a:gdLst/>
              <a:ahLst/>
              <a:cxnLst/>
              <a:rect r="r" b="b" t="t" l="l"/>
              <a:pathLst>
                <a:path h="2099437" w="2837180">
                  <a:moveTo>
                    <a:pt x="0" y="0"/>
                  </a:moveTo>
                  <a:lnTo>
                    <a:pt x="2837180" y="0"/>
                  </a:lnTo>
                  <a:lnTo>
                    <a:pt x="2837180" y="2099437"/>
                  </a:lnTo>
                  <a:lnTo>
                    <a:pt x="0" y="2099437"/>
                  </a:lnTo>
                  <a:close/>
                </a:path>
              </a:pathLst>
            </a:custGeom>
            <a:solidFill>
              <a:srgbClr val="F5E9E1"/>
            </a:solidFill>
          </p:spPr>
        </p:sp>
      </p:grpSp>
      <p:sp>
        <p:nvSpPr>
          <p:cNvPr name="TextBox 27" id="27"/>
          <p:cNvSpPr txBox="true"/>
          <p:nvPr/>
        </p:nvSpPr>
        <p:spPr>
          <a:xfrm rot="0">
            <a:off x="9056453" y="4398590"/>
            <a:ext cx="2333126" cy="1391906"/>
          </a:xfrm>
          <a:prstGeom prst="rect">
            <a:avLst/>
          </a:prstGeom>
        </p:spPr>
        <p:txBody>
          <a:bodyPr anchor="t" rtlCol="false" tIns="0" lIns="0" bIns="0" rIns="0">
            <a:spAutoFit/>
          </a:bodyPr>
          <a:lstStyle/>
          <a:p>
            <a:pPr algn="l">
              <a:lnSpc>
                <a:spcPts val="1772"/>
              </a:lnSpc>
            </a:pPr>
            <a:r>
              <a:rPr lang="en-US" sz="1476">
                <a:solidFill>
                  <a:srgbClr val="000000"/>
                </a:solidFill>
                <a:latin typeface="Century Gothic Paneuropean"/>
                <a:ea typeface="Century Gothic Paneuropean"/>
                <a:cs typeface="Century Gothic Paneuropean"/>
                <a:sym typeface="Century Gothic Paneuropean"/>
              </a:rPr>
              <a:t>Avis X skal ha flere undersøkende </a:t>
            </a:r>
          </a:p>
          <a:p>
            <a:pPr algn="l">
              <a:lnSpc>
                <a:spcPts val="1772"/>
              </a:lnSpc>
            </a:pPr>
            <a:r>
              <a:rPr lang="en-US" sz="1476">
                <a:solidFill>
                  <a:srgbClr val="000000"/>
                </a:solidFill>
                <a:latin typeface="Century Gothic Paneuropean"/>
                <a:ea typeface="Century Gothic Paneuropean"/>
                <a:cs typeface="Century Gothic Paneuropean"/>
                <a:sym typeface="Century Gothic Paneuropean"/>
              </a:rPr>
              <a:t>saker og levere minst én</a:t>
            </a:r>
          </a:p>
          <a:p>
            <a:pPr algn="l">
              <a:lnSpc>
                <a:spcPts val="1772"/>
              </a:lnSpc>
            </a:pPr>
            <a:r>
              <a:rPr lang="en-US" sz="1476">
                <a:solidFill>
                  <a:srgbClr val="000000"/>
                </a:solidFill>
                <a:latin typeface="Century Gothic Paneuropean"/>
                <a:ea typeface="Century Gothic Paneuropean"/>
                <a:cs typeface="Century Gothic Paneuropean"/>
                <a:sym typeface="Century Gothic Paneuropean"/>
              </a:rPr>
              <a:t>metoderapport til SKUP hvert år.</a:t>
            </a:r>
          </a:p>
        </p:txBody>
      </p:sp>
      <p:sp>
        <p:nvSpPr>
          <p:cNvPr name="TextBox 28" id="28"/>
          <p:cNvSpPr txBox="true"/>
          <p:nvPr/>
        </p:nvSpPr>
        <p:spPr>
          <a:xfrm rot="0">
            <a:off x="3168887" y="5055217"/>
            <a:ext cx="2057963" cy="451409"/>
          </a:xfrm>
          <a:prstGeom prst="rect">
            <a:avLst/>
          </a:prstGeom>
        </p:spPr>
        <p:txBody>
          <a:bodyPr anchor="t" rtlCol="false" tIns="0" lIns="0" bIns="0" rIns="0">
            <a:spAutoFit/>
          </a:bodyPr>
          <a:lstStyle/>
          <a:p>
            <a:pPr algn="ctr">
              <a:lnSpc>
                <a:spcPts val="1772"/>
              </a:lnSpc>
            </a:pPr>
            <a:r>
              <a:rPr lang="en-US" sz="1476" b="true">
                <a:solidFill>
                  <a:srgbClr val="000000"/>
                </a:solidFill>
                <a:latin typeface="Century Gothic Paneuropean Bold"/>
                <a:ea typeface="Century Gothic Paneuropean Bold"/>
                <a:cs typeface="Century Gothic Paneuropean Bold"/>
                <a:sym typeface="Century Gothic Paneuropean Bold"/>
              </a:rPr>
              <a:t>KOLLEKTIV KOMPETANSE</a:t>
            </a:r>
          </a:p>
        </p:txBody>
      </p:sp>
      <p:grpSp>
        <p:nvGrpSpPr>
          <p:cNvPr name="Group 29" id="29"/>
          <p:cNvGrpSpPr/>
          <p:nvPr/>
        </p:nvGrpSpPr>
        <p:grpSpPr>
          <a:xfrm rot="0">
            <a:off x="11857250" y="2848253"/>
            <a:ext cx="3434358" cy="1121966"/>
            <a:chOff x="0" y="0"/>
            <a:chExt cx="3256280" cy="1063790"/>
          </a:xfrm>
        </p:grpSpPr>
        <p:sp>
          <p:nvSpPr>
            <p:cNvPr name="Freeform 30" id="30"/>
            <p:cNvSpPr/>
            <p:nvPr/>
          </p:nvSpPr>
          <p:spPr>
            <a:xfrm flipH="false" flipV="false" rot="0">
              <a:off x="0" y="0"/>
              <a:ext cx="3256280" cy="1063752"/>
            </a:xfrm>
            <a:custGeom>
              <a:avLst/>
              <a:gdLst/>
              <a:ahLst/>
              <a:cxnLst/>
              <a:rect r="r" b="b" t="t" l="l"/>
              <a:pathLst>
                <a:path h="1063752" w="3256280">
                  <a:moveTo>
                    <a:pt x="0" y="0"/>
                  </a:moveTo>
                  <a:lnTo>
                    <a:pt x="3256280" y="0"/>
                  </a:lnTo>
                  <a:lnTo>
                    <a:pt x="3256280" y="1063752"/>
                  </a:lnTo>
                  <a:lnTo>
                    <a:pt x="0" y="1063752"/>
                  </a:lnTo>
                  <a:close/>
                </a:path>
              </a:pathLst>
            </a:custGeom>
            <a:solidFill>
              <a:srgbClr val="E5C1AC"/>
            </a:solidFill>
          </p:spPr>
        </p:sp>
      </p:grpSp>
      <p:grpSp>
        <p:nvGrpSpPr>
          <p:cNvPr name="Group 31" id="31"/>
          <p:cNvGrpSpPr/>
          <p:nvPr/>
        </p:nvGrpSpPr>
        <p:grpSpPr>
          <a:xfrm rot="0">
            <a:off x="12642049" y="3203650"/>
            <a:ext cx="2058418" cy="400657"/>
            <a:chOff x="0" y="0"/>
            <a:chExt cx="1951685" cy="379882"/>
          </a:xfrm>
        </p:grpSpPr>
        <p:sp>
          <p:nvSpPr>
            <p:cNvPr name="Freeform 32" id="32"/>
            <p:cNvSpPr/>
            <p:nvPr/>
          </p:nvSpPr>
          <p:spPr>
            <a:xfrm flipH="false" flipV="false" rot="0">
              <a:off x="0" y="0"/>
              <a:ext cx="1951687" cy="379883"/>
            </a:xfrm>
            <a:custGeom>
              <a:avLst/>
              <a:gdLst/>
              <a:ahLst/>
              <a:cxnLst/>
              <a:rect r="r" b="b" t="t" l="l"/>
              <a:pathLst>
                <a:path h="379883" w="1951687">
                  <a:moveTo>
                    <a:pt x="0" y="0"/>
                  </a:moveTo>
                  <a:lnTo>
                    <a:pt x="1951687" y="0"/>
                  </a:lnTo>
                  <a:lnTo>
                    <a:pt x="1951687" y="379883"/>
                  </a:lnTo>
                  <a:lnTo>
                    <a:pt x="0" y="379883"/>
                  </a:lnTo>
                  <a:close/>
                </a:path>
              </a:pathLst>
            </a:custGeom>
            <a:blipFill>
              <a:blip r:embed="rId2">
                <a:alphaModFix amt="0"/>
              </a:blip>
              <a:stretch>
                <a:fillRect l="0" t="-50106" r="0" b="-50106"/>
              </a:stretch>
            </a:blipFill>
          </p:spPr>
        </p:sp>
        <p:sp>
          <p:nvSpPr>
            <p:cNvPr name="TextBox 33" id="33"/>
            <p:cNvSpPr txBox="true"/>
            <p:nvPr/>
          </p:nvSpPr>
          <p:spPr>
            <a:xfrm>
              <a:off x="0" y="0"/>
              <a:ext cx="1951685" cy="379882"/>
            </a:xfrm>
            <a:prstGeom prst="rect">
              <a:avLst/>
            </a:prstGeom>
          </p:spPr>
          <p:txBody>
            <a:bodyPr anchor="ctr" rtlCol="false" tIns="0" lIns="0" bIns="0" rIns="0"/>
            <a:lstStyle/>
            <a:p>
              <a:pPr algn="ctr">
                <a:lnSpc>
                  <a:spcPts val="2025"/>
                </a:lnSpc>
              </a:pPr>
              <a:r>
                <a:rPr lang="en-US" sz="1687" b="true">
                  <a:solidFill>
                    <a:srgbClr val="000000"/>
                  </a:solidFill>
                  <a:latin typeface="Century Gothic Paneuropean Bold"/>
                  <a:ea typeface="Century Gothic Paneuropean Bold"/>
                  <a:cs typeface="Century Gothic Paneuropean Bold"/>
                  <a:sym typeface="Century Gothic Paneuropean Bold"/>
                </a:rPr>
                <a:t>KOMPETANSEMÅL</a:t>
              </a:r>
            </a:p>
          </p:txBody>
        </p:sp>
      </p:grpSp>
      <p:grpSp>
        <p:nvGrpSpPr>
          <p:cNvPr name="Group 34" id="34"/>
          <p:cNvGrpSpPr/>
          <p:nvPr/>
        </p:nvGrpSpPr>
        <p:grpSpPr>
          <a:xfrm rot="0">
            <a:off x="11857250" y="4173830"/>
            <a:ext cx="3434358" cy="2214196"/>
            <a:chOff x="0" y="0"/>
            <a:chExt cx="3256280" cy="2099386"/>
          </a:xfrm>
        </p:grpSpPr>
        <p:sp>
          <p:nvSpPr>
            <p:cNvPr name="Freeform 35" id="35"/>
            <p:cNvSpPr/>
            <p:nvPr/>
          </p:nvSpPr>
          <p:spPr>
            <a:xfrm flipH="false" flipV="false" rot="0">
              <a:off x="0" y="0"/>
              <a:ext cx="3256280" cy="2099437"/>
            </a:xfrm>
            <a:custGeom>
              <a:avLst/>
              <a:gdLst/>
              <a:ahLst/>
              <a:cxnLst/>
              <a:rect r="r" b="b" t="t" l="l"/>
              <a:pathLst>
                <a:path h="2099437" w="3256280">
                  <a:moveTo>
                    <a:pt x="0" y="0"/>
                  </a:moveTo>
                  <a:lnTo>
                    <a:pt x="3256280" y="0"/>
                  </a:lnTo>
                  <a:lnTo>
                    <a:pt x="3256280" y="2099437"/>
                  </a:lnTo>
                  <a:lnTo>
                    <a:pt x="0" y="2099437"/>
                  </a:lnTo>
                  <a:close/>
                </a:path>
              </a:pathLst>
            </a:custGeom>
            <a:solidFill>
              <a:srgbClr val="F5E9E1"/>
            </a:solidFill>
          </p:spPr>
        </p:sp>
      </p:grpSp>
      <p:sp>
        <p:nvSpPr>
          <p:cNvPr name="TextBox 36" id="36"/>
          <p:cNvSpPr txBox="true"/>
          <p:nvPr/>
        </p:nvSpPr>
        <p:spPr>
          <a:xfrm rot="0">
            <a:off x="12045604" y="4398590"/>
            <a:ext cx="3057650" cy="2097262"/>
          </a:xfrm>
          <a:prstGeom prst="rect">
            <a:avLst/>
          </a:prstGeom>
        </p:spPr>
        <p:txBody>
          <a:bodyPr anchor="t" rtlCol="false" tIns="0" lIns="0" bIns="0" rIns="0">
            <a:spAutoFit/>
          </a:bodyPr>
          <a:lstStyle/>
          <a:p>
            <a:pPr algn="l">
              <a:lnSpc>
                <a:spcPts val="1772"/>
              </a:lnSpc>
            </a:pPr>
            <a:r>
              <a:rPr lang="en-US" sz="1476">
                <a:solidFill>
                  <a:srgbClr val="000000"/>
                </a:solidFill>
                <a:latin typeface="Century Gothic Paneuropean"/>
                <a:ea typeface="Century Gothic Paneuropean"/>
                <a:cs typeface="Century Gothic Paneuropean"/>
                <a:sym typeface="Century Gothic Paneuropean"/>
              </a:rPr>
              <a:t>For å nå dette målet skal vi: </a:t>
            </a:r>
          </a:p>
          <a:p>
            <a:pPr algn="l" marL="455223" indent="-227611" lvl="1">
              <a:lnSpc>
                <a:spcPts val="1772"/>
              </a:lnSpc>
              <a:buFont typeface="Arial"/>
              <a:buChar char="•"/>
            </a:pPr>
            <a:r>
              <a:rPr lang="en-US" sz="1476">
                <a:solidFill>
                  <a:srgbClr val="000000"/>
                </a:solidFill>
                <a:latin typeface="Century Gothic Paneuropean"/>
                <a:ea typeface="Century Gothic Paneuropean"/>
                <a:cs typeface="Century Gothic Paneuropean"/>
                <a:sym typeface="Century Gothic Paneuropean"/>
              </a:rPr>
              <a:t>Ha flere i redaksjonen som kan lete i og søke innsyn i offentlige databaser</a:t>
            </a:r>
          </a:p>
          <a:p>
            <a:pPr algn="l" marL="455223" indent="-227611" lvl="1">
              <a:lnSpc>
                <a:spcPts val="1772"/>
              </a:lnSpc>
              <a:buFont typeface="Arial"/>
              <a:buChar char="•"/>
            </a:pPr>
            <a:r>
              <a:rPr lang="en-US" sz="1476">
                <a:solidFill>
                  <a:srgbClr val="000000"/>
                </a:solidFill>
                <a:latin typeface="Century Gothic Paneuropean"/>
                <a:ea typeface="Century Gothic Paneuropean"/>
                <a:cs typeface="Century Gothic Paneuropean"/>
                <a:sym typeface="Century Gothic Paneuropean"/>
              </a:rPr>
              <a:t>Ha flere i redaksjonen som kan Excel eller andre programmer for å strukturere data</a:t>
            </a:r>
          </a:p>
        </p:txBody>
      </p:sp>
      <p:grpSp>
        <p:nvGrpSpPr>
          <p:cNvPr name="Group 37" id="37"/>
          <p:cNvGrpSpPr/>
          <p:nvPr/>
        </p:nvGrpSpPr>
        <p:grpSpPr>
          <a:xfrm rot="0">
            <a:off x="2999580" y="7316481"/>
            <a:ext cx="2409810" cy="811655"/>
            <a:chOff x="0" y="0"/>
            <a:chExt cx="2284857" cy="769569"/>
          </a:xfrm>
        </p:grpSpPr>
        <p:sp>
          <p:nvSpPr>
            <p:cNvPr name="Freeform 38" id="38"/>
            <p:cNvSpPr/>
            <p:nvPr/>
          </p:nvSpPr>
          <p:spPr>
            <a:xfrm flipH="false" flipV="false" rot="0">
              <a:off x="0" y="0"/>
              <a:ext cx="2284857" cy="769620"/>
            </a:xfrm>
            <a:custGeom>
              <a:avLst/>
              <a:gdLst/>
              <a:ahLst/>
              <a:cxnLst/>
              <a:rect r="r" b="b" t="t" l="l"/>
              <a:pathLst>
                <a:path h="769620" w="2284857">
                  <a:moveTo>
                    <a:pt x="0" y="0"/>
                  </a:moveTo>
                  <a:lnTo>
                    <a:pt x="2284857" y="0"/>
                  </a:lnTo>
                  <a:lnTo>
                    <a:pt x="2284857" y="769620"/>
                  </a:lnTo>
                  <a:lnTo>
                    <a:pt x="0" y="769620"/>
                  </a:lnTo>
                  <a:close/>
                </a:path>
              </a:pathLst>
            </a:custGeom>
            <a:solidFill>
              <a:srgbClr val="E5C1AC"/>
            </a:solidFill>
          </p:spPr>
        </p:sp>
      </p:grpSp>
      <p:grpSp>
        <p:nvGrpSpPr>
          <p:cNvPr name="Group 39" id="39"/>
          <p:cNvGrpSpPr/>
          <p:nvPr/>
        </p:nvGrpSpPr>
        <p:grpSpPr>
          <a:xfrm rot="0">
            <a:off x="5571598" y="6620944"/>
            <a:ext cx="2992311" cy="2202731"/>
            <a:chOff x="0" y="0"/>
            <a:chExt cx="2837155" cy="2088515"/>
          </a:xfrm>
        </p:grpSpPr>
        <p:sp>
          <p:nvSpPr>
            <p:cNvPr name="Freeform 40" id="40"/>
            <p:cNvSpPr/>
            <p:nvPr/>
          </p:nvSpPr>
          <p:spPr>
            <a:xfrm flipH="false" flipV="false" rot="0">
              <a:off x="0" y="0"/>
              <a:ext cx="2837180" cy="2088515"/>
            </a:xfrm>
            <a:custGeom>
              <a:avLst/>
              <a:gdLst/>
              <a:ahLst/>
              <a:cxnLst/>
              <a:rect r="r" b="b" t="t" l="l"/>
              <a:pathLst>
                <a:path h="2088515" w="2837180">
                  <a:moveTo>
                    <a:pt x="0" y="0"/>
                  </a:moveTo>
                  <a:lnTo>
                    <a:pt x="2837180" y="0"/>
                  </a:lnTo>
                  <a:lnTo>
                    <a:pt x="2837180" y="2088515"/>
                  </a:lnTo>
                  <a:lnTo>
                    <a:pt x="0" y="2088515"/>
                  </a:lnTo>
                  <a:close/>
                </a:path>
              </a:pathLst>
            </a:custGeom>
            <a:solidFill>
              <a:srgbClr val="F5E9E1"/>
            </a:solidFill>
          </p:spPr>
        </p:sp>
      </p:grpSp>
      <p:grpSp>
        <p:nvGrpSpPr>
          <p:cNvPr name="Group 41" id="41"/>
          <p:cNvGrpSpPr/>
          <p:nvPr/>
        </p:nvGrpSpPr>
        <p:grpSpPr>
          <a:xfrm rot="0">
            <a:off x="8726131" y="6620944"/>
            <a:ext cx="2992311" cy="2202731"/>
            <a:chOff x="0" y="0"/>
            <a:chExt cx="2837155" cy="2088515"/>
          </a:xfrm>
        </p:grpSpPr>
        <p:sp>
          <p:nvSpPr>
            <p:cNvPr name="Freeform 42" id="42"/>
            <p:cNvSpPr/>
            <p:nvPr/>
          </p:nvSpPr>
          <p:spPr>
            <a:xfrm flipH="false" flipV="false" rot="0">
              <a:off x="0" y="0"/>
              <a:ext cx="2837180" cy="2088515"/>
            </a:xfrm>
            <a:custGeom>
              <a:avLst/>
              <a:gdLst/>
              <a:ahLst/>
              <a:cxnLst/>
              <a:rect r="r" b="b" t="t" l="l"/>
              <a:pathLst>
                <a:path h="2088515" w="2837180">
                  <a:moveTo>
                    <a:pt x="0" y="0"/>
                  </a:moveTo>
                  <a:lnTo>
                    <a:pt x="2837180" y="0"/>
                  </a:lnTo>
                  <a:lnTo>
                    <a:pt x="2837180" y="2088515"/>
                  </a:lnTo>
                  <a:lnTo>
                    <a:pt x="0" y="2088515"/>
                  </a:lnTo>
                  <a:close/>
                </a:path>
              </a:pathLst>
            </a:custGeom>
            <a:solidFill>
              <a:srgbClr val="F5E9E1"/>
            </a:solidFill>
          </p:spPr>
        </p:sp>
      </p:grpSp>
      <p:sp>
        <p:nvSpPr>
          <p:cNvPr name="TextBox 43" id="43"/>
          <p:cNvSpPr txBox="true"/>
          <p:nvPr/>
        </p:nvSpPr>
        <p:spPr>
          <a:xfrm rot="0">
            <a:off x="2825746" y="7614161"/>
            <a:ext cx="2757492" cy="394871"/>
          </a:xfrm>
          <a:prstGeom prst="rect">
            <a:avLst/>
          </a:prstGeom>
        </p:spPr>
        <p:txBody>
          <a:bodyPr anchor="t" rtlCol="false" tIns="0" lIns="0" bIns="0" rIns="0">
            <a:spAutoFit/>
          </a:bodyPr>
          <a:lstStyle/>
          <a:p>
            <a:pPr algn="ctr">
              <a:lnSpc>
                <a:spcPts val="1772"/>
              </a:lnSpc>
            </a:pPr>
            <a:r>
              <a:rPr lang="en-US" sz="1476" b="true">
                <a:solidFill>
                  <a:srgbClr val="000000"/>
                </a:solidFill>
                <a:latin typeface="Century Gothic Paneuropean Bold"/>
                <a:ea typeface="Century Gothic Paneuropean Bold"/>
                <a:cs typeface="Century Gothic Paneuropean Bold"/>
                <a:sym typeface="Century Gothic Paneuropean Bold"/>
              </a:rPr>
              <a:t>SPESIALKOMPETANSE</a:t>
            </a:r>
          </a:p>
        </p:txBody>
      </p:sp>
      <p:grpSp>
        <p:nvGrpSpPr>
          <p:cNvPr name="Group 44" id="44"/>
          <p:cNvGrpSpPr/>
          <p:nvPr/>
        </p:nvGrpSpPr>
        <p:grpSpPr>
          <a:xfrm rot="0">
            <a:off x="11864041" y="6590364"/>
            <a:ext cx="3434358" cy="2214196"/>
            <a:chOff x="0" y="0"/>
            <a:chExt cx="3256280" cy="2099386"/>
          </a:xfrm>
        </p:grpSpPr>
        <p:sp>
          <p:nvSpPr>
            <p:cNvPr name="Freeform 45" id="45"/>
            <p:cNvSpPr/>
            <p:nvPr/>
          </p:nvSpPr>
          <p:spPr>
            <a:xfrm flipH="false" flipV="false" rot="0">
              <a:off x="0" y="0"/>
              <a:ext cx="3256280" cy="2099437"/>
            </a:xfrm>
            <a:custGeom>
              <a:avLst/>
              <a:gdLst/>
              <a:ahLst/>
              <a:cxnLst/>
              <a:rect r="r" b="b" t="t" l="l"/>
              <a:pathLst>
                <a:path h="2099437" w="3256280">
                  <a:moveTo>
                    <a:pt x="0" y="0"/>
                  </a:moveTo>
                  <a:lnTo>
                    <a:pt x="3256280" y="0"/>
                  </a:lnTo>
                  <a:lnTo>
                    <a:pt x="3256280" y="2099437"/>
                  </a:lnTo>
                  <a:lnTo>
                    <a:pt x="0" y="2099437"/>
                  </a:lnTo>
                  <a:close/>
                </a:path>
              </a:pathLst>
            </a:custGeom>
            <a:solidFill>
              <a:srgbClr val="F5E9E1"/>
            </a:solidFill>
          </p:spPr>
        </p:sp>
      </p:grpSp>
      <p:sp>
        <p:nvSpPr>
          <p:cNvPr name="TextBox 46" id="46"/>
          <p:cNvSpPr txBox="true"/>
          <p:nvPr/>
        </p:nvSpPr>
        <p:spPr>
          <a:xfrm rot="0">
            <a:off x="12052395" y="6843521"/>
            <a:ext cx="3057650" cy="2332390"/>
          </a:xfrm>
          <a:prstGeom prst="rect">
            <a:avLst/>
          </a:prstGeom>
        </p:spPr>
        <p:txBody>
          <a:bodyPr anchor="t" rtlCol="false" tIns="0" lIns="0" bIns="0" rIns="0">
            <a:spAutoFit/>
          </a:bodyPr>
          <a:lstStyle/>
          <a:p>
            <a:pPr algn="l">
              <a:lnSpc>
                <a:spcPts val="1772"/>
              </a:lnSpc>
            </a:pPr>
            <a:r>
              <a:rPr lang="en-US" sz="1476">
                <a:solidFill>
                  <a:srgbClr val="000000"/>
                </a:solidFill>
                <a:latin typeface="Century Gothic Paneuropean"/>
                <a:ea typeface="Century Gothic Paneuropean"/>
                <a:cs typeface="Century Gothic Paneuropean"/>
                <a:sym typeface="Century Gothic Paneuropean"/>
              </a:rPr>
              <a:t>For å nå dette målet skal: </a:t>
            </a:r>
          </a:p>
          <a:p>
            <a:pPr algn="l" marL="455223" indent="-227611" lvl="1">
              <a:lnSpc>
                <a:spcPts val="1772"/>
              </a:lnSpc>
              <a:buFont typeface="Arial"/>
              <a:buChar char="•"/>
            </a:pPr>
            <a:r>
              <a:rPr lang="en-US" sz="1476">
                <a:solidFill>
                  <a:srgbClr val="000000"/>
                </a:solidFill>
                <a:latin typeface="Century Gothic Paneuropean"/>
                <a:ea typeface="Century Gothic Paneuropean"/>
                <a:cs typeface="Century Gothic Paneuropean"/>
                <a:sym typeface="Century Gothic Paneuropean"/>
              </a:rPr>
              <a:t>Vi jobbe med formidling av meningsstoff</a:t>
            </a:r>
          </a:p>
          <a:p>
            <a:pPr algn="l" marL="455223" indent="-227611" lvl="1">
              <a:lnSpc>
                <a:spcPts val="1772"/>
              </a:lnSpc>
              <a:buFont typeface="Arial"/>
              <a:buChar char="•"/>
            </a:pPr>
            <a:r>
              <a:rPr lang="en-US" sz="1476">
                <a:solidFill>
                  <a:srgbClr val="000000"/>
                </a:solidFill>
                <a:latin typeface="Century Gothic Paneuropean"/>
                <a:ea typeface="Century Gothic Paneuropean"/>
                <a:cs typeface="Century Gothic Paneuropean"/>
                <a:sym typeface="Century Gothic Paneuropean"/>
              </a:rPr>
              <a:t>alle i avdeling x være komfortable foran kamera </a:t>
            </a:r>
          </a:p>
          <a:p>
            <a:pPr algn="l" marL="455223" indent="-227611" lvl="1">
              <a:lnSpc>
                <a:spcPts val="1772"/>
              </a:lnSpc>
              <a:buFont typeface="Arial"/>
              <a:buChar char="•"/>
            </a:pPr>
            <a:r>
              <a:rPr lang="en-US" sz="1476">
                <a:solidFill>
                  <a:srgbClr val="000000"/>
                </a:solidFill>
                <a:latin typeface="Century Gothic Paneuropean"/>
                <a:ea typeface="Century Gothic Paneuropean"/>
                <a:cs typeface="Century Gothic Paneuropean"/>
                <a:sym typeface="Century Gothic Paneuropean"/>
              </a:rPr>
              <a:t>noen ha spesialkompetanse på sosiale medier </a:t>
            </a:r>
          </a:p>
          <a:p>
            <a:pPr algn="l" marL="455223" indent="-227611" lvl="1">
              <a:lnSpc>
                <a:spcPts val="1772"/>
              </a:lnSpc>
            </a:pPr>
          </a:p>
          <a:p>
            <a:pPr algn="l" marL="455223" indent="-227611" lvl="1">
              <a:lnSpc>
                <a:spcPts val="1772"/>
              </a:lnSpc>
            </a:pPr>
          </a:p>
        </p:txBody>
      </p:sp>
      <p:sp>
        <p:nvSpPr>
          <p:cNvPr name="TextBox 47" id="47"/>
          <p:cNvSpPr txBox="true"/>
          <p:nvPr/>
        </p:nvSpPr>
        <p:spPr>
          <a:xfrm rot="0">
            <a:off x="9058208" y="6843521"/>
            <a:ext cx="2333126" cy="1391893"/>
          </a:xfrm>
          <a:prstGeom prst="rect">
            <a:avLst/>
          </a:prstGeom>
        </p:spPr>
        <p:txBody>
          <a:bodyPr anchor="t" rtlCol="false" tIns="0" lIns="0" bIns="0" rIns="0">
            <a:spAutoFit/>
          </a:bodyPr>
          <a:lstStyle/>
          <a:p>
            <a:pPr algn="l">
              <a:lnSpc>
                <a:spcPts val="1772"/>
              </a:lnSpc>
            </a:pPr>
            <a:r>
              <a:rPr lang="en-US" sz="1476">
                <a:solidFill>
                  <a:srgbClr val="000000"/>
                </a:solidFill>
                <a:latin typeface="Century Gothic Paneuropean"/>
                <a:ea typeface="Century Gothic Paneuropean"/>
                <a:cs typeface="Century Gothic Paneuropean"/>
                <a:sym typeface="Century Gothic Paneuropean"/>
              </a:rPr>
              <a:t>Vi skal gjøre veien kortere fra hendelse til analyse / meininger  </a:t>
            </a:r>
          </a:p>
        </p:txBody>
      </p:sp>
      <p:sp>
        <p:nvSpPr>
          <p:cNvPr name="TextBox 48" id="48"/>
          <p:cNvSpPr txBox="true"/>
          <p:nvPr/>
        </p:nvSpPr>
        <p:spPr>
          <a:xfrm rot="0">
            <a:off x="5887562" y="4398590"/>
            <a:ext cx="2333126" cy="1391906"/>
          </a:xfrm>
          <a:prstGeom prst="rect">
            <a:avLst/>
          </a:prstGeom>
        </p:spPr>
        <p:txBody>
          <a:bodyPr anchor="t" rtlCol="false" tIns="0" lIns="0" bIns="0" rIns="0">
            <a:spAutoFit/>
          </a:bodyPr>
          <a:lstStyle/>
          <a:p>
            <a:pPr algn="l">
              <a:lnSpc>
                <a:spcPts val="1772"/>
              </a:lnSpc>
            </a:pPr>
            <a:r>
              <a:rPr lang="en-US" sz="1476">
                <a:solidFill>
                  <a:srgbClr val="000000"/>
                </a:solidFill>
                <a:latin typeface="Century Gothic Paneuropean"/>
                <a:ea typeface="Century Gothic Paneuropean"/>
                <a:cs typeface="Century Gothic Paneuropean"/>
                <a:sym typeface="Century Gothic Paneuropean"/>
              </a:rPr>
              <a:t>Avis X skal sette dagsorden oftere</a:t>
            </a:r>
          </a:p>
        </p:txBody>
      </p:sp>
      <p:sp>
        <p:nvSpPr>
          <p:cNvPr name="TextBox 49" id="49"/>
          <p:cNvSpPr txBox="true"/>
          <p:nvPr/>
        </p:nvSpPr>
        <p:spPr>
          <a:xfrm rot="0">
            <a:off x="5906542" y="6843521"/>
            <a:ext cx="1915552" cy="1391893"/>
          </a:xfrm>
          <a:prstGeom prst="rect">
            <a:avLst/>
          </a:prstGeom>
        </p:spPr>
        <p:txBody>
          <a:bodyPr anchor="t" rtlCol="false" tIns="0" lIns="0" bIns="0" rIns="0">
            <a:spAutoFit/>
          </a:bodyPr>
          <a:lstStyle/>
          <a:p>
            <a:pPr algn="l">
              <a:lnSpc>
                <a:spcPts val="1772"/>
              </a:lnSpc>
            </a:pPr>
            <a:r>
              <a:rPr lang="en-US" sz="1476">
                <a:solidFill>
                  <a:srgbClr val="000000"/>
                </a:solidFill>
                <a:latin typeface="Century Gothic Paneuropean"/>
                <a:ea typeface="Century Gothic Paneuropean"/>
                <a:cs typeface="Century Gothic Paneuropean"/>
                <a:sym typeface="Century Gothic Paneuropean"/>
              </a:rPr>
              <a:t>Mediehuset skal ta en sterkere rolle i samfunnsdebatten</a:t>
            </a:r>
          </a:p>
        </p:txBody>
      </p:sp>
      <p:grpSp>
        <p:nvGrpSpPr>
          <p:cNvPr name="Group 50" id="50"/>
          <p:cNvGrpSpPr/>
          <p:nvPr/>
        </p:nvGrpSpPr>
        <p:grpSpPr>
          <a:xfrm rot="0">
            <a:off x="11088082" y="9395206"/>
            <a:ext cx="1626967" cy="505269"/>
            <a:chOff x="0" y="0"/>
            <a:chExt cx="1542606" cy="479069"/>
          </a:xfrm>
        </p:grpSpPr>
        <p:sp>
          <p:nvSpPr>
            <p:cNvPr name="Freeform 51" id="51"/>
            <p:cNvSpPr/>
            <p:nvPr/>
          </p:nvSpPr>
          <p:spPr>
            <a:xfrm flipH="false" flipV="false" rot="0">
              <a:off x="0" y="0"/>
              <a:ext cx="1542542" cy="479044"/>
            </a:xfrm>
            <a:custGeom>
              <a:avLst/>
              <a:gdLst/>
              <a:ahLst/>
              <a:cxnLst/>
              <a:rect r="r" b="b" t="t" l="l"/>
              <a:pathLst>
                <a:path h="479044" w="1542542">
                  <a:moveTo>
                    <a:pt x="0" y="0"/>
                  </a:moveTo>
                  <a:lnTo>
                    <a:pt x="1542542" y="0"/>
                  </a:lnTo>
                  <a:lnTo>
                    <a:pt x="1542542" y="479044"/>
                  </a:lnTo>
                  <a:lnTo>
                    <a:pt x="0" y="479044"/>
                  </a:lnTo>
                  <a:lnTo>
                    <a:pt x="0" y="0"/>
                  </a:lnTo>
                  <a:close/>
                </a:path>
              </a:pathLst>
            </a:custGeom>
            <a:blipFill>
              <a:blip r:embed="rId3"/>
              <a:stretch>
                <a:fillRect l="0" t="0" r="-4" b="-5"/>
              </a:stretch>
            </a:blipFill>
          </p:spPr>
        </p:sp>
      </p:grpSp>
      <p:sp>
        <p:nvSpPr>
          <p:cNvPr name="Freeform 52" id="52"/>
          <p:cNvSpPr/>
          <p:nvPr/>
        </p:nvSpPr>
        <p:spPr>
          <a:xfrm flipH="false" flipV="false" rot="0">
            <a:off x="8725110" y="9446708"/>
            <a:ext cx="1547165" cy="402263"/>
          </a:xfrm>
          <a:custGeom>
            <a:avLst/>
            <a:gdLst/>
            <a:ahLst/>
            <a:cxnLst/>
            <a:rect r="r" b="b" t="t" l="l"/>
            <a:pathLst>
              <a:path h="402263" w="1547165">
                <a:moveTo>
                  <a:pt x="0" y="0"/>
                </a:moveTo>
                <a:lnTo>
                  <a:pt x="1547165" y="0"/>
                </a:lnTo>
                <a:lnTo>
                  <a:pt x="1547165" y="402263"/>
                </a:lnTo>
                <a:lnTo>
                  <a:pt x="0" y="40226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3" id="53"/>
          <p:cNvSpPr/>
          <p:nvPr/>
        </p:nvSpPr>
        <p:spPr>
          <a:xfrm flipH="false" flipV="false" rot="0">
            <a:off x="13530856" y="9395206"/>
            <a:ext cx="1596425" cy="505269"/>
          </a:xfrm>
          <a:custGeom>
            <a:avLst/>
            <a:gdLst/>
            <a:ahLst/>
            <a:cxnLst/>
            <a:rect r="r" b="b" t="t" l="l"/>
            <a:pathLst>
              <a:path h="505269" w="1596425">
                <a:moveTo>
                  <a:pt x="0" y="0"/>
                </a:moveTo>
                <a:lnTo>
                  <a:pt x="1596425" y="0"/>
                </a:lnTo>
                <a:lnTo>
                  <a:pt x="1596425" y="505268"/>
                </a:lnTo>
                <a:lnTo>
                  <a:pt x="0" y="505268"/>
                </a:lnTo>
                <a:lnTo>
                  <a:pt x="0" y="0"/>
                </a:lnTo>
                <a:close/>
              </a:path>
            </a:pathLst>
          </a:custGeom>
          <a:blipFill>
            <a:blip r:embed="rId6"/>
            <a:stretch>
              <a:fillRect l="0" t="0" r="0" b="0"/>
            </a:stretch>
          </a:blipFill>
        </p:spPr>
      </p:sp>
    </p:spTree>
  </p:cSld>
  <p:clrMapOvr>
    <a:masterClrMapping/>
  </p:clrMapOvr>
  <p:transition spd="fast">
    <p:fade/>
  </p:transition>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622874" y="1584294"/>
            <a:ext cx="2351464" cy="3369261"/>
          </a:xfrm>
          <a:custGeom>
            <a:avLst/>
            <a:gdLst/>
            <a:ahLst/>
            <a:cxnLst/>
            <a:rect r="r" b="b" t="t" l="l"/>
            <a:pathLst>
              <a:path h="3369261" w="2351464">
                <a:moveTo>
                  <a:pt x="0" y="0"/>
                </a:moveTo>
                <a:lnTo>
                  <a:pt x="2351464" y="0"/>
                </a:lnTo>
                <a:lnTo>
                  <a:pt x="2351464" y="3369262"/>
                </a:lnTo>
                <a:lnTo>
                  <a:pt x="0" y="3369262"/>
                </a:lnTo>
                <a:lnTo>
                  <a:pt x="0" y="0"/>
                </a:lnTo>
                <a:close/>
              </a:path>
            </a:pathLst>
          </a:custGeom>
          <a:blipFill>
            <a:blip r:embed="rId2">
              <a:alphaModFix amt="57000"/>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2781933" y="481199"/>
            <a:ext cx="5967036" cy="803873"/>
            <a:chOff x="0" y="0"/>
            <a:chExt cx="5657634" cy="762190"/>
          </a:xfrm>
        </p:grpSpPr>
        <p:sp>
          <p:nvSpPr>
            <p:cNvPr name="Freeform 4" id="4"/>
            <p:cNvSpPr/>
            <p:nvPr/>
          </p:nvSpPr>
          <p:spPr>
            <a:xfrm flipH="false" flipV="false" rot="0">
              <a:off x="0" y="0"/>
              <a:ext cx="5657633" cy="762187"/>
            </a:xfrm>
            <a:custGeom>
              <a:avLst/>
              <a:gdLst/>
              <a:ahLst/>
              <a:cxnLst/>
              <a:rect r="r" b="b" t="t" l="l"/>
              <a:pathLst>
                <a:path h="762187" w="5657633">
                  <a:moveTo>
                    <a:pt x="0" y="0"/>
                  </a:moveTo>
                  <a:lnTo>
                    <a:pt x="5657633" y="0"/>
                  </a:lnTo>
                  <a:lnTo>
                    <a:pt x="5657633" y="762187"/>
                  </a:lnTo>
                  <a:lnTo>
                    <a:pt x="0" y="762187"/>
                  </a:lnTo>
                  <a:close/>
                </a:path>
              </a:pathLst>
            </a:custGeom>
            <a:blipFill>
              <a:blip r:embed="rId4">
                <a:alphaModFix amt="0"/>
              </a:blip>
              <a:stretch>
                <a:fillRect l="0" t="-94635" r="0" b="-94635"/>
              </a:stretch>
            </a:blipFill>
          </p:spPr>
        </p:sp>
        <p:sp>
          <p:nvSpPr>
            <p:cNvPr name="TextBox 5" id="5"/>
            <p:cNvSpPr txBox="true"/>
            <p:nvPr/>
          </p:nvSpPr>
          <p:spPr>
            <a:xfrm>
              <a:off x="0" y="9525"/>
              <a:ext cx="5657634" cy="752665"/>
            </a:xfrm>
            <a:prstGeom prst="rect">
              <a:avLst/>
            </a:prstGeom>
          </p:spPr>
          <p:txBody>
            <a:bodyPr anchor="ctr" rtlCol="false" tIns="0" lIns="0" bIns="0" rIns="0"/>
            <a:lstStyle/>
            <a:p>
              <a:pPr algn="l">
                <a:lnSpc>
                  <a:spcPts val="3544"/>
                </a:lnSpc>
              </a:pPr>
              <a:r>
                <a:rPr lang="en-US" sz="2953" b="true">
                  <a:solidFill>
                    <a:srgbClr val="7A2B1F"/>
                  </a:solidFill>
                  <a:latin typeface="Century Gothic Paneuropean Bold"/>
                  <a:ea typeface="Century Gothic Paneuropean Bold"/>
                  <a:cs typeface="Century Gothic Paneuropean Bold"/>
                  <a:sym typeface="Century Gothic Paneuropean Bold"/>
                </a:rPr>
                <a:t>PLAN</a:t>
              </a:r>
            </a:p>
            <a:p>
              <a:pPr algn="l">
                <a:lnSpc>
                  <a:spcPts val="1772"/>
                </a:lnSpc>
              </a:pPr>
              <a:r>
                <a:rPr lang="en-US" sz="1476" b="true">
                  <a:solidFill>
                    <a:srgbClr val="000000"/>
                  </a:solidFill>
                  <a:latin typeface="Century Gothic Paneuropean Bold"/>
                  <a:ea typeface="Century Gothic Paneuropean Bold"/>
                  <a:cs typeface="Century Gothic Paneuropean Bold"/>
                  <a:sym typeface="Century Gothic Paneuropean Bold"/>
                </a:rPr>
                <a:t>Prioritering for avdeling/redaksjon eller hver enkelt medarbeider</a:t>
              </a:r>
            </a:p>
          </p:txBody>
        </p:sp>
      </p:grpSp>
      <p:grpSp>
        <p:nvGrpSpPr>
          <p:cNvPr name="Group 6" id="6"/>
          <p:cNvGrpSpPr/>
          <p:nvPr/>
        </p:nvGrpSpPr>
        <p:grpSpPr>
          <a:xfrm rot="0">
            <a:off x="14522561" y="440412"/>
            <a:ext cx="903555" cy="885459"/>
            <a:chOff x="0" y="0"/>
            <a:chExt cx="856704" cy="839546"/>
          </a:xfrm>
        </p:grpSpPr>
        <p:sp>
          <p:nvSpPr>
            <p:cNvPr name="Freeform 7" id="7"/>
            <p:cNvSpPr/>
            <p:nvPr/>
          </p:nvSpPr>
          <p:spPr>
            <a:xfrm flipH="false" flipV="false" rot="0">
              <a:off x="6350" y="6350"/>
              <a:ext cx="844042" cy="826897"/>
            </a:xfrm>
            <a:custGeom>
              <a:avLst/>
              <a:gdLst/>
              <a:ahLst/>
              <a:cxnLst/>
              <a:rect r="r" b="b" t="t" l="l"/>
              <a:pathLst>
                <a:path h="826897" w="844042">
                  <a:moveTo>
                    <a:pt x="0" y="413385"/>
                  </a:moveTo>
                  <a:cubicBezTo>
                    <a:pt x="0" y="185039"/>
                    <a:pt x="188976" y="0"/>
                    <a:pt x="422021" y="0"/>
                  </a:cubicBezTo>
                  <a:cubicBezTo>
                    <a:pt x="655066" y="0"/>
                    <a:pt x="844042" y="185039"/>
                    <a:pt x="844042" y="413385"/>
                  </a:cubicBezTo>
                  <a:cubicBezTo>
                    <a:pt x="844042" y="641731"/>
                    <a:pt x="655066" y="826897"/>
                    <a:pt x="422021" y="826897"/>
                  </a:cubicBezTo>
                  <a:cubicBezTo>
                    <a:pt x="188976" y="826897"/>
                    <a:pt x="0" y="641731"/>
                    <a:pt x="0" y="413385"/>
                  </a:cubicBezTo>
                  <a:close/>
                </a:path>
              </a:pathLst>
            </a:custGeom>
            <a:solidFill>
              <a:srgbClr val="F3E9E2"/>
            </a:solidFill>
          </p:spPr>
        </p:sp>
      </p:grpSp>
      <p:grpSp>
        <p:nvGrpSpPr>
          <p:cNvPr name="Group 8" id="8"/>
          <p:cNvGrpSpPr/>
          <p:nvPr/>
        </p:nvGrpSpPr>
        <p:grpSpPr>
          <a:xfrm rot="0">
            <a:off x="14620970" y="724912"/>
            <a:ext cx="706736" cy="316446"/>
            <a:chOff x="0" y="0"/>
            <a:chExt cx="670090" cy="300038"/>
          </a:xfrm>
        </p:grpSpPr>
        <p:sp>
          <p:nvSpPr>
            <p:cNvPr name="Freeform 9" id="9"/>
            <p:cNvSpPr/>
            <p:nvPr/>
          </p:nvSpPr>
          <p:spPr>
            <a:xfrm flipH="false" flipV="false" rot="0">
              <a:off x="0" y="0"/>
              <a:ext cx="670095" cy="300031"/>
            </a:xfrm>
            <a:custGeom>
              <a:avLst/>
              <a:gdLst/>
              <a:ahLst/>
              <a:cxnLst/>
              <a:rect r="r" b="b" t="t" l="l"/>
              <a:pathLst>
                <a:path h="300031" w="670095">
                  <a:moveTo>
                    <a:pt x="0" y="0"/>
                  </a:moveTo>
                  <a:lnTo>
                    <a:pt x="670095" y="0"/>
                  </a:lnTo>
                  <a:lnTo>
                    <a:pt x="670095" y="300031"/>
                  </a:lnTo>
                  <a:lnTo>
                    <a:pt x="0" y="300031"/>
                  </a:lnTo>
                  <a:close/>
                </a:path>
              </a:pathLst>
            </a:custGeom>
            <a:blipFill>
              <a:blip r:embed="rId4">
                <a:alphaModFix amt="0"/>
              </a:blip>
              <a:stretch>
                <a:fillRect l="-7448" t="0" r="-7448" b="-2"/>
              </a:stretch>
            </a:blipFill>
          </p:spPr>
        </p:sp>
        <p:sp>
          <p:nvSpPr>
            <p:cNvPr name="TextBox 10" id="10"/>
            <p:cNvSpPr txBox="true"/>
            <p:nvPr/>
          </p:nvSpPr>
          <p:spPr>
            <a:xfrm>
              <a:off x="0" y="0"/>
              <a:ext cx="670090" cy="300038"/>
            </a:xfrm>
            <a:prstGeom prst="rect">
              <a:avLst/>
            </a:prstGeom>
          </p:spPr>
          <p:txBody>
            <a:bodyPr anchor="ctr" rtlCol="false" tIns="0" lIns="0" bIns="0" rIns="0"/>
            <a:lstStyle/>
            <a:p>
              <a:pPr algn="ctr">
                <a:lnSpc>
                  <a:spcPts val="1519"/>
                </a:lnSpc>
              </a:pPr>
              <a:r>
                <a:rPr lang="en-US" sz="1265" b="true">
                  <a:solidFill>
                    <a:srgbClr val="55220A"/>
                  </a:solidFill>
                  <a:latin typeface="Century Gothic Paneuropean Bold"/>
                  <a:ea typeface="Century Gothic Paneuropean Bold"/>
                  <a:cs typeface="Century Gothic Paneuropean Bold"/>
                  <a:sym typeface="Century Gothic Paneuropean Bold"/>
                </a:rPr>
                <a:t>TRINN 3</a:t>
              </a:r>
            </a:p>
          </p:txBody>
        </p:sp>
      </p:grpSp>
      <p:grpSp>
        <p:nvGrpSpPr>
          <p:cNvPr name="Group 11" id="11"/>
          <p:cNvGrpSpPr/>
          <p:nvPr/>
        </p:nvGrpSpPr>
        <p:grpSpPr>
          <a:xfrm rot="0">
            <a:off x="5473858" y="3117992"/>
            <a:ext cx="769435" cy="13395"/>
            <a:chOff x="0" y="0"/>
            <a:chExt cx="729539" cy="12700"/>
          </a:xfrm>
        </p:grpSpPr>
        <p:sp>
          <p:nvSpPr>
            <p:cNvPr name="Freeform 12" id="12"/>
            <p:cNvSpPr/>
            <p:nvPr/>
          </p:nvSpPr>
          <p:spPr>
            <a:xfrm flipH="false" flipV="false" rot="0">
              <a:off x="6350" y="0"/>
              <a:ext cx="716788" cy="12700"/>
            </a:xfrm>
            <a:custGeom>
              <a:avLst/>
              <a:gdLst/>
              <a:ahLst/>
              <a:cxnLst/>
              <a:rect r="r" b="b" t="t" l="l"/>
              <a:pathLst>
                <a:path h="12700" w="716788">
                  <a:moveTo>
                    <a:pt x="0" y="0"/>
                  </a:moveTo>
                  <a:lnTo>
                    <a:pt x="716788" y="0"/>
                  </a:lnTo>
                  <a:lnTo>
                    <a:pt x="716788" y="12700"/>
                  </a:lnTo>
                  <a:lnTo>
                    <a:pt x="0" y="12700"/>
                  </a:lnTo>
                  <a:close/>
                </a:path>
              </a:pathLst>
            </a:custGeom>
            <a:solidFill>
              <a:srgbClr val="000000"/>
            </a:solidFill>
          </p:spPr>
        </p:sp>
      </p:grpSp>
      <p:grpSp>
        <p:nvGrpSpPr>
          <p:cNvPr name="Group 13" id="13"/>
          <p:cNvGrpSpPr/>
          <p:nvPr/>
        </p:nvGrpSpPr>
        <p:grpSpPr>
          <a:xfrm rot="0">
            <a:off x="4264854" y="2695368"/>
            <a:ext cx="903555" cy="885459"/>
            <a:chOff x="0" y="0"/>
            <a:chExt cx="856704" cy="839546"/>
          </a:xfrm>
        </p:grpSpPr>
        <p:sp>
          <p:nvSpPr>
            <p:cNvPr name="Freeform 14" id="14"/>
            <p:cNvSpPr/>
            <p:nvPr/>
          </p:nvSpPr>
          <p:spPr>
            <a:xfrm flipH="false" flipV="false" rot="0">
              <a:off x="6350" y="6350"/>
              <a:ext cx="844042" cy="826897"/>
            </a:xfrm>
            <a:custGeom>
              <a:avLst/>
              <a:gdLst/>
              <a:ahLst/>
              <a:cxnLst/>
              <a:rect r="r" b="b" t="t" l="l"/>
              <a:pathLst>
                <a:path h="826897" w="844042">
                  <a:moveTo>
                    <a:pt x="0" y="413385"/>
                  </a:moveTo>
                  <a:cubicBezTo>
                    <a:pt x="0" y="185039"/>
                    <a:pt x="188976" y="0"/>
                    <a:pt x="422021" y="0"/>
                  </a:cubicBezTo>
                  <a:cubicBezTo>
                    <a:pt x="655066" y="0"/>
                    <a:pt x="844042" y="185039"/>
                    <a:pt x="844042" y="413385"/>
                  </a:cubicBezTo>
                  <a:cubicBezTo>
                    <a:pt x="844042" y="641731"/>
                    <a:pt x="655066" y="826897"/>
                    <a:pt x="422021" y="826897"/>
                  </a:cubicBezTo>
                  <a:cubicBezTo>
                    <a:pt x="188976" y="826897"/>
                    <a:pt x="0" y="641731"/>
                    <a:pt x="0" y="413385"/>
                  </a:cubicBezTo>
                  <a:close/>
                </a:path>
              </a:pathLst>
            </a:custGeom>
            <a:solidFill>
              <a:srgbClr val="F3E9E2"/>
            </a:solidFill>
          </p:spPr>
        </p:sp>
      </p:grpSp>
      <p:grpSp>
        <p:nvGrpSpPr>
          <p:cNvPr name="Group 15" id="15"/>
          <p:cNvGrpSpPr/>
          <p:nvPr/>
        </p:nvGrpSpPr>
        <p:grpSpPr>
          <a:xfrm rot="0">
            <a:off x="4363264" y="2979868"/>
            <a:ext cx="706736" cy="316446"/>
            <a:chOff x="0" y="0"/>
            <a:chExt cx="670090" cy="300038"/>
          </a:xfrm>
        </p:grpSpPr>
        <p:sp>
          <p:nvSpPr>
            <p:cNvPr name="Freeform 16" id="16"/>
            <p:cNvSpPr/>
            <p:nvPr/>
          </p:nvSpPr>
          <p:spPr>
            <a:xfrm flipH="false" flipV="false" rot="0">
              <a:off x="0" y="0"/>
              <a:ext cx="670095" cy="300031"/>
            </a:xfrm>
            <a:custGeom>
              <a:avLst/>
              <a:gdLst/>
              <a:ahLst/>
              <a:cxnLst/>
              <a:rect r="r" b="b" t="t" l="l"/>
              <a:pathLst>
                <a:path h="300031" w="670095">
                  <a:moveTo>
                    <a:pt x="0" y="0"/>
                  </a:moveTo>
                  <a:lnTo>
                    <a:pt x="670095" y="0"/>
                  </a:lnTo>
                  <a:lnTo>
                    <a:pt x="670095" y="300031"/>
                  </a:lnTo>
                  <a:lnTo>
                    <a:pt x="0" y="300031"/>
                  </a:lnTo>
                  <a:close/>
                </a:path>
              </a:pathLst>
            </a:custGeom>
            <a:blipFill>
              <a:blip r:embed="rId4">
                <a:alphaModFix amt="0"/>
              </a:blip>
              <a:stretch>
                <a:fillRect l="-7448" t="0" r="-7448" b="-2"/>
              </a:stretch>
            </a:blipFill>
          </p:spPr>
        </p:sp>
        <p:sp>
          <p:nvSpPr>
            <p:cNvPr name="TextBox 17" id="17"/>
            <p:cNvSpPr txBox="true"/>
            <p:nvPr/>
          </p:nvSpPr>
          <p:spPr>
            <a:xfrm>
              <a:off x="0" y="0"/>
              <a:ext cx="670090" cy="300038"/>
            </a:xfrm>
            <a:prstGeom prst="rect">
              <a:avLst/>
            </a:prstGeom>
          </p:spPr>
          <p:txBody>
            <a:bodyPr anchor="ctr" rtlCol="false" tIns="0" lIns="0" bIns="0" rIns="0"/>
            <a:lstStyle/>
            <a:p>
              <a:pPr algn="ctr">
                <a:lnSpc>
                  <a:spcPts val="1519"/>
                </a:lnSpc>
              </a:pPr>
              <a:r>
                <a:rPr lang="en-US" sz="1265" b="true">
                  <a:solidFill>
                    <a:srgbClr val="55220A"/>
                  </a:solidFill>
                  <a:latin typeface="Century Gothic Paneuropean Bold"/>
                  <a:ea typeface="Century Gothic Paneuropean Bold"/>
                  <a:cs typeface="Century Gothic Paneuropean Bold"/>
                  <a:sym typeface="Century Gothic Paneuropean Bold"/>
                </a:rPr>
                <a:t>TRINN 3</a:t>
              </a:r>
            </a:p>
          </p:txBody>
        </p:sp>
      </p:grpSp>
      <p:grpSp>
        <p:nvGrpSpPr>
          <p:cNvPr name="Group 18" id="18"/>
          <p:cNvGrpSpPr/>
          <p:nvPr/>
        </p:nvGrpSpPr>
        <p:grpSpPr>
          <a:xfrm rot="0">
            <a:off x="9082278" y="3159690"/>
            <a:ext cx="825358" cy="13395"/>
            <a:chOff x="0" y="0"/>
            <a:chExt cx="782561" cy="12700"/>
          </a:xfrm>
        </p:grpSpPr>
        <p:sp>
          <p:nvSpPr>
            <p:cNvPr name="Freeform 19" id="19"/>
            <p:cNvSpPr/>
            <p:nvPr/>
          </p:nvSpPr>
          <p:spPr>
            <a:xfrm flipH="false" flipV="false" rot="0">
              <a:off x="6350" y="0"/>
              <a:ext cx="769874" cy="12700"/>
            </a:xfrm>
            <a:custGeom>
              <a:avLst/>
              <a:gdLst/>
              <a:ahLst/>
              <a:cxnLst/>
              <a:rect r="r" b="b" t="t" l="l"/>
              <a:pathLst>
                <a:path h="12700" w="769874">
                  <a:moveTo>
                    <a:pt x="0" y="0"/>
                  </a:moveTo>
                  <a:lnTo>
                    <a:pt x="769874" y="0"/>
                  </a:lnTo>
                  <a:lnTo>
                    <a:pt x="769874" y="12700"/>
                  </a:lnTo>
                  <a:lnTo>
                    <a:pt x="0" y="12700"/>
                  </a:lnTo>
                  <a:close/>
                </a:path>
              </a:pathLst>
            </a:custGeom>
            <a:solidFill>
              <a:srgbClr val="000000"/>
            </a:solidFill>
          </p:spPr>
        </p:sp>
      </p:grpSp>
      <p:grpSp>
        <p:nvGrpSpPr>
          <p:cNvPr name="Group 20" id="20"/>
          <p:cNvGrpSpPr/>
          <p:nvPr/>
        </p:nvGrpSpPr>
        <p:grpSpPr>
          <a:xfrm rot="0">
            <a:off x="5669981" y="2768797"/>
            <a:ext cx="3947114" cy="696770"/>
            <a:chOff x="0" y="0"/>
            <a:chExt cx="3742449" cy="660641"/>
          </a:xfrm>
        </p:grpSpPr>
        <p:sp>
          <p:nvSpPr>
            <p:cNvPr name="Freeform 21" id="21"/>
            <p:cNvSpPr/>
            <p:nvPr/>
          </p:nvSpPr>
          <p:spPr>
            <a:xfrm flipH="false" flipV="false" rot="0">
              <a:off x="6350" y="6350"/>
              <a:ext cx="3729736" cy="647954"/>
            </a:xfrm>
            <a:custGeom>
              <a:avLst/>
              <a:gdLst/>
              <a:ahLst/>
              <a:cxnLst/>
              <a:rect r="r" b="b" t="t" l="l"/>
              <a:pathLst>
                <a:path h="647954" w="3729736">
                  <a:moveTo>
                    <a:pt x="0" y="0"/>
                  </a:moveTo>
                  <a:lnTo>
                    <a:pt x="3729736" y="0"/>
                  </a:lnTo>
                  <a:lnTo>
                    <a:pt x="3729736" y="647954"/>
                  </a:lnTo>
                  <a:lnTo>
                    <a:pt x="0" y="647954"/>
                  </a:lnTo>
                  <a:close/>
                </a:path>
              </a:pathLst>
            </a:custGeom>
            <a:solidFill>
              <a:srgbClr val="842319"/>
            </a:solidFill>
          </p:spPr>
        </p:sp>
        <p:sp>
          <p:nvSpPr>
            <p:cNvPr name="Freeform 22" id="22"/>
            <p:cNvSpPr/>
            <p:nvPr/>
          </p:nvSpPr>
          <p:spPr>
            <a:xfrm flipH="false" flipV="false" rot="0">
              <a:off x="0" y="0"/>
              <a:ext cx="3742436" cy="660654"/>
            </a:xfrm>
            <a:custGeom>
              <a:avLst/>
              <a:gdLst/>
              <a:ahLst/>
              <a:cxnLst/>
              <a:rect r="r" b="b" t="t" l="l"/>
              <a:pathLst>
                <a:path h="660654" w="3742436">
                  <a:moveTo>
                    <a:pt x="6350" y="0"/>
                  </a:moveTo>
                  <a:lnTo>
                    <a:pt x="3736086" y="0"/>
                  </a:lnTo>
                  <a:cubicBezTo>
                    <a:pt x="3739642" y="0"/>
                    <a:pt x="3742436" y="2794"/>
                    <a:pt x="3742436" y="6350"/>
                  </a:cubicBezTo>
                  <a:lnTo>
                    <a:pt x="3742436" y="654304"/>
                  </a:lnTo>
                  <a:cubicBezTo>
                    <a:pt x="3742436" y="657860"/>
                    <a:pt x="3739642" y="660654"/>
                    <a:pt x="3736086" y="660654"/>
                  </a:cubicBezTo>
                  <a:lnTo>
                    <a:pt x="6350" y="660654"/>
                  </a:lnTo>
                  <a:cubicBezTo>
                    <a:pt x="2794" y="660654"/>
                    <a:pt x="0" y="657860"/>
                    <a:pt x="0" y="654304"/>
                  </a:cubicBezTo>
                  <a:lnTo>
                    <a:pt x="0" y="6350"/>
                  </a:lnTo>
                  <a:cubicBezTo>
                    <a:pt x="0" y="2794"/>
                    <a:pt x="2794" y="0"/>
                    <a:pt x="6350" y="0"/>
                  </a:cubicBezTo>
                  <a:moveTo>
                    <a:pt x="6350" y="12700"/>
                  </a:moveTo>
                  <a:lnTo>
                    <a:pt x="6350" y="6350"/>
                  </a:lnTo>
                  <a:lnTo>
                    <a:pt x="12700" y="6350"/>
                  </a:lnTo>
                  <a:lnTo>
                    <a:pt x="12700" y="654304"/>
                  </a:lnTo>
                  <a:lnTo>
                    <a:pt x="6350" y="654304"/>
                  </a:lnTo>
                  <a:lnTo>
                    <a:pt x="6350" y="647954"/>
                  </a:lnTo>
                  <a:lnTo>
                    <a:pt x="3736086" y="647954"/>
                  </a:lnTo>
                  <a:lnTo>
                    <a:pt x="3736086" y="654304"/>
                  </a:lnTo>
                  <a:lnTo>
                    <a:pt x="3729736" y="654304"/>
                  </a:lnTo>
                  <a:lnTo>
                    <a:pt x="3729736" y="6350"/>
                  </a:lnTo>
                  <a:lnTo>
                    <a:pt x="3736086" y="6350"/>
                  </a:lnTo>
                  <a:lnTo>
                    <a:pt x="3736086" y="12700"/>
                  </a:lnTo>
                  <a:lnTo>
                    <a:pt x="6350" y="12700"/>
                  </a:lnTo>
                  <a:close/>
                </a:path>
              </a:pathLst>
            </a:custGeom>
            <a:solidFill>
              <a:srgbClr val="000000"/>
            </a:solidFill>
          </p:spPr>
        </p:sp>
      </p:grpSp>
      <p:grpSp>
        <p:nvGrpSpPr>
          <p:cNvPr name="Group 23" id="23"/>
          <p:cNvGrpSpPr/>
          <p:nvPr/>
        </p:nvGrpSpPr>
        <p:grpSpPr>
          <a:xfrm rot="0">
            <a:off x="6480551" y="3010140"/>
            <a:ext cx="2324581" cy="316446"/>
            <a:chOff x="0" y="0"/>
            <a:chExt cx="2204047" cy="300038"/>
          </a:xfrm>
        </p:grpSpPr>
        <p:sp>
          <p:nvSpPr>
            <p:cNvPr name="Freeform 24" id="24"/>
            <p:cNvSpPr/>
            <p:nvPr/>
          </p:nvSpPr>
          <p:spPr>
            <a:xfrm flipH="false" flipV="false" rot="0">
              <a:off x="0" y="0"/>
              <a:ext cx="2204052" cy="300031"/>
            </a:xfrm>
            <a:custGeom>
              <a:avLst/>
              <a:gdLst/>
              <a:ahLst/>
              <a:cxnLst/>
              <a:rect r="r" b="b" t="t" l="l"/>
              <a:pathLst>
                <a:path h="300031" w="2204052">
                  <a:moveTo>
                    <a:pt x="0" y="0"/>
                  </a:moveTo>
                  <a:lnTo>
                    <a:pt x="2204052" y="0"/>
                  </a:lnTo>
                  <a:lnTo>
                    <a:pt x="2204052" y="300031"/>
                  </a:lnTo>
                  <a:lnTo>
                    <a:pt x="0" y="300031"/>
                  </a:lnTo>
                  <a:close/>
                </a:path>
              </a:pathLst>
            </a:custGeom>
            <a:blipFill>
              <a:blip r:embed="rId4">
                <a:alphaModFix amt="0"/>
              </a:blip>
              <a:stretch>
                <a:fillRect l="0" t="-93137" r="0" b="-93139"/>
              </a:stretch>
            </a:blipFill>
          </p:spPr>
        </p:sp>
        <p:sp>
          <p:nvSpPr>
            <p:cNvPr name="TextBox 25" id="25"/>
            <p:cNvSpPr txBox="true"/>
            <p:nvPr/>
          </p:nvSpPr>
          <p:spPr>
            <a:xfrm>
              <a:off x="0" y="-19050"/>
              <a:ext cx="2204047" cy="319088"/>
            </a:xfrm>
            <a:prstGeom prst="rect">
              <a:avLst/>
            </a:prstGeom>
          </p:spPr>
          <p:txBody>
            <a:bodyPr anchor="ctr" rtlCol="false" tIns="0" lIns="0" bIns="0" rIns="0"/>
            <a:lstStyle/>
            <a:p>
              <a:pPr algn="ctr">
                <a:lnSpc>
                  <a:spcPts val="1519"/>
                </a:lnSpc>
              </a:pPr>
              <a:r>
                <a:rPr lang="en-US" sz="1265" b="true">
                  <a:solidFill>
                    <a:srgbClr val="FFFFFF"/>
                  </a:solidFill>
                  <a:latin typeface="Helvetica Bold"/>
                  <a:ea typeface="Helvetica Bold"/>
                  <a:cs typeface="Helvetica Bold"/>
                  <a:sym typeface="Helvetica Bold"/>
                </a:rPr>
                <a:t>PLAN - Prioritering og tiltak </a:t>
              </a:r>
            </a:p>
          </p:txBody>
        </p:sp>
      </p:grpSp>
      <p:grpSp>
        <p:nvGrpSpPr>
          <p:cNvPr name="Group 26" id="26"/>
          <p:cNvGrpSpPr/>
          <p:nvPr/>
        </p:nvGrpSpPr>
        <p:grpSpPr>
          <a:xfrm rot="0">
            <a:off x="10211678" y="2958276"/>
            <a:ext cx="3025208" cy="511256"/>
            <a:chOff x="0" y="0"/>
            <a:chExt cx="2868346" cy="484746"/>
          </a:xfrm>
        </p:grpSpPr>
        <p:sp>
          <p:nvSpPr>
            <p:cNvPr name="Freeform 27" id="27"/>
            <p:cNvSpPr/>
            <p:nvPr/>
          </p:nvSpPr>
          <p:spPr>
            <a:xfrm flipH="false" flipV="false" rot="0">
              <a:off x="0" y="0"/>
              <a:ext cx="2868349" cy="484742"/>
            </a:xfrm>
            <a:custGeom>
              <a:avLst/>
              <a:gdLst/>
              <a:ahLst/>
              <a:cxnLst/>
              <a:rect r="r" b="b" t="t" l="l"/>
              <a:pathLst>
                <a:path h="484742" w="2868349">
                  <a:moveTo>
                    <a:pt x="0" y="0"/>
                  </a:moveTo>
                  <a:lnTo>
                    <a:pt x="2868349" y="0"/>
                  </a:lnTo>
                  <a:lnTo>
                    <a:pt x="2868349" y="484742"/>
                  </a:lnTo>
                  <a:lnTo>
                    <a:pt x="0" y="484742"/>
                  </a:lnTo>
                  <a:close/>
                </a:path>
              </a:pathLst>
            </a:custGeom>
            <a:blipFill>
              <a:blip r:embed="rId4">
                <a:alphaModFix amt="0"/>
              </a:blip>
              <a:stretch>
                <a:fillRect l="0" t="-65297" r="0" b="-65298"/>
              </a:stretch>
            </a:blipFill>
          </p:spPr>
        </p:sp>
        <p:sp>
          <p:nvSpPr>
            <p:cNvPr name="TextBox 28" id="28"/>
            <p:cNvSpPr txBox="true"/>
            <p:nvPr/>
          </p:nvSpPr>
          <p:spPr>
            <a:xfrm>
              <a:off x="0" y="0"/>
              <a:ext cx="2868346" cy="484746"/>
            </a:xfrm>
            <a:prstGeom prst="rect">
              <a:avLst/>
            </a:prstGeom>
          </p:spPr>
          <p:txBody>
            <a:bodyPr anchor="ctr" rtlCol="false" tIns="0" lIns="0" bIns="0" rIns="0"/>
            <a:lstStyle/>
            <a:p>
              <a:pPr algn="l">
                <a:lnSpc>
                  <a:spcPts val="1519"/>
                </a:lnSpc>
              </a:pPr>
              <a:r>
                <a:rPr lang="en-US" sz="1265" b="true">
                  <a:solidFill>
                    <a:srgbClr val="55220A"/>
                  </a:solidFill>
                  <a:latin typeface="Century Gothic Paneuropean Bold"/>
                  <a:ea typeface="Century Gothic Paneuropean Bold"/>
                  <a:cs typeface="Century Gothic Paneuropean Bold"/>
                  <a:sym typeface="Century Gothic Paneuropean Bold"/>
                </a:rPr>
                <a:t>Ledelsen/Klubb(er), avdelingsledere,</a:t>
              </a:r>
            </a:p>
            <a:p>
              <a:pPr algn="l">
                <a:lnSpc>
                  <a:spcPts val="1519"/>
                </a:lnSpc>
              </a:pPr>
              <a:r>
                <a:rPr lang="en-US" sz="1265" b="true">
                  <a:solidFill>
                    <a:srgbClr val="55220A"/>
                  </a:solidFill>
                  <a:latin typeface="Century Gothic Paneuropean Bold"/>
                  <a:ea typeface="Century Gothic Paneuropean Bold"/>
                  <a:cs typeface="Century Gothic Paneuropean Bold"/>
                  <a:sym typeface="Century Gothic Paneuropean Bold"/>
                </a:rPr>
                <a:t>medarbeidere</a:t>
              </a:r>
            </a:p>
          </p:txBody>
        </p:sp>
      </p:grpSp>
      <p:grpSp>
        <p:nvGrpSpPr>
          <p:cNvPr name="Group 29" id="29"/>
          <p:cNvGrpSpPr/>
          <p:nvPr/>
        </p:nvGrpSpPr>
        <p:grpSpPr>
          <a:xfrm rot="0">
            <a:off x="11088082" y="9395206"/>
            <a:ext cx="1626967" cy="505269"/>
            <a:chOff x="0" y="0"/>
            <a:chExt cx="1542606" cy="479069"/>
          </a:xfrm>
        </p:grpSpPr>
        <p:sp>
          <p:nvSpPr>
            <p:cNvPr name="Freeform 30" id="30"/>
            <p:cNvSpPr/>
            <p:nvPr/>
          </p:nvSpPr>
          <p:spPr>
            <a:xfrm flipH="false" flipV="false" rot="0">
              <a:off x="0" y="0"/>
              <a:ext cx="1542542" cy="479044"/>
            </a:xfrm>
            <a:custGeom>
              <a:avLst/>
              <a:gdLst/>
              <a:ahLst/>
              <a:cxnLst/>
              <a:rect r="r" b="b" t="t" l="l"/>
              <a:pathLst>
                <a:path h="479044" w="1542542">
                  <a:moveTo>
                    <a:pt x="0" y="0"/>
                  </a:moveTo>
                  <a:lnTo>
                    <a:pt x="1542542" y="0"/>
                  </a:lnTo>
                  <a:lnTo>
                    <a:pt x="1542542" y="479044"/>
                  </a:lnTo>
                  <a:lnTo>
                    <a:pt x="0" y="479044"/>
                  </a:lnTo>
                  <a:lnTo>
                    <a:pt x="0" y="0"/>
                  </a:lnTo>
                  <a:close/>
                </a:path>
              </a:pathLst>
            </a:custGeom>
            <a:blipFill>
              <a:blip r:embed="rId5"/>
              <a:stretch>
                <a:fillRect l="0" t="0" r="-4" b="-5"/>
              </a:stretch>
            </a:blipFill>
          </p:spPr>
        </p:sp>
      </p:grpSp>
      <p:sp>
        <p:nvSpPr>
          <p:cNvPr name="Freeform 31" id="31"/>
          <p:cNvSpPr/>
          <p:nvPr/>
        </p:nvSpPr>
        <p:spPr>
          <a:xfrm flipH="false" flipV="false" rot="0">
            <a:off x="8725110" y="9446708"/>
            <a:ext cx="1547165" cy="402263"/>
          </a:xfrm>
          <a:custGeom>
            <a:avLst/>
            <a:gdLst/>
            <a:ahLst/>
            <a:cxnLst/>
            <a:rect r="r" b="b" t="t" l="l"/>
            <a:pathLst>
              <a:path h="402263" w="1547165">
                <a:moveTo>
                  <a:pt x="0" y="0"/>
                </a:moveTo>
                <a:lnTo>
                  <a:pt x="1547165" y="0"/>
                </a:lnTo>
                <a:lnTo>
                  <a:pt x="1547165" y="402263"/>
                </a:lnTo>
                <a:lnTo>
                  <a:pt x="0" y="40226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2" id="32"/>
          <p:cNvSpPr/>
          <p:nvPr/>
        </p:nvSpPr>
        <p:spPr>
          <a:xfrm flipH="false" flipV="false" rot="0">
            <a:off x="13530856" y="9395206"/>
            <a:ext cx="1596425" cy="505269"/>
          </a:xfrm>
          <a:custGeom>
            <a:avLst/>
            <a:gdLst/>
            <a:ahLst/>
            <a:cxnLst/>
            <a:rect r="r" b="b" t="t" l="l"/>
            <a:pathLst>
              <a:path h="505269" w="1596425">
                <a:moveTo>
                  <a:pt x="0" y="0"/>
                </a:moveTo>
                <a:lnTo>
                  <a:pt x="1596425" y="0"/>
                </a:lnTo>
                <a:lnTo>
                  <a:pt x="1596425" y="505268"/>
                </a:lnTo>
                <a:lnTo>
                  <a:pt x="0" y="505268"/>
                </a:lnTo>
                <a:lnTo>
                  <a:pt x="0" y="0"/>
                </a:lnTo>
                <a:close/>
              </a:path>
            </a:pathLst>
          </a:custGeom>
          <a:blipFill>
            <a:blip r:embed="rId8"/>
            <a:stretch>
              <a:fillRect l="0" t="0" r="0" b="0"/>
            </a:stretch>
          </a:blipFill>
        </p:spPr>
      </p:sp>
      <p:sp>
        <p:nvSpPr>
          <p:cNvPr name="TextBox 33" id="33"/>
          <p:cNvSpPr txBox="true"/>
          <p:nvPr/>
        </p:nvSpPr>
        <p:spPr>
          <a:xfrm rot="0">
            <a:off x="4363264" y="4288581"/>
            <a:ext cx="7083374" cy="3187898"/>
          </a:xfrm>
          <a:prstGeom prst="rect">
            <a:avLst/>
          </a:prstGeom>
        </p:spPr>
        <p:txBody>
          <a:bodyPr anchor="t" rtlCol="false" tIns="0" lIns="0" bIns="0" rIns="0">
            <a:spAutoFit/>
          </a:bodyPr>
          <a:lstStyle/>
          <a:p>
            <a:pPr algn="l">
              <a:lnSpc>
                <a:spcPts val="1856"/>
              </a:lnSpc>
              <a:spcBef>
                <a:spcPct val="0"/>
              </a:spcBef>
            </a:pPr>
            <a:r>
              <a:rPr lang="en-US" b="true" sz="1547" u="sng">
                <a:solidFill>
                  <a:srgbClr val="000000"/>
                </a:solidFill>
                <a:latin typeface="Century Gothic Paneuropean Bold"/>
                <a:ea typeface="Century Gothic Paneuropean Bold"/>
                <a:cs typeface="Century Gothic Paneuropean Bold"/>
                <a:sym typeface="Century Gothic Paneuropean Bold"/>
              </a:rPr>
              <a:t>OPPGAVE</a:t>
            </a:r>
          </a:p>
          <a:p>
            <a:pPr algn="l">
              <a:lnSpc>
                <a:spcPts val="1856"/>
              </a:lnSpc>
              <a:spcBef>
                <a:spcPct val="0"/>
              </a:spcBef>
            </a:pPr>
            <a:r>
              <a:rPr lang="en-US" sz="1547">
                <a:solidFill>
                  <a:srgbClr val="000000"/>
                </a:solidFill>
                <a:latin typeface="Century Gothic Paneuropean"/>
                <a:ea typeface="Century Gothic Paneuropean"/>
                <a:cs typeface="Century Gothic Paneuropean"/>
                <a:sym typeface="Century Gothic Paneuropean"/>
              </a:rPr>
              <a:t>Hvilke kompetansebehov skal prioriteres? </a:t>
            </a:r>
          </a:p>
          <a:p>
            <a:pPr algn="l">
              <a:lnSpc>
                <a:spcPts val="1856"/>
              </a:lnSpc>
              <a:spcBef>
                <a:spcPct val="0"/>
              </a:spcBef>
            </a:pPr>
            <a:r>
              <a:rPr lang="en-US" sz="1547">
                <a:solidFill>
                  <a:srgbClr val="000000"/>
                </a:solidFill>
                <a:latin typeface="Century Gothic Paneuropean"/>
                <a:ea typeface="Century Gothic Paneuropean"/>
                <a:cs typeface="Century Gothic Paneuropean"/>
                <a:sym typeface="Century Gothic Paneuropean"/>
              </a:rPr>
              <a:t>Etter at kartleggingen av eksisterende kompetanse og behovene er foretatt bestemmer man hvilke områder som skal prioriteres. Kompetanseutvikling for redaksjonen som helhet (kollektivt) forankres hos ledergruppen, eventuelt øverste leder, mens den individuelle planen inngås sammen med medarbeider selv. </a:t>
            </a:r>
          </a:p>
          <a:p>
            <a:pPr algn="l">
              <a:lnSpc>
                <a:spcPts val="1856"/>
              </a:lnSpc>
              <a:spcBef>
                <a:spcPct val="0"/>
              </a:spcBef>
            </a:pPr>
            <a:r>
              <a:rPr lang="en-US" b="true" sz="1547">
                <a:solidFill>
                  <a:srgbClr val="000000"/>
                </a:solidFill>
                <a:latin typeface="Century Gothic Paneuropean Bold"/>
                <a:ea typeface="Century Gothic Paneuropean Bold"/>
                <a:cs typeface="Century Gothic Paneuropean Bold"/>
                <a:sym typeface="Century Gothic Paneuropean Bold"/>
              </a:rPr>
              <a:t> </a:t>
            </a:r>
          </a:p>
          <a:p>
            <a:pPr algn="l">
              <a:lnSpc>
                <a:spcPts val="1856"/>
              </a:lnSpc>
              <a:spcBef>
                <a:spcPct val="0"/>
              </a:spcBef>
            </a:pPr>
            <a:r>
              <a:rPr lang="en-US" b="true" sz="1547" u="sng">
                <a:solidFill>
                  <a:srgbClr val="000000"/>
                </a:solidFill>
                <a:latin typeface="Century Gothic Paneuropean Bold"/>
                <a:ea typeface="Century Gothic Paneuropean Bold"/>
                <a:cs typeface="Century Gothic Paneuropean Bold"/>
                <a:sym typeface="Century Gothic Paneuropean Bold"/>
              </a:rPr>
              <a:t>FORSLAG</a:t>
            </a:r>
          </a:p>
          <a:p>
            <a:pPr algn="l">
              <a:lnSpc>
                <a:spcPts val="1856"/>
              </a:lnSpc>
              <a:spcBef>
                <a:spcPct val="0"/>
              </a:spcBef>
            </a:pPr>
            <a:r>
              <a:rPr lang="en-US" sz="1547">
                <a:solidFill>
                  <a:srgbClr val="000000"/>
                </a:solidFill>
                <a:latin typeface="Century Gothic Paneuropean"/>
                <a:ea typeface="Century Gothic Paneuropean"/>
                <a:cs typeface="Century Gothic Paneuropean"/>
                <a:sym typeface="Century Gothic Paneuropean"/>
              </a:rPr>
              <a:t>Bruk skjemaet</a:t>
            </a:r>
            <a:r>
              <a:rPr lang="en-US" b="true" sz="1547">
                <a:solidFill>
                  <a:srgbClr val="000000"/>
                </a:solidFill>
                <a:latin typeface="Century Gothic Paneuropean Bold"/>
                <a:ea typeface="Century Gothic Paneuropean Bold"/>
                <a:cs typeface="Century Gothic Paneuropean Bold"/>
                <a:sym typeface="Century Gothic Paneuropean Bold"/>
              </a:rPr>
              <a:t> VÅR KOMPETANSEPLAN o</a:t>
            </a:r>
            <a:r>
              <a:rPr lang="en-US" sz="1547">
                <a:solidFill>
                  <a:srgbClr val="000000"/>
                </a:solidFill>
                <a:latin typeface="Century Gothic Paneuropean"/>
                <a:ea typeface="Century Gothic Paneuropean"/>
                <a:cs typeface="Century Gothic Paneuropean"/>
                <a:sym typeface="Century Gothic Paneuropean"/>
              </a:rPr>
              <a:t>g en få en enkel oversikt over redaksjonens/avdelingens strategiske prioriteringer det kommende året. Deretter sett ned de prioriterte kompetansebehovene. </a:t>
            </a:r>
          </a:p>
          <a:p>
            <a:pPr algn="l">
              <a:lnSpc>
                <a:spcPts val="1856"/>
              </a:lnSpc>
              <a:spcBef>
                <a:spcPct val="0"/>
              </a:spcBef>
            </a:pPr>
            <a:r>
              <a:rPr lang="en-US" sz="1547">
                <a:solidFill>
                  <a:srgbClr val="000000"/>
                </a:solidFill>
                <a:latin typeface="Century Gothic Paneuropean"/>
                <a:ea typeface="Century Gothic Paneuropean"/>
                <a:cs typeface="Century Gothic Paneuropean"/>
                <a:sym typeface="Century Gothic Paneuropean"/>
              </a:rPr>
              <a:t>For den enkelte medarbeiders kompetanseløft, bruk skjemaet</a:t>
            </a:r>
            <a:r>
              <a:rPr lang="en-US" b="true" sz="1547">
                <a:solidFill>
                  <a:srgbClr val="000000"/>
                </a:solidFill>
                <a:latin typeface="Century Gothic Paneuropean Bold"/>
                <a:ea typeface="Century Gothic Paneuropean Bold"/>
                <a:cs typeface="Century Gothic Paneuropean Bold"/>
                <a:sym typeface="Century Gothic Paneuropean Bold"/>
              </a:rPr>
              <a:t> MIN KOMPETANSEPLAN. </a:t>
            </a:r>
          </a:p>
        </p:txBody>
      </p:sp>
    </p:spTree>
  </p:cSld>
  <p:clrMapOvr>
    <a:masterClrMapping/>
  </p:clrMapOvr>
  <p:transition spd="fast">
    <p:fade/>
  </p:transition>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781933" y="481199"/>
            <a:ext cx="4421508" cy="803873"/>
            <a:chOff x="0" y="0"/>
            <a:chExt cx="4192245" cy="762190"/>
          </a:xfrm>
        </p:grpSpPr>
        <p:sp>
          <p:nvSpPr>
            <p:cNvPr name="Freeform 3" id="3"/>
            <p:cNvSpPr/>
            <p:nvPr/>
          </p:nvSpPr>
          <p:spPr>
            <a:xfrm flipH="false" flipV="false" rot="0">
              <a:off x="0" y="0"/>
              <a:ext cx="4192248" cy="762187"/>
            </a:xfrm>
            <a:custGeom>
              <a:avLst/>
              <a:gdLst/>
              <a:ahLst/>
              <a:cxnLst/>
              <a:rect r="r" b="b" t="t" l="l"/>
              <a:pathLst>
                <a:path h="762187" w="4192248">
                  <a:moveTo>
                    <a:pt x="0" y="0"/>
                  </a:moveTo>
                  <a:lnTo>
                    <a:pt x="4192248" y="0"/>
                  </a:lnTo>
                  <a:lnTo>
                    <a:pt x="4192248" y="762187"/>
                  </a:lnTo>
                  <a:lnTo>
                    <a:pt x="0" y="762187"/>
                  </a:lnTo>
                  <a:close/>
                </a:path>
              </a:pathLst>
            </a:custGeom>
            <a:blipFill>
              <a:blip r:embed="rId2">
                <a:alphaModFix amt="0"/>
              </a:blip>
              <a:stretch>
                <a:fillRect l="0" t="-57172" r="0" b="-57173"/>
              </a:stretch>
            </a:blipFill>
          </p:spPr>
        </p:sp>
        <p:sp>
          <p:nvSpPr>
            <p:cNvPr name="TextBox 4" id="4"/>
            <p:cNvSpPr txBox="true"/>
            <p:nvPr/>
          </p:nvSpPr>
          <p:spPr>
            <a:xfrm>
              <a:off x="0" y="9525"/>
              <a:ext cx="4192245" cy="752665"/>
            </a:xfrm>
            <a:prstGeom prst="rect">
              <a:avLst/>
            </a:prstGeom>
          </p:spPr>
          <p:txBody>
            <a:bodyPr anchor="ctr" rtlCol="false" tIns="0" lIns="0" bIns="0" rIns="0"/>
            <a:lstStyle/>
            <a:p>
              <a:pPr algn="l">
                <a:lnSpc>
                  <a:spcPts val="3544"/>
                </a:lnSpc>
              </a:pPr>
              <a:r>
                <a:rPr lang="en-US" sz="2953" b="true">
                  <a:solidFill>
                    <a:srgbClr val="7A2B1F"/>
                  </a:solidFill>
                  <a:latin typeface="Century Gothic Paneuropean Bold"/>
                  <a:ea typeface="Century Gothic Paneuropean Bold"/>
                  <a:cs typeface="Century Gothic Paneuropean Bold"/>
                  <a:sym typeface="Century Gothic Paneuropean Bold"/>
                </a:rPr>
                <a:t>VÅR KOMPETANSEPLAN</a:t>
              </a:r>
            </a:p>
            <a:p>
              <a:pPr algn="l">
                <a:lnSpc>
                  <a:spcPts val="1772"/>
                </a:lnSpc>
              </a:pPr>
              <a:r>
                <a:rPr lang="en-US" sz="1476" b="true">
                  <a:solidFill>
                    <a:srgbClr val="000000"/>
                  </a:solidFill>
                  <a:latin typeface="Century Gothic Paneuropean Bold"/>
                  <a:ea typeface="Century Gothic Paneuropean Bold"/>
                  <a:cs typeface="Century Gothic Paneuropean Bold"/>
                  <a:sym typeface="Century Gothic Paneuropean Bold"/>
                </a:rPr>
                <a:t>Skjema for prioriteringer for redaksjon/avdeling</a:t>
              </a:r>
            </a:p>
          </p:txBody>
        </p:sp>
      </p:grpSp>
      <p:grpSp>
        <p:nvGrpSpPr>
          <p:cNvPr name="Group 5" id="5"/>
          <p:cNvGrpSpPr/>
          <p:nvPr/>
        </p:nvGrpSpPr>
        <p:grpSpPr>
          <a:xfrm rot="0">
            <a:off x="14522561" y="440412"/>
            <a:ext cx="903555" cy="885459"/>
            <a:chOff x="0" y="0"/>
            <a:chExt cx="856704" cy="839546"/>
          </a:xfrm>
        </p:grpSpPr>
        <p:sp>
          <p:nvSpPr>
            <p:cNvPr name="Freeform 6" id="6"/>
            <p:cNvSpPr/>
            <p:nvPr/>
          </p:nvSpPr>
          <p:spPr>
            <a:xfrm flipH="false" flipV="false" rot="0">
              <a:off x="6350" y="6350"/>
              <a:ext cx="844042" cy="826897"/>
            </a:xfrm>
            <a:custGeom>
              <a:avLst/>
              <a:gdLst/>
              <a:ahLst/>
              <a:cxnLst/>
              <a:rect r="r" b="b" t="t" l="l"/>
              <a:pathLst>
                <a:path h="826897" w="844042">
                  <a:moveTo>
                    <a:pt x="0" y="413385"/>
                  </a:moveTo>
                  <a:cubicBezTo>
                    <a:pt x="0" y="185039"/>
                    <a:pt x="188976" y="0"/>
                    <a:pt x="422021" y="0"/>
                  </a:cubicBezTo>
                  <a:cubicBezTo>
                    <a:pt x="655066" y="0"/>
                    <a:pt x="844042" y="185039"/>
                    <a:pt x="844042" y="413385"/>
                  </a:cubicBezTo>
                  <a:cubicBezTo>
                    <a:pt x="844042" y="641731"/>
                    <a:pt x="655066" y="826897"/>
                    <a:pt x="422021" y="826897"/>
                  </a:cubicBezTo>
                  <a:cubicBezTo>
                    <a:pt x="188976" y="826897"/>
                    <a:pt x="0" y="641731"/>
                    <a:pt x="0" y="413385"/>
                  </a:cubicBezTo>
                  <a:close/>
                </a:path>
              </a:pathLst>
            </a:custGeom>
            <a:solidFill>
              <a:srgbClr val="F3E9E2"/>
            </a:solidFill>
          </p:spPr>
        </p:sp>
      </p:grpSp>
      <p:grpSp>
        <p:nvGrpSpPr>
          <p:cNvPr name="Group 7" id="7"/>
          <p:cNvGrpSpPr/>
          <p:nvPr/>
        </p:nvGrpSpPr>
        <p:grpSpPr>
          <a:xfrm rot="0">
            <a:off x="14620970" y="724912"/>
            <a:ext cx="706736" cy="316446"/>
            <a:chOff x="0" y="0"/>
            <a:chExt cx="670090" cy="300038"/>
          </a:xfrm>
        </p:grpSpPr>
        <p:sp>
          <p:nvSpPr>
            <p:cNvPr name="Freeform 8" id="8"/>
            <p:cNvSpPr/>
            <p:nvPr/>
          </p:nvSpPr>
          <p:spPr>
            <a:xfrm flipH="false" flipV="false" rot="0">
              <a:off x="0" y="0"/>
              <a:ext cx="670095" cy="300031"/>
            </a:xfrm>
            <a:custGeom>
              <a:avLst/>
              <a:gdLst/>
              <a:ahLst/>
              <a:cxnLst/>
              <a:rect r="r" b="b" t="t" l="l"/>
              <a:pathLst>
                <a:path h="300031" w="670095">
                  <a:moveTo>
                    <a:pt x="0" y="0"/>
                  </a:moveTo>
                  <a:lnTo>
                    <a:pt x="670095" y="0"/>
                  </a:lnTo>
                  <a:lnTo>
                    <a:pt x="670095" y="300031"/>
                  </a:lnTo>
                  <a:lnTo>
                    <a:pt x="0" y="300031"/>
                  </a:lnTo>
                  <a:close/>
                </a:path>
              </a:pathLst>
            </a:custGeom>
            <a:blipFill>
              <a:blip r:embed="rId2">
                <a:alphaModFix amt="0"/>
              </a:blip>
              <a:stretch>
                <a:fillRect l="-7448" t="0" r="-7448" b="-2"/>
              </a:stretch>
            </a:blipFill>
          </p:spPr>
        </p:sp>
        <p:sp>
          <p:nvSpPr>
            <p:cNvPr name="TextBox 9" id="9"/>
            <p:cNvSpPr txBox="true"/>
            <p:nvPr/>
          </p:nvSpPr>
          <p:spPr>
            <a:xfrm>
              <a:off x="0" y="0"/>
              <a:ext cx="670090" cy="300038"/>
            </a:xfrm>
            <a:prstGeom prst="rect">
              <a:avLst/>
            </a:prstGeom>
          </p:spPr>
          <p:txBody>
            <a:bodyPr anchor="ctr" rtlCol="false" tIns="0" lIns="0" bIns="0" rIns="0"/>
            <a:lstStyle/>
            <a:p>
              <a:pPr algn="ctr">
                <a:lnSpc>
                  <a:spcPts val="1519"/>
                </a:lnSpc>
              </a:pPr>
              <a:r>
                <a:rPr lang="en-US" sz="1265" b="true">
                  <a:solidFill>
                    <a:srgbClr val="55220A"/>
                  </a:solidFill>
                  <a:latin typeface="Century Gothic Paneuropean Bold"/>
                  <a:ea typeface="Century Gothic Paneuropean Bold"/>
                  <a:cs typeface="Century Gothic Paneuropean Bold"/>
                  <a:sym typeface="Century Gothic Paneuropean Bold"/>
                </a:rPr>
                <a:t>TRINN 3</a:t>
              </a:r>
            </a:p>
          </p:txBody>
        </p:sp>
      </p:grpSp>
      <p:grpSp>
        <p:nvGrpSpPr>
          <p:cNvPr name="Group 10" id="10"/>
          <p:cNvGrpSpPr/>
          <p:nvPr/>
        </p:nvGrpSpPr>
        <p:grpSpPr>
          <a:xfrm rot="0">
            <a:off x="2843360" y="2915735"/>
            <a:ext cx="12447203" cy="800417"/>
            <a:chOff x="0" y="0"/>
            <a:chExt cx="11801792" cy="758914"/>
          </a:xfrm>
        </p:grpSpPr>
        <p:sp>
          <p:nvSpPr>
            <p:cNvPr name="Freeform 11" id="11"/>
            <p:cNvSpPr/>
            <p:nvPr/>
          </p:nvSpPr>
          <p:spPr>
            <a:xfrm flipH="false" flipV="false" rot="0">
              <a:off x="6350" y="6350"/>
              <a:ext cx="11789156" cy="746252"/>
            </a:xfrm>
            <a:custGeom>
              <a:avLst/>
              <a:gdLst/>
              <a:ahLst/>
              <a:cxnLst/>
              <a:rect r="r" b="b" t="t" l="l"/>
              <a:pathLst>
                <a:path h="746252" w="11789156">
                  <a:moveTo>
                    <a:pt x="0" y="0"/>
                  </a:moveTo>
                  <a:lnTo>
                    <a:pt x="11789156" y="0"/>
                  </a:lnTo>
                  <a:lnTo>
                    <a:pt x="11789156" y="746252"/>
                  </a:lnTo>
                  <a:lnTo>
                    <a:pt x="0" y="746252"/>
                  </a:lnTo>
                  <a:close/>
                </a:path>
              </a:pathLst>
            </a:custGeom>
            <a:solidFill>
              <a:srgbClr val="E5C1AC"/>
            </a:solidFill>
          </p:spPr>
        </p:sp>
        <p:sp>
          <p:nvSpPr>
            <p:cNvPr name="Freeform 12" id="12"/>
            <p:cNvSpPr/>
            <p:nvPr/>
          </p:nvSpPr>
          <p:spPr>
            <a:xfrm flipH="false" flipV="false" rot="0">
              <a:off x="0" y="0"/>
              <a:ext cx="11801856" cy="758952"/>
            </a:xfrm>
            <a:custGeom>
              <a:avLst/>
              <a:gdLst/>
              <a:ahLst/>
              <a:cxnLst/>
              <a:rect r="r" b="b" t="t" l="l"/>
              <a:pathLst>
                <a:path h="758952" w="11801856">
                  <a:moveTo>
                    <a:pt x="6350" y="0"/>
                  </a:moveTo>
                  <a:lnTo>
                    <a:pt x="11795506" y="0"/>
                  </a:lnTo>
                  <a:cubicBezTo>
                    <a:pt x="11799063" y="0"/>
                    <a:pt x="11801856" y="2794"/>
                    <a:pt x="11801856" y="6350"/>
                  </a:cubicBezTo>
                  <a:lnTo>
                    <a:pt x="11801856" y="752602"/>
                  </a:lnTo>
                  <a:cubicBezTo>
                    <a:pt x="11801856" y="756158"/>
                    <a:pt x="11799063" y="758952"/>
                    <a:pt x="11795506" y="758952"/>
                  </a:cubicBezTo>
                  <a:lnTo>
                    <a:pt x="6350" y="758952"/>
                  </a:lnTo>
                  <a:cubicBezTo>
                    <a:pt x="2794" y="758952"/>
                    <a:pt x="0" y="756158"/>
                    <a:pt x="0" y="752602"/>
                  </a:cubicBezTo>
                  <a:lnTo>
                    <a:pt x="0" y="6350"/>
                  </a:lnTo>
                  <a:cubicBezTo>
                    <a:pt x="0" y="2794"/>
                    <a:pt x="2794" y="0"/>
                    <a:pt x="6350" y="0"/>
                  </a:cubicBezTo>
                  <a:moveTo>
                    <a:pt x="6350" y="12700"/>
                  </a:moveTo>
                  <a:lnTo>
                    <a:pt x="6350" y="6350"/>
                  </a:lnTo>
                  <a:lnTo>
                    <a:pt x="12700" y="6350"/>
                  </a:lnTo>
                  <a:lnTo>
                    <a:pt x="12700" y="752602"/>
                  </a:lnTo>
                  <a:lnTo>
                    <a:pt x="6350" y="752602"/>
                  </a:lnTo>
                  <a:lnTo>
                    <a:pt x="6350" y="746252"/>
                  </a:lnTo>
                  <a:lnTo>
                    <a:pt x="11795506" y="746252"/>
                  </a:lnTo>
                  <a:lnTo>
                    <a:pt x="11795506" y="752602"/>
                  </a:lnTo>
                  <a:lnTo>
                    <a:pt x="11789156" y="752602"/>
                  </a:lnTo>
                  <a:lnTo>
                    <a:pt x="11789156" y="6350"/>
                  </a:lnTo>
                  <a:lnTo>
                    <a:pt x="11795506" y="6350"/>
                  </a:lnTo>
                  <a:lnTo>
                    <a:pt x="11795506" y="12700"/>
                  </a:lnTo>
                  <a:lnTo>
                    <a:pt x="6350" y="12700"/>
                  </a:lnTo>
                  <a:close/>
                </a:path>
              </a:pathLst>
            </a:custGeom>
            <a:solidFill>
              <a:srgbClr val="E5C1AC"/>
            </a:solidFill>
          </p:spPr>
        </p:sp>
      </p:grpSp>
      <p:grpSp>
        <p:nvGrpSpPr>
          <p:cNvPr name="Group 13" id="13"/>
          <p:cNvGrpSpPr/>
          <p:nvPr/>
        </p:nvGrpSpPr>
        <p:grpSpPr>
          <a:xfrm rot="0">
            <a:off x="8201869" y="3103486"/>
            <a:ext cx="701686" cy="424794"/>
            <a:chOff x="0" y="0"/>
            <a:chExt cx="665302" cy="402768"/>
          </a:xfrm>
        </p:grpSpPr>
        <p:sp>
          <p:nvSpPr>
            <p:cNvPr name="Freeform 14" id="14"/>
            <p:cNvSpPr/>
            <p:nvPr/>
          </p:nvSpPr>
          <p:spPr>
            <a:xfrm flipH="false" flipV="false" rot="0">
              <a:off x="0" y="0"/>
              <a:ext cx="665299" cy="402767"/>
            </a:xfrm>
            <a:custGeom>
              <a:avLst/>
              <a:gdLst/>
              <a:ahLst/>
              <a:cxnLst/>
              <a:rect r="r" b="b" t="t" l="l"/>
              <a:pathLst>
                <a:path h="402767" w="665299">
                  <a:moveTo>
                    <a:pt x="0" y="0"/>
                  </a:moveTo>
                  <a:lnTo>
                    <a:pt x="665299" y="0"/>
                  </a:lnTo>
                  <a:lnTo>
                    <a:pt x="665299" y="402767"/>
                  </a:lnTo>
                  <a:lnTo>
                    <a:pt x="0" y="402767"/>
                  </a:lnTo>
                  <a:close/>
                </a:path>
              </a:pathLst>
            </a:custGeom>
            <a:blipFill>
              <a:blip r:embed="rId2">
                <a:alphaModFix amt="0"/>
              </a:blip>
              <a:stretch>
                <a:fillRect l="-27673" t="0" r="-27674" b="0"/>
              </a:stretch>
            </a:blipFill>
          </p:spPr>
        </p:sp>
        <p:sp>
          <p:nvSpPr>
            <p:cNvPr name="TextBox 15" id="15"/>
            <p:cNvSpPr txBox="true"/>
            <p:nvPr/>
          </p:nvSpPr>
          <p:spPr>
            <a:xfrm>
              <a:off x="0" y="0"/>
              <a:ext cx="665302" cy="402768"/>
            </a:xfrm>
            <a:prstGeom prst="rect">
              <a:avLst/>
            </a:prstGeom>
          </p:spPr>
          <p:txBody>
            <a:bodyPr anchor="ctr" rtlCol="false" tIns="0" lIns="0" bIns="0" rIns="0"/>
            <a:lstStyle/>
            <a:p>
              <a:pPr algn="ctr">
                <a:lnSpc>
                  <a:spcPts val="1519"/>
                </a:lnSpc>
              </a:pPr>
              <a:r>
                <a:rPr lang="en-US" sz="1265" b="true">
                  <a:solidFill>
                    <a:srgbClr val="000000"/>
                  </a:solidFill>
                  <a:latin typeface="Century Gothic Paneuropean Bold"/>
                  <a:ea typeface="Century Gothic Paneuropean Bold"/>
                  <a:cs typeface="Century Gothic Paneuropean Bold"/>
                  <a:sym typeface="Century Gothic Paneuropean Bold"/>
                </a:rPr>
                <a:t>LEDER:</a:t>
              </a:r>
            </a:p>
          </p:txBody>
        </p:sp>
      </p:grpSp>
      <p:grpSp>
        <p:nvGrpSpPr>
          <p:cNvPr name="Group 16" id="16"/>
          <p:cNvGrpSpPr/>
          <p:nvPr/>
        </p:nvGrpSpPr>
        <p:grpSpPr>
          <a:xfrm rot="0">
            <a:off x="12872301" y="3103486"/>
            <a:ext cx="668695" cy="424794"/>
            <a:chOff x="0" y="0"/>
            <a:chExt cx="634022" cy="402768"/>
          </a:xfrm>
        </p:grpSpPr>
        <p:sp>
          <p:nvSpPr>
            <p:cNvPr name="Freeform 17" id="17"/>
            <p:cNvSpPr/>
            <p:nvPr/>
          </p:nvSpPr>
          <p:spPr>
            <a:xfrm flipH="false" flipV="false" rot="0">
              <a:off x="0" y="0"/>
              <a:ext cx="634022" cy="402767"/>
            </a:xfrm>
            <a:custGeom>
              <a:avLst/>
              <a:gdLst/>
              <a:ahLst/>
              <a:cxnLst/>
              <a:rect r="r" b="b" t="t" l="l"/>
              <a:pathLst>
                <a:path h="402767" w="634022">
                  <a:moveTo>
                    <a:pt x="0" y="0"/>
                  </a:moveTo>
                  <a:lnTo>
                    <a:pt x="634022" y="0"/>
                  </a:lnTo>
                  <a:lnTo>
                    <a:pt x="634022" y="402767"/>
                  </a:lnTo>
                  <a:lnTo>
                    <a:pt x="0" y="402767"/>
                  </a:lnTo>
                  <a:close/>
                </a:path>
              </a:pathLst>
            </a:custGeom>
            <a:blipFill>
              <a:blip r:embed="rId2">
                <a:alphaModFix amt="0"/>
              </a:blip>
              <a:stretch>
                <a:fillRect l="-31505" t="0" r="-31505" b="0"/>
              </a:stretch>
            </a:blipFill>
          </p:spPr>
        </p:sp>
        <p:sp>
          <p:nvSpPr>
            <p:cNvPr name="TextBox 18" id="18"/>
            <p:cNvSpPr txBox="true"/>
            <p:nvPr/>
          </p:nvSpPr>
          <p:spPr>
            <a:xfrm>
              <a:off x="0" y="0"/>
              <a:ext cx="634022" cy="402768"/>
            </a:xfrm>
            <a:prstGeom prst="rect">
              <a:avLst/>
            </a:prstGeom>
          </p:spPr>
          <p:txBody>
            <a:bodyPr anchor="ctr" rtlCol="false" tIns="0" lIns="0" bIns="0" rIns="0"/>
            <a:lstStyle/>
            <a:p>
              <a:pPr algn="ctr">
                <a:lnSpc>
                  <a:spcPts val="1519"/>
                </a:lnSpc>
              </a:pPr>
              <a:r>
                <a:rPr lang="en-US" sz="1265" b="true">
                  <a:solidFill>
                    <a:srgbClr val="000000"/>
                  </a:solidFill>
                  <a:latin typeface="Century Gothic Paneuropean Bold"/>
                  <a:ea typeface="Century Gothic Paneuropean Bold"/>
                  <a:cs typeface="Century Gothic Paneuropean Bold"/>
                  <a:sym typeface="Century Gothic Paneuropean Bold"/>
                </a:rPr>
                <a:t>DATO:</a:t>
              </a:r>
            </a:p>
          </p:txBody>
        </p:sp>
      </p:grpSp>
      <p:grpSp>
        <p:nvGrpSpPr>
          <p:cNvPr name="Group 19" id="19"/>
          <p:cNvGrpSpPr/>
          <p:nvPr/>
        </p:nvGrpSpPr>
        <p:grpSpPr>
          <a:xfrm rot="0">
            <a:off x="3192944" y="3103486"/>
            <a:ext cx="2618256" cy="424794"/>
            <a:chOff x="0" y="0"/>
            <a:chExt cx="2482494" cy="402768"/>
          </a:xfrm>
        </p:grpSpPr>
        <p:sp>
          <p:nvSpPr>
            <p:cNvPr name="Freeform 20" id="20"/>
            <p:cNvSpPr/>
            <p:nvPr/>
          </p:nvSpPr>
          <p:spPr>
            <a:xfrm flipH="false" flipV="false" rot="0">
              <a:off x="0" y="0"/>
              <a:ext cx="2482498" cy="402767"/>
            </a:xfrm>
            <a:custGeom>
              <a:avLst/>
              <a:gdLst/>
              <a:ahLst/>
              <a:cxnLst/>
              <a:rect r="r" b="b" t="t" l="l"/>
              <a:pathLst>
                <a:path h="402767" w="2482498">
                  <a:moveTo>
                    <a:pt x="0" y="0"/>
                  </a:moveTo>
                  <a:lnTo>
                    <a:pt x="2482498" y="0"/>
                  </a:lnTo>
                  <a:lnTo>
                    <a:pt x="2482498" y="402767"/>
                  </a:lnTo>
                  <a:lnTo>
                    <a:pt x="0" y="402767"/>
                  </a:lnTo>
                  <a:close/>
                </a:path>
              </a:pathLst>
            </a:custGeom>
            <a:blipFill>
              <a:blip r:embed="rId2">
                <a:alphaModFix amt="0"/>
              </a:blip>
              <a:stretch>
                <a:fillRect l="0" t="-70097" r="0" b="-70097"/>
              </a:stretch>
            </a:blipFill>
          </p:spPr>
        </p:sp>
        <p:sp>
          <p:nvSpPr>
            <p:cNvPr name="TextBox 21" id="21"/>
            <p:cNvSpPr txBox="true"/>
            <p:nvPr/>
          </p:nvSpPr>
          <p:spPr>
            <a:xfrm>
              <a:off x="0" y="0"/>
              <a:ext cx="2482494" cy="402768"/>
            </a:xfrm>
            <a:prstGeom prst="rect">
              <a:avLst/>
            </a:prstGeom>
          </p:spPr>
          <p:txBody>
            <a:bodyPr anchor="ctr" rtlCol="false" tIns="0" lIns="0" bIns="0" rIns="0"/>
            <a:lstStyle/>
            <a:p>
              <a:pPr algn="l">
                <a:lnSpc>
                  <a:spcPts val="1519"/>
                </a:lnSpc>
              </a:pPr>
              <a:r>
                <a:rPr lang="en-US" sz="1265" b="true">
                  <a:solidFill>
                    <a:srgbClr val="000000"/>
                  </a:solidFill>
                  <a:latin typeface="Century Gothic Paneuropean Bold"/>
                  <a:ea typeface="Century Gothic Paneuropean Bold"/>
                  <a:cs typeface="Century Gothic Paneuropean Bold"/>
                  <a:sym typeface="Century Gothic Paneuropean Bold"/>
                </a:rPr>
                <a:t>AVDELING:</a:t>
              </a:r>
            </a:p>
          </p:txBody>
        </p:sp>
      </p:grpSp>
      <p:grpSp>
        <p:nvGrpSpPr>
          <p:cNvPr name="Group 22" id="22"/>
          <p:cNvGrpSpPr/>
          <p:nvPr/>
        </p:nvGrpSpPr>
        <p:grpSpPr>
          <a:xfrm rot="0">
            <a:off x="2850004" y="3780928"/>
            <a:ext cx="12433916" cy="4833510"/>
            <a:chOff x="0" y="0"/>
            <a:chExt cx="11789194" cy="4582884"/>
          </a:xfrm>
        </p:grpSpPr>
        <p:sp>
          <p:nvSpPr>
            <p:cNvPr name="Freeform 23" id="23"/>
            <p:cNvSpPr/>
            <p:nvPr/>
          </p:nvSpPr>
          <p:spPr>
            <a:xfrm flipH="false" flipV="false" rot="0">
              <a:off x="6350" y="6350"/>
              <a:ext cx="11776456" cy="4570222"/>
            </a:xfrm>
            <a:custGeom>
              <a:avLst/>
              <a:gdLst/>
              <a:ahLst/>
              <a:cxnLst/>
              <a:rect r="r" b="b" t="t" l="l"/>
              <a:pathLst>
                <a:path h="4570222" w="11776456">
                  <a:moveTo>
                    <a:pt x="0" y="0"/>
                  </a:moveTo>
                  <a:lnTo>
                    <a:pt x="11776456" y="0"/>
                  </a:lnTo>
                  <a:lnTo>
                    <a:pt x="11776456" y="4570222"/>
                  </a:lnTo>
                  <a:lnTo>
                    <a:pt x="0" y="4570222"/>
                  </a:lnTo>
                  <a:close/>
                </a:path>
              </a:pathLst>
            </a:custGeom>
            <a:solidFill>
              <a:srgbClr val="F5E9E1">
                <a:alpha val="48235"/>
              </a:srgbClr>
            </a:solidFill>
          </p:spPr>
        </p:sp>
      </p:grpSp>
      <p:grpSp>
        <p:nvGrpSpPr>
          <p:cNvPr name="Group 24" id="24"/>
          <p:cNvGrpSpPr/>
          <p:nvPr/>
        </p:nvGrpSpPr>
        <p:grpSpPr>
          <a:xfrm rot="0">
            <a:off x="7971804" y="3728850"/>
            <a:ext cx="26802" cy="4937653"/>
            <a:chOff x="0" y="0"/>
            <a:chExt cx="25413" cy="4681626"/>
          </a:xfrm>
        </p:grpSpPr>
        <p:sp>
          <p:nvSpPr>
            <p:cNvPr name="Freeform 25" id="25"/>
            <p:cNvSpPr/>
            <p:nvPr/>
          </p:nvSpPr>
          <p:spPr>
            <a:xfrm flipH="false" flipV="false" rot="0">
              <a:off x="0" y="12700"/>
              <a:ext cx="25400" cy="4656201"/>
            </a:xfrm>
            <a:custGeom>
              <a:avLst/>
              <a:gdLst/>
              <a:ahLst/>
              <a:cxnLst/>
              <a:rect r="r" b="b" t="t" l="l"/>
              <a:pathLst>
                <a:path h="4656201" w="25400">
                  <a:moveTo>
                    <a:pt x="0" y="4656201"/>
                  </a:moveTo>
                  <a:lnTo>
                    <a:pt x="0" y="0"/>
                  </a:lnTo>
                  <a:lnTo>
                    <a:pt x="25400" y="0"/>
                  </a:lnTo>
                  <a:lnTo>
                    <a:pt x="25400" y="4656201"/>
                  </a:lnTo>
                  <a:close/>
                </a:path>
              </a:pathLst>
            </a:custGeom>
            <a:solidFill>
              <a:srgbClr val="FFFFFF"/>
            </a:solidFill>
          </p:spPr>
        </p:sp>
      </p:grpSp>
      <p:grpSp>
        <p:nvGrpSpPr>
          <p:cNvPr name="Group 26" id="26"/>
          <p:cNvGrpSpPr/>
          <p:nvPr/>
        </p:nvGrpSpPr>
        <p:grpSpPr>
          <a:xfrm rot="0">
            <a:off x="12541898" y="2839279"/>
            <a:ext cx="26802" cy="953329"/>
            <a:chOff x="0" y="0"/>
            <a:chExt cx="25413" cy="903897"/>
          </a:xfrm>
        </p:grpSpPr>
        <p:sp>
          <p:nvSpPr>
            <p:cNvPr name="Freeform 27" id="27"/>
            <p:cNvSpPr/>
            <p:nvPr/>
          </p:nvSpPr>
          <p:spPr>
            <a:xfrm flipH="false" flipV="false" rot="0">
              <a:off x="0" y="12700"/>
              <a:ext cx="25400" cy="878459"/>
            </a:xfrm>
            <a:custGeom>
              <a:avLst/>
              <a:gdLst/>
              <a:ahLst/>
              <a:cxnLst/>
              <a:rect r="r" b="b" t="t" l="l"/>
              <a:pathLst>
                <a:path h="878459" w="25400">
                  <a:moveTo>
                    <a:pt x="0" y="878459"/>
                  </a:moveTo>
                  <a:lnTo>
                    <a:pt x="0" y="0"/>
                  </a:lnTo>
                  <a:lnTo>
                    <a:pt x="25400" y="0"/>
                  </a:lnTo>
                  <a:lnTo>
                    <a:pt x="25400" y="878459"/>
                  </a:lnTo>
                  <a:close/>
                </a:path>
              </a:pathLst>
            </a:custGeom>
            <a:solidFill>
              <a:srgbClr val="FFFFFF"/>
            </a:solidFill>
          </p:spPr>
        </p:sp>
      </p:grpSp>
      <p:grpSp>
        <p:nvGrpSpPr>
          <p:cNvPr name="Group 28" id="28"/>
          <p:cNvGrpSpPr/>
          <p:nvPr/>
        </p:nvGrpSpPr>
        <p:grpSpPr>
          <a:xfrm rot="0">
            <a:off x="7971804" y="2839279"/>
            <a:ext cx="26802" cy="953329"/>
            <a:chOff x="0" y="0"/>
            <a:chExt cx="25413" cy="903897"/>
          </a:xfrm>
        </p:grpSpPr>
        <p:sp>
          <p:nvSpPr>
            <p:cNvPr name="Freeform 29" id="29"/>
            <p:cNvSpPr/>
            <p:nvPr/>
          </p:nvSpPr>
          <p:spPr>
            <a:xfrm flipH="false" flipV="false" rot="0">
              <a:off x="0" y="12700"/>
              <a:ext cx="25400" cy="878459"/>
            </a:xfrm>
            <a:custGeom>
              <a:avLst/>
              <a:gdLst/>
              <a:ahLst/>
              <a:cxnLst/>
              <a:rect r="r" b="b" t="t" l="l"/>
              <a:pathLst>
                <a:path h="878459" w="25400">
                  <a:moveTo>
                    <a:pt x="0" y="878459"/>
                  </a:moveTo>
                  <a:lnTo>
                    <a:pt x="0" y="0"/>
                  </a:lnTo>
                  <a:lnTo>
                    <a:pt x="25400" y="0"/>
                  </a:lnTo>
                  <a:lnTo>
                    <a:pt x="25400" y="878459"/>
                  </a:lnTo>
                  <a:close/>
                </a:path>
              </a:pathLst>
            </a:custGeom>
            <a:solidFill>
              <a:srgbClr val="FFFFFF"/>
            </a:solidFill>
          </p:spPr>
        </p:sp>
      </p:grpSp>
      <p:grpSp>
        <p:nvGrpSpPr>
          <p:cNvPr name="Group 30" id="30"/>
          <p:cNvGrpSpPr/>
          <p:nvPr/>
        </p:nvGrpSpPr>
        <p:grpSpPr>
          <a:xfrm rot="0">
            <a:off x="2752518" y="4595543"/>
            <a:ext cx="12628900" cy="26802"/>
            <a:chOff x="0" y="0"/>
            <a:chExt cx="11974068" cy="25413"/>
          </a:xfrm>
        </p:grpSpPr>
        <p:sp>
          <p:nvSpPr>
            <p:cNvPr name="Freeform 31" id="31"/>
            <p:cNvSpPr/>
            <p:nvPr/>
          </p:nvSpPr>
          <p:spPr>
            <a:xfrm flipH="false" flipV="false" rot="0">
              <a:off x="12700" y="0"/>
              <a:ext cx="11948668" cy="25400"/>
            </a:xfrm>
            <a:custGeom>
              <a:avLst/>
              <a:gdLst/>
              <a:ahLst/>
              <a:cxnLst/>
              <a:rect r="r" b="b" t="t" l="l"/>
              <a:pathLst>
                <a:path h="25400" w="11948668">
                  <a:moveTo>
                    <a:pt x="11948668" y="25400"/>
                  </a:moveTo>
                  <a:lnTo>
                    <a:pt x="0" y="25400"/>
                  </a:lnTo>
                  <a:lnTo>
                    <a:pt x="0" y="0"/>
                  </a:lnTo>
                  <a:lnTo>
                    <a:pt x="11948668" y="0"/>
                  </a:lnTo>
                  <a:close/>
                </a:path>
              </a:pathLst>
            </a:custGeom>
            <a:solidFill>
              <a:srgbClr val="FFFFFF"/>
            </a:solidFill>
          </p:spPr>
        </p:sp>
      </p:grpSp>
      <p:grpSp>
        <p:nvGrpSpPr>
          <p:cNvPr name="Group 32" id="32"/>
          <p:cNvGrpSpPr/>
          <p:nvPr/>
        </p:nvGrpSpPr>
        <p:grpSpPr>
          <a:xfrm rot="0">
            <a:off x="3192944" y="3825344"/>
            <a:ext cx="4440997" cy="693100"/>
            <a:chOff x="0" y="0"/>
            <a:chExt cx="4210723" cy="657162"/>
          </a:xfrm>
        </p:grpSpPr>
        <p:sp>
          <p:nvSpPr>
            <p:cNvPr name="Freeform 33" id="33"/>
            <p:cNvSpPr/>
            <p:nvPr/>
          </p:nvSpPr>
          <p:spPr>
            <a:xfrm flipH="false" flipV="false" rot="0">
              <a:off x="0" y="0"/>
              <a:ext cx="4210722" cy="657155"/>
            </a:xfrm>
            <a:custGeom>
              <a:avLst/>
              <a:gdLst/>
              <a:ahLst/>
              <a:cxnLst/>
              <a:rect r="r" b="b" t="t" l="l"/>
              <a:pathLst>
                <a:path h="657155" w="4210722">
                  <a:moveTo>
                    <a:pt x="0" y="0"/>
                  </a:moveTo>
                  <a:lnTo>
                    <a:pt x="4210722" y="0"/>
                  </a:lnTo>
                  <a:lnTo>
                    <a:pt x="4210722" y="657155"/>
                  </a:lnTo>
                  <a:lnTo>
                    <a:pt x="0" y="657155"/>
                  </a:lnTo>
                  <a:close/>
                </a:path>
              </a:pathLst>
            </a:custGeom>
            <a:blipFill>
              <a:blip r:embed="rId2">
                <a:alphaModFix amt="0"/>
              </a:blip>
              <a:stretch>
                <a:fillRect l="0" t="-74849" r="0" b="-74850"/>
              </a:stretch>
            </a:blipFill>
          </p:spPr>
        </p:sp>
        <p:sp>
          <p:nvSpPr>
            <p:cNvPr name="TextBox 34" id="34"/>
            <p:cNvSpPr txBox="true"/>
            <p:nvPr/>
          </p:nvSpPr>
          <p:spPr>
            <a:xfrm>
              <a:off x="0" y="0"/>
              <a:ext cx="4210723" cy="657162"/>
            </a:xfrm>
            <a:prstGeom prst="rect">
              <a:avLst/>
            </a:prstGeom>
          </p:spPr>
          <p:txBody>
            <a:bodyPr anchor="ctr" rtlCol="false" tIns="0" lIns="0" bIns="0" rIns="0"/>
            <a:lstStyle/>
            <a:p>
              <a:pPr algn="l">
                <a:lnSpc>
                  <a:spcPts val="1519"/>
                </a:lnSpc>
              </a:pPr>
              <a:r>
                <a:rPr lang="en-US" sz="1265" b="true">
                  <a:solidFill>
                    <a:srgbClr val="000000"/>
                  </a:solidFill>
                  <a:latin typeface="Century Gothic Paneuropean Bold"/>
                  <a:ea typeface="Century Gothic Paneuropean Bold"/>
                  <a:cs typeface="Century Gothic Paneuropean Bold"/>
                  <a:sym typeface="Century Gothic Paneuropean Bold"/>
                </a:rPr>
                <a:t>Strategiske prioriteringer for redaksjonen/ </a:t>
              </a:r>
            </a:p>
            <a:p>
              <a:pPr algn="l">
                <a:lnSpc>
                  <a:spcPts val="1519"/>
                </a:lnSpc>
              </a:pPr>
              <a:r>
                <a:rPr lang="en-US" sz="1265" b="true">
                  <a:solidFill>
                    <a:srgbClr val="000000"/>
                  </a:solidFill>
                  <a:latin typeface="Century Gothic Paneuropean Bold"/>
                  <a:ea typeface="Century Gothic Paneuropean Bold"/>
                  <a:cs typeface="Century Gothic Paneuropean Bold"/>
                  <a:sym typeface="Century Gothic Paneuropean Bold"/>
                </a:rPr>
                <a:t>avdelingen kommende år:</a:t>
              </a:r>
            </a:p>
          </p:txBody>
        </p:sp>
      </p:grpSp>
      <p:grpSp>
        <p:nvGrpSpPr>
          <p:cNvPr name="Group 35" id="35"/>
          <p:cNvGrpSpPr/>
          <p:nvPr/>
        </p:nvGrpSpPr>
        <p:grpSpPr>
          <a:xfrm rot="0">
            <a:off x="8201869" y="3825344"/>
            <a:ext cx="4191444" cy="693100"/>
            <a:chOff x="0" y="0"/>
            <a:chExt cx="3974109" cy="657162"/>
          </a:xfrm>
        </p:grpSpPr>
        <p:sp>
          <p:nvSpPr>
            <p:cNvPr name="Freeform 36" id="36"/>
            <p:cNvSpPr/>
            <p:nvPr/>
          </p:nvSpPr>
          <p:spPr>
            <a:xfrm flipH="false" flipV="false" rot="0">
              <a:off x="0" y="0"/>
              <a:ext cx="3974104" cy="657155"/>
            </a:xfrm>
            <a:custGeom>
              <a:avLst/>
              <a:gdLst/>
              <a:ahLst/>
              <a:cxnLst/>
              <a:rect r="r" b="b" t="t" l="l"/>
              <a:pathLst>
                <a:path h="657155" w="3974104">
                  <a:moveTo>
                    <a:pt x="0" y="0"/>
                  </a:moveTo>
                  <a:lnTo>
                    <a:pt x="3974104" y="0"/>
                  </a:lnTo>
                  <a:lnTo>
                    <a:pt x="3974104" y="657155"/>
                  </a:lnTo>
                  <a:lnTo>
                    <a:pt x="0" y="657155"/>
                  </a:lnTo>
                  <a:close/>
                </a:path>
              </a:pathLst>
            </a:custGeom>
            <a:blipFill>
              <a:blip r:embed="rId2">
                <a:alphaModFix amt="0"/>
              </a:blip>
              <a:stretch>
                <a:fillRect l="0" t="-67834" r="0" b="-67835"/>
              </a:stretch>
            </a:blipFill>
          </p:spPr>
        </p:sp>
        <p:sp>
          <p:nvSpPr>
            <p:cNvPr name="TextBox 37" id="37"/>
            <p:cNvSpPr txBox="true"/>
            <p:nvPr/>
          </p:nvSpPr>
          <p:spPr>
            <a:xfrm>
              <a:off x="0" y="0"/>
              <a:ext cx="3974109" cy="657162"/>
            </a:xfrm>
            <a:prstGeom prst="rect">
              <a:avLst/>
            </a:prstGeom>
          </p:spPr>
          <p:txBody>
            <a:bodyPr anchor="ctr" rtlCol="false" tIns="0" lIns="0" bIns="0" rIns="0"/>
            <a:lstStyle/>
            <a:p>
              <a:pPr algn="l">
                <a:lnSpc>
                  <a:spcPts val="1519"/>
                </a:lnSpc>
              </a:pPr>
              <a:r>
                <a:rPr lang="en-US" sz="1265" b="true">
                  <a:solidFill>
                    <a:srgbClr val="000000"/>
                  </a:solidFill>
                  <a:latin typeface="Century Gothic Paneuropean Bold"/>
                  <a:ea typeface="Century Gothic Paneuropean Bold"/>
                  <a:cs typeface="Century Gothic Paneuropean Bold"/>
                  <a:sym typeface="Century Gothic Paneuropean Bold"/>
                </a:rPr>
                <a:t>Prioriterte kompetansebehov for redaksjonen/avdelingen kommende år:</a:t>
              </a:r>
            </a:p>
          </p:txBody>
        </p:sp>
      </p:grpSp>
      <p:grpSp>
        <p:nvGrpSpPr>
          <p:cNvPr name="Group 38" id="38"/>
          <p:cNvGrpSpPr/>
          <p:nvPr/>
        </p:nvGrpSpPr>
        <p:grpSpPr>
          <a:xfrm rot="0">
            <a:off x="12541898" y="3622270"/>
            <a:ext cx="26802" cy="4937653"/>
            <a:chOff x="0" y="0"/>
            <a:chExt cx="25413" cy="4681626"/>
          </a:xfrm>
        </p:grpSpPr>
        <p:sp>
          <p:nvSpPr>
            <p:cNvPr name="Freeform 39" id="39"/>
            <p:cNvSpPr/>
            <p:nvPr/>
          </p:nvSpPr>
          <p:spPr>
            <a:xfrm flipH="false" flipV="false" rot="0">
              <a:off x="0" y="12700"/>
              <a:ext cx="25400" cy="4656201"/>
            </a:xfrm>
            <a:custGeom>
              <a:avLst/>
              <a:gdLst/>
              <a:ahLst/>
              <a:cxnLst/>
              <a:rect r="r" b="b" t="t" l="l"/>
              <a:pathLst>
                <a:path h="4656201" w="25400">
                  <a:moveTo>
                    <a:pt x="0" y="4656201"/>
                  </a:moveTo>
                  <a:lnTo>
                    <a:pt x="0" y="0"/>
                  </a:lnTo>
                  <a:lnTo>
                    <a:pt x="25400" y="0"/>
                  </a:lnTo>
                  <a:lnTo>
                    <a:pt x="25400" y="4656201"/>
                  </a:lnTo>
                  <a:close/>
                </a:path>
              </a:pathLst>
            </a:custGeom>
            <a:solidFill>
              <a:srgbClr val="FFFFFF"/>
            </a:solidFill>
          </p:spPr>
        </p:sp>
      </p:grpSp>
      <p:sp>
        <p:nvSpPr>
          <p:cNvPr name="TextBox 40" id="40"/>
          <p:cNvSpPr txBox="true"/>
          <p:nvPr/>
        </p:nvSpPr>
        <p:spPr>
          <a:xfrm rot="0">
            <a:off x="8219710" y="5099780"/>
            <a:ext cx="4048564" cy="3036473"/>
          </a:xfrm>
          <a:prstGeom prst="rect">
            <a:avLst/>
          </a:prstGeom>
        </p:spPr>
        <p:txBody>
          <a:bodyPr anchor="t" rtlCol="false" tIns="0" lIns="0" bIns="0" rIns="0">
            <a:spAutoFit/>
          </a:bodyPr>
          <a:lstStyle/>
          <a:p>
            <a:pPr algn="l">
              <a:lnSpc>
                <a:spcPts val="1519"/>
              </a:lnSpc>
            </a:pPr>
            <a:r>
              <a:rPr lang="en-US" sz="1265">
                <a:solidFill>
                  <a:srgbClr val="000000"/>
                </a:solidFill>
                <a:latin typeface="Century Gothic Paneuropean"/>
                <a:ea typeface="Century Gothic Paneuropean"/>
                <a:cs typeface="Century Gothic Paneuropean"/>
                <a:sym typeface="Century Gothic Paneuropean"/>
              </a:rPr>
              <a:t>Leder/avdelingsleder fyller inn en liste over prioriterte kompetansebehov basert på kartleggingen. </a:t>
            </a:r>
          </a:p>
          <a:p>
            <a:pPr algn="l">
              <a:lnSpc>
                <a:spcPts val="1519"/>
              </a:lnSpc>
            </a:pPr>
          </a:p>
          <a:p>
            <a:pPr algn="l">
              <a:lnSpc>
                <a:spcPts val="1519"/>
              </a:lnSpc>
            </a:pPr>
            <a:r>
              <a:rPr lang="en-US" sz="1265">
                <a:solidFill>
                  <a:srgbClr val="000000"/>
                </a:solidFill>
                <a:latin typeface="Century Gothic Paneuropean"/>
                <a:ea typeface="Century Gothic Paneuropean"/>
                <a:cs typeface="Century Gothic Paneuropean"/>
                <a:sym typeface="Century Gothic Paneuropean"/>
              </a:rPr>
              <a:t>Hva har redaksjonen/avdelingen behov for å betydelig styrke, dreie eller anskaffe ny kompetanse innen?</a:t>
            </a:r>
          </a:p>
          <a:p>
            <a:pPr algn="l">
              <a:lnSpc>
                <a:spcPts val="1519"/>
              </a:lnSpc>
            </a:pPr>
          </a:p>
          <a:p>
            <a:pPr algn="l">
              <a:lnSpc>
                <a:spcPts val="1519"/>
              </a:lnSpc>
            </a:pPr>
            <a:r>
              <a:rPr lang="en-US" sz="1265">
                <a:solidFill>
                  <a:srgbClr val="000000"/>
                </a:solidFill>
                <a:latin typeface="Century Gothic Paneuropean"/>
                <a:ea typeface="Century Gothic Paneuropean"/>
                <a:cs typeface="Century Gothic Paneuropean"/>
                <a:sym typeface="Century Gothic Paneuropean"/>
              </a:rPr>
              <a:t>Dette er ikke en totaloversikt over kompetanse avdelingen trenger for å gjennomføre oppgavene, men en prioritering som viser hvilken kompetanse som må skaffes eller utvikles for å nå strategiske mål avdelingen har ansvar for.</a:t>
            </a:r>
          </a:p>
        </p:txBody>
      </p:sp>
      <p:sp>
        <p:nvSpPr>
          <p:cNvPr name="TextBox 41" id="41"/>
          <p:cNvSpPr txBox="true"/>
          <p:nvPr/>
        </p:nvSpPr>
        <p:spPr>
          <a:xfrm rot="0">
            <a:off x="3220188" y="5099780"/>
            <a:ext cx="4048564" cy="711196"/>
          </a:xfrm>
          <a:prstGeom prst="rect">
            <a:avLst/>
          </a:prstGeom>
        </p:spPr>
        <p:txBody>
          <a:bodyPr anchor="t" rtlCol="false" tIns="0" lIns="0" bIns="0" rIns="0">
            <a:spAutoFit/>
          </a:bodyPr>
          <a:lstStyle/>
          <a:p>
            <a:pPr algn="l">
              <a:lnSpc>
                <a:spcPts val="1519"/>
              </a:lnSpc>
            </a:pPr>
            <a:r>
              <a:rPr lang="en-US" sz="1265">
                <a:solidFill>
                  <a:srgbClr val="000000"/>
                </a:solidFill>
                <a:latin typeface="Century Gothic Paneuropean"/>
                <a:ea typeface="Century Gothic Paneuropean"/>
                <a:cs typeface="Century Gothic Paneuropean"/>
                <a:sym typeface="Century Gothic Paneuropean"/>
              </a:rPr>
              <a:t>Ledergruppe fyller inn hva som er prioritert å få til eksempelvis det neste året basert på strategi og hovedmål.</a:t>
            </a:r>
          </a:p>
        </p:txBody>
      </p:sp>
      <p:grpSp>
        <p:nvGrpSpPr>
          <p:cNvPr name="Group 42" id="42"/>
          <p:cNvGrpSpPr/>
          <p:nvPr/>
        </p:nvGrpSpPr>
        <p:grpSpPr>
          <a:xfrm rot="0">
            <a:off x="2768538" y="1841279"/>
            <a:ext cx="9770694" cy="348914"/>
            <a:chOff x="0" y="0"/>
            <a:chExt cx="9264066" cy="330822"/>
          </a:xfrm>
        </p:grpSpPr>
        <p:sp>
          <p:nvSpPr>
            <p:cNvPr name="Freeform 43" id="43"/>
            <p:cNvSpPr/>
            <p:nvPr/>
          </p:nvSpPr>
          <p:spPr>
            <a:xfrm flipH="false" flipV="false" rot="0">
              <a:off x="0" y="0"/>
              <a:ext cx="9264066" cy="330817"/>
            </a:xfrm>
            <a:custGeom>
              <a:avLst/>
              <a:gdLst/>
              <a:ahLst/>
              <a:cxnLst/>
              <a:rect r="r" b="b" t="t" l="l"/>
              <a:pathLst>
                <a:path h="330817" w="9264066">
                  <a:moveTo>
                    <a:pt x="0" y="0"/>
                  </a:moveTo>
                  <a:lnTo>
                    <a:pt x="9264066" y="0"/>
                  </a:lnTo>
                  <a:lnTo>
                    <a:pt x="9264066" y="330817"/>
                  </a:lnTo>
                  <a:lnTo>
                    <a:pt x="0" y="330817"/>
                  </a:lnTo>
                  <a:close/>
                </a:path>
              </a:pathLst>
            </a:custGeom>
            <a:blipFill>
              <a:blip r:embed="rId2">
                <a:alphaModFix amt="0"/>
              </a:blip>
              <a:stretch>
                <a:fillRect l="0" t="-495650" r="0" b="-495652"/>
              </a:stretch>
            </a:blipFill>
          </p:spPr>
        </p:sp>
        <p:sp>
          <p:nvSpPr>
            <p:cNvPr name="TextBox 44" id="44"/>
            <p:cNvSpPr txBox="true"/>
            <p:nvPr/>
          </p:nvSpPr>
          <p:spPr>
            <a:xfrm>
              <a:off x="0" y="0"/>
              <a:ext cx="9264066" cy="330822"/>
            </a:xfrm>
            <a:prstGeom prst="rect">
              <a:avLst/>
            </a:prstGeom>
          </p:spPr>
          <p:txBody>
            <a:bodyPr anchor="ctr" rtlCol="false" tIns="0" lIns="0" bIns="0" rIns="0"/>
            <a:lstStyle/>
            <a:p>
              <a:pPr algn="l">
                <a:lnSpc>
                  <a:spcPts val="1772"/>
                </a:lnSpc>
              </a:pPr>
              <a:r>
                <a:rPr lang="en-US" sz="1476" b="true">
                  <a:solidFill>
                    <a:srgbClr val="464646"/>
                  </a:solidFill>
                  <a:latin typeface="Century Gothic Paneuropean Bold"/>
                  <a:ea typeface="Century Gothic Paneuropean Bold"/>
                  <a:cs typeface="Century Gothic Paneuropean Bold"/>
                  <a:sym typeface="Century Gothic Paneuropean Bold"/>
                </a:rPr>
                <a:t>Eksempel på hvordan man kan fylle ut skjemaet </a:t>
              </a:r>
            </a:p>
          </p:txBody>
        </p:sp>
      </p:grpSp>
      <p:grpSp>
        <p:nvGrpSpPr>
          <p:cNvPr name="Group 45" id="45"/>
          <p:cNvGrpSpPr/>
          <p:nvPr/>
        </p:nvGrpSpPr>
        <p:grpSpPr>
          <a:xfrm rot="0">
            <a:off x="11088082" y="9395206"/>
            <a:ext cx="1626967" cy="505269"/>
            <a:chOff x="0" y="0"/>
            <a:chExt cx="1542606" cy="479069"/>
          </a:xfrm>
        </p:grpSpPr>
        <p:sp>
          <p:nvSpPr>
            <p:cNvPr name="Freeform 46" id="46"/>
            <p:cNvSpPr/>
            <p:nvPr/>
          </p:nvSpPr>
          <p:spPr>
            <a:xfrm flipH="false" flipV="false" rot="0">
              <a:off x="0" y="0"/>
              <a:ext cx="1542542" cy="479044"/>
            </a:xfrm>
            <a:custGeom>
              <a:avLst/>
              <a:gdLst/>
              <a:ahLst/>
              <a:cxnLst/>
              <a:rect r="r" b="b" t="t" l="l"/>
              <a:pathLst>
                <a:path h="479044" w="1542542">
                  <a:moveTo>
                    <a:pt x="0" y="0"/>
                  </a:moveTo>
                  <a:lnTo>
                    <a:pt x="1542542" y="0"/>
                  </a:lnTo>
                  <a:lnTo>
                    <a:pt x="1542542" y="479044"/>
                  </a:lnTo>
                  <a:lnTo>
                    <a:pt x="0" y="479044"/>
                  </a:lnTo>
                  <a:lnTo>
                    <a:pt x="0" y="0"/>
                  </a:lnTo>
                  <a:close/>
                </a:path>
              </a:pathLst>
            </a:custGeom>
            <a:blipFill>
              <a:blip r:embed="rId3"/>
              <a:stretch>
                <a:fillRect l="0" t="0" r="-4" b="-5"/>
              </a:stretch>
            </a:blipFill>
          </p:spPr>
        </p:sp>
      </p:grpSp>
      <p:sp>
        <p:nvSpPr>
          <p:cNvPr name="Freeform 47" id="47"/>
          <p:cNvSpPr/>
          <p:nvPr/>
        </p:nvSpPr>
        <p:spPr>
          <a:xfrm flipH="false" flipV="false" rot="0">
            <a:off x="8725110" y="9446708"/>
            <a:ext cx="1547165" cy="402263"/>
          </a:xfrm>
          <a:custGeom>
            <a:avLst/>
            <a:gdLst/>
            <a:ahLst/>
            <a:cxnLst/>
            <a:rect r="r" b="b" t="t" l="l"/>
            <a:pathLst>
              <a:path h="402263" w="1547165">
                <a:moveTo>
                  <a:pt x="0" y="0"/>
                </a:moveTo>
                <a:lnTo>
                  <a:pt x="1547165" y="0"/>
                </a:lnTo>
                <a:lnTo>
                  <a:pt x="1547165" y="402263"/>
                </a:lnTo>
                <a:lnTo>
                  <a:pt x="0" y="40226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8" id="48"/>
          <p:cNvSpPr/>
          <p:nvPr/>
        </p:nvSpPr>
        <p:spPr>
          <a:xfrm flipH="false" flipV="false" rot="0">
            <a:off x="13530856" y="9395206"/>
            <a:ext cx="1596425" cy="505269"/>
          </a:xfrm>
          <a:custGeom>
            <a:avLst/>
            <a:gdLst/>
            <a:ahLst/>
            <a:cxnLst/>
            <a:rect r="r" b="b" t="t" l="l"/>
            <a:pathLst>
              <a:path h="505269" w="1596425">
                <a:moveTo>
                  <a:pt x="0" y="0"/>
                </a:moveTo>
                <a:lnTo>
                  <a:pt x="1596425" y="0"/>
                </a:lnTo>
                <a:lnTo>
                  <a:pt x="1596425" y="505268"/>
                </a:lnTo>
                <a:lnTo>
                  <a:pt x="0" y="505268"/>
                </a:lnTo>
                <a:lnTo>
                  <a:pt x="0" y="0"/>
                </a:lnTo>
                <a:close/>
              </a:path>
            </a:pathLst>
          </a:custGeom>
          <a:blipFill>
            <a:blip r:embed="rId6"/>
            <a:stretch>
              <a:fillRect l="0" t="0" r="0" b="0"/>
            </a:stretch>
          </a:blipFill>
        </p:spPr>
      </p:sp>
    </p:spTree>
  </p:cSld>
  <p:clrMapOvr>
    <a:masterClrMapping/>
  </p:clrMapOvr>
  <p:transition spd="fast">
    <p:fade/>
  </p:transition>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793184" y="3644759"/>
            <a:ext cx="12810556" cy="1606299"/>
            <a:chOff x="0" y="0"/>
            <a:chExt cx="12146305" cy="1523009"/>
          </a:xfrm>
        </p:grpSpPr>
        <p:sp>
          <p:nvSpPr>
            <p:cNvPr name="Freeform 3" id="3"/>
            <p:cNvSpPr/>
            <p:nvPr/>
          </p:nvSpPr>
          <p:spPr>
            <a:xfrm flipH="false" flipV="false" rot="0">
              <a:off x="6350" y="6350"/>
              <a:ext cx="12133580" cy="1510284"/>
            </a:xfrm>
            <a:custGeom>
              <a:avLst/>
              <a:gdLst/>
              <a:ahLst/>
              <a:cxnLst/>
              <a:rect r="r" b="b" t="t" l="l"/>
              <a:pathLst>
                <a:path h="1510284" w="12133580">
                  <a:moveTo>
                    <a:pt x="0" y="0"/>
                  </a:moveTo>
                  <a:lnTo>
                    <a:pt x="12133580" y="0"/>
                  </a:lnTo>
                  <a:lnTo>
                    <a:pt x="12133580" y="1510284"/>
                  </a:lnTo>
                  <a:lnTo>
                    <a:pt x="0" y="1510284"/>
                  </a:lnTo>
                  <a:close/>
                </a:path>
              </a:pathLst>
            </a:custGeom>
            <a:solidFill>
              <a:srgbClr val="F6E9E1"/>
            </a:solidFill>
          </p:spPr>
        </p:sp>
      </p:grpSp>
      <p:grpSp>
        <p:nvGrpSpPr>
          <p:cNvPr name="Group 4" id="4"/>
          <p:cNvGrpSpPr/>
          <p:nvPr/>
        </p:nvGrpSpPr>
        <p:grpSpPr>
          <a:xfrm rot="0">
            <a:off x="2792233" y="3054650"/>
            <a:ext cx="12810556" cy="602901"/>
            <a:chOff x="0" y="0"/>
            <a:chExt cx="12146305" cy="571640"/>
          </a:xfrm>
        </p:grpSpPr>
        <p:sp>
          <p:nvSpPr>
            <p:cNvPr name="Freeform 5" id="5"/>
            <p:cNvSpPr/>
            <p:nvPr/>
          </p:nvSpPr>
          <p:spPr>
            <a:xfrm flipH="false" flipV="false" rot="0">
              <a:off x="6350" y="6350"/>
              <a:ext cx="12133580" cy="558927"/>
            </a:xfrm>
            <a:custGeom>
              <a:avLst/>
              <a:gdLst/>
              <a:ahLst/>
              <a:cxnLst/>
              <a:rect r="r" b="b" t="t" l="l"/>
              <a:pathLst>
                <a:path h="558927" w="12133580">
                  <a:moveTo>
                    <a:pt x="0" y="0"/>
                  </a:moveTo>
                  <a:lnTo>
                    <a:pt x="12133580" y="0"/>
                  </a:lnTo>
                  <a:lnTo>
                    <a:pt x="12133580" y="558927"/>
                  </a:lnTo>
                  <a:lnTo>
                    <a:pt x="0" y="558927"/>
                  </a:lnTo>
                  <a:close/>
                </a:path>
              </a:pathLst>
            </a:custGeom>
            <a:solidFill>
              <a:srgbClr val="E5C1AC"/>
            </a:solidFill>
          </p:spPr>
        </p:sp>
      </p:grpSp>
      <p:grpSp>
        <p:nvGrpSpPr>
          <p:cNvPr name="Group 6" id="6"/>
          <p:cNvGrpSpPr/>
          <p:nvPr/>
        </p:nvGrpSpPr>
        <p:grpSpPr>
          <a:xfrm rot="0">
            <a:off x="8275311" y="3197877"/>
            <a:ext cx="1335823" cy="316446"/>
            <a:chOff x="0" y="0"/>
            <a:chExt cx="1266558" cy="300038"/>
          </a:xfrm>
        </p:grpSpPr>
        <p:sp>
          <p:nvSpPr>
            <p:cNvPr name="Freeform 7" id="7"/>
            <p:cNvSpPr/>
            <p:nvPr/>
          </p:nvSpPr>
          <p:spPr>
            <a:xfrm flipH="false" flipV="false" rot="0">
              <a:off x="0" y="0"/>
              <a:ext cx="1266558" cy="300031"/>
            </a:xfrm>
            <a:custGeom>
              <a:avLst/>
              <a:gdLst/>
              <a:ahLst/>
              <a:cxnLst/>
              <a:rect r="r" b="b" t="t" l="l"/>
              <a:pathLst>
                <a:path h="300031" w="1266558">
                  <a:moveTo>
                    <a:pt x="0" y="0"/>
                  </a:moveTo>
                  <a:lnTo>
                    <a:pt x="1266558" y="0"/>
                  </a:lnTo>
                  <a:lnTo>
                    <a:pt x="1266558" y="300031"/>
                  </a:lnTo>
                  <a:lnTo>
                    <a:pt x="0" y="300031"/>
                  </a:lnTo>
                  <a:close/>
                </a:path>
              </a:pathLst>
            </a:custGeom>
            <a:blipFill>
              <a:blip r:embed="rId2">
                <a:alphaModFix amt="0"/>
              </a:blip>
              <a:stretch>
                <a:fillRect l="0" t="-32253" r="0" b="-32255"/>
              </a:stretch>
            </a:blipFill>
          </p:spPr>
        </p:sp>
        <p:sp>
          <p:nvSpPr>
            <p:cNvPr name="TextBox 8" id="8"/>
            <p:cNvSpPr txBox="true"/>
            <p:nvPr/>
          </p:nvSpPr>
          <p:spPr>
            <a:xfrm>
              <a:off x="0" y="0"/>
              <a:ext cx="1266558" cy="300038"/>
            </a:xfrm>
            <a:prstGeom prst="rect">
              <a:avLst/>
            </a:prstGeom>
          </p:spPr>
          <p:txBody>
            <a:bodyPr anchor="ctr" rtlCol="false" tIns="0" lIns="0" bIns="0" rIns="0"/>
            <a:lstStyle/>
            <a:p>
              <a:pPr algn="ctr">
                <a:lnSpc>
                  <a:spcPts val="1519"/>
                </a:lnSpc>
              </a:pPr>
              <a:r>
                <a:rPr lang="en-US" sz="1265" b="true">
                  <a:solidFill>
                    <a:srgbClr val="000000"/>
                  </a:solidFill>
                  <a:latin typeface="Century Gothic Paneuropean Bold"/>
                  <a:ea typeface="Century Gothic Paneuropean Bold"/>
                  <a:cs typeface="Century Gothic Paneuropean Bold"/>
                  <a:sym typeface="Century Gothic Paneuropean Bold"/>
                </a:rPr>
                <a:t>VEDTATT/DATO:</a:t>
              </a:r>
            </a:p>
          </p:txBody>
        </p:sp>
      </p:grpSp>
      <p:grpSp>
        <p:nvGrpSpPr>
          <p:cNvPr name="Group 9" id="9"/>
          <p:cNvGrpSpPr/>
          <p:nvPr/>
        </p:nvGrpSpPr>
        <p:grpSpPr>
          <a:xfrm rot="0">
            <a:off x="12171352" y="3195319"/>
            <a:ext cx="1365613" cy="321549"/>
            <a:chOff x="0" y="0"/>
            <a:chExt cx="1294803" cy="304876"/>
          </a:xfrm>
        </p:grpSpPr>
        <p:sp>
          <p:nvSpPr>
            <p:cNvPr name="Freeform 10" id="10"/>
            <p:cNvSpPr/>
            <p:nvPr/>
          </p:nvSpPr>
          <p:spPr>
            <a:xfrm flipH="false" flipV="false" rot="0">
              <a:off x="0" y="0"/>
              <a:ext cx="1294799" cy="304875"/>
            </a:xfrm>
            <a:custGeom>
              <a:avLst/>
              <a:gdLst/>
              <a:ahLst/>
              <a:cxnLst/>
              <a:rect r="r" b="b" t="t" l="l"/>
              <a:pathLst>
                <a:path h="304875" w="1294799">
                  <a:moveTo>
                    <a:pt x="0" y="0"/>
                  </a:moveTo>
                  <a:lnTo>
                    <a:pt x="1294799" y="0"/>
                  </a:lnTo>
                  <a:lnTo>
                    <a:pt x="1294799" y="304875"/>
                  </a:lnTo>
                  <a:lnTo>
                    <a:pt x="0" y="304875"/>
                  </a:lnTo>
                  <a:close/>
                </a:path>
              </a:pathLst>
            </a:custGeom>
            <a:blipFill>
              <a:blip r:embed="rId2">
                <a:alphaModFix amt="0"/>
              </a:blip>
              <a:stretch>
                <a:fillRect l="0" t="-32752" r="0" b="-32752"/>
              </a:stretch>
            </a:blipFill>
          </p:spPr>
        </p:sp>
        <p:sp>
          <p:nvSpPr>
            <p:cNvPr name="TextBox 11" id="11"/>
            <p:cNvSpPr txBox="true"/>
            <p:nvPr/>
          </p:nvSpPr>
          <p:spPr>
            <a:xfrm>
              <a:off x="0" y="0"/>
              <a:ext cx="1294803" cy="304876"/>
            </a:xfrm>
            <a:prstGeom prst="rect">
              <a:avLst/>
            </a:prstGeom>
          </p:spPr>
          <p:txBody>
            <a:bodyPr anchor="ctr" rtlCol="false" tIns="0" lIns="0" bIns="0" rIns="0"/>
            <a:lstStyle/>
            <a:p>
              <a:pPr algn="ctr">
                <a:lnSpc>
                  <a:spcPts val="1519"/>
                </a:lnSpc>
              </a:pPr>
              <a:r>
                <a:rPr lang="en-US" sz="1265" b="true">
                  <a:solidFill>
                    <a:srgbClr val="000000"/>
                  </a:solidFill>
                  <a:latin typeface="Century Gothic Paneuropean Bold"/>
                  <a:ea typeface="Century Gothic Paneuropean Bold"/>
                  <a:cs typeface="Century Gothic Paneuropean Bold"/>
                  <a:sym typeface="Century Gothic Paneuropean Bold"/>
                </a:rPr>
                <a:t>SIST OPPDATERT:</a:t>
              </a:r>
            </a:p>
          </p:txBody>
        </p:sp>
      </p:grpSp>
      <p:grpSp>
        <p:nvGrpSpPr>
          <p:cNvPr name="Group 12" id="12"/>
          <p:cNvGrpSpPr/>
          <p:nvPr/>
        </p:nvGrpSpPr>
        <p:grpSpPr>
          <a:xfrm rot="0">
            <a:off x="3105625" y="3195319"/>
            <a:ext cx="2393763" cy="321549"/>
            <a:chOff x="0" y="0"/>
            <a:chExt cx="2269642" cy="304876"/>
          </a:xfrm>
        </p:grpSpPr>
        <p:sp>
          <p:nvSpPr>
            <p:cNvPr name="Freeform 13" id="13"/>
            <p:cNvSpPr/>
            <p:nvPr/>
          </p:nvSpPr>
          <p:spPr>
            <a:xfrm flipH="false" flipV="false" rot="0">
              <a:off x="0" y="0"/>
              <a:ext cx="2269639" cy="304875"/>
            </a:xfrm>
            <a:custGeom>
              <a:avLst/>
              <a:gdLst/>
              <a:ahLst/>
              <a:cxnLst/>
              <a:rect r="r" b="b" t="t" l="l"/>
              <a:pathLst>
                <a:path h="304875" w="2269639">
                  <a:moveTo>
                    <a:pt x="0" y="0"/>
                  </a:moveTo>
                  <a:lnTo>
                    <a:pt x="2269639" y="0"/>
                  </a:lnTo>
                  <a:lnTo>
                    <a:pt x="2269639" y="304875"/>
                  </a:lnTo>
                  <a:lnTo>
                    <a:pt x="0" y="304875"/>
                  </a:lnTo>
                  <a:close/>
                </a:path>
              </a:pathLst>
            </a:custGeom>
            <a:blipFill>
              <a:blip r:embed="rId2">
                <a:alphaModFix amt="0"/>
              </a:blip>
              <a:stretch>
                <a:fillRect l="0" t="-95056" r="0" b="-95056"/>
              </a:stretch>
            </a:blipFill>
          </p:spPr>
        </p:sp>
        <p:sp>
          <p:nvSpPr>
            <p:cNvPr name="TextBox 14" id="14"/>
            <p:cNvSpPr txBox="true"/>
            <p:nvPr/>
          </p:nvSpPr>
          <p:spPr>
            <a:xfrm>
              <a:off x="0" y="0"/>
              <a:ext cx="2269642" cy="304876"/>
            </a:xfrm>
            <a:prstGeom prst="rect">
              <a:avLst/>
            </a:prstGeom>
          </p:spPr>
          <p:txBody>
            <a:bodyPr anchor="ctr" rtlCol="false" tIns="0" lIns="0" bIns="0" rIns="0"/>
            <a:lstStyle/>
            <a:p>
              <a:pPr algn="l">
                <a:lnSpc>
                  <a:spcPts val="1519"/>
                </a:lnSpc>
              </a:pPr>
              <a:r>
                <a:rPr lang="en-US" sz="1265" b="true">
                  <a:solidFill>
                    <a:srgbClr val="000000"/>
                  </a:solidFill>
                  <a:latin typeface="Century Gothic Paneuropean Bold"/>
                  <a:ea typeface="Century Gothic Paneuropean Bold"/>
                  <a:cs typeface="Century Gothic Paneuropean Bold"/>
                  <a:sym typeface="Century Gothic Paneuropean Bold"/>
                </a:rPr>
                <a:t>ANSATT:</a:t>
              </a:r>
            </a:p>
          </p:txBody>
        </p:sp>
      </p:grpSp>
      <p:grpSp>
        <p:nvGrpSpPr>
          <p:cNvPr name="Group 15" id="15"/>
          <p:cNvGrpSpPr/>
          <p:nvPr/>
        </p:nvGrpSpPr>
        <p:grpSpPr>
          <a:xfrm rot="0">
            <a:off x="2792233" y="4618461"/>
            <a:ext cx="12811507" cy="4181183"/>
            <a:chOff x="0" y="0"/>
            <a:chExt cx="12147207" cy="3964381"/>
          </a:xfrm>
        </p:grpSpPr>
        <p:sp>
          <p:nvSpPr>
            <p:cNvPr name="Freeform 16" id="16"/>
            <p:cNvSpPr/>
            <p:nvPr/>
          </p:nvSpPr>
          <p:spPr>
            <a:xfrm flipH="false" flipV="false" rot="0">
              <a:off x="6350" y="6350"/>
              <a:ext cx="12134469" cy="3951732"/>
            </a:xfrm>
            <a:custGeom>
              <a:avLst/>
              <a:gdLst/>
              <a:ahLst/>
              <a:cxnLst/>
              <a:rect r="r" b="b" t="t" l="l"/>
              <a:pathLst>
                <a:path h="3951732" w="12134469">
                  <a:moveTo>
                    <a:pt x="0" y="0"/>
                  </a:moveTo>
                  <a:lnTo>
                    <a:pt x="12134469" y="0"/>
                  </a:lnTo>
                  <a:lnTo>
                    <a:pt x="12134469" y="3951732"/>
                  </a:lnTo>
                  <a:lnTo>
                    <a:pt x="0" y="3951732"/>
                  </a:lnTo>
                  <a:close/>
                </a:path>
              </a:pathLst>
            </a:custGeom>
            <a:solidFill>
              <a:srgbClr val="F5E9E1">
                <a:alpha val="48235"/>
              </a:srgbClr>
            </a:solidFill>
          </p:spPr>
        </p:sp>
      </p:grpSp>
      <p:grpSp>
        <p:nvGrpSpPr>
          <p:cNvPr name="Group 17" id="17"/>
          <p:cNvGrpSpPr/>
          <p:nvPr/>
        </p:nvGrpSpPr>
        <p:grpSpPr>
          <a:xfrm rot="0">
            <a:off x="5465889" y="4628052"/>
            <a:ext cx="26802" cy="4671008"/>
            <a:chOff x="0" y="0"/>
            <a:chExt cx="25413" cy="4428808"/>
          </a:xfrm>
        </p:grpSpPr>
        <p:sp>
          <p:nvSpPr>
            <p:cNvPr name="Freeform 18" id="18"/>
            <p:cNvSpPr/>
            <p:nvPr/>
          </p:nvSpPr>
          <p:spPr>
            <a:xfrm flipH="false" flipV="false" rot="0">
              <a:off x="0" y="12700"/>
              <a:ext cx="25400" cy="4403344"/>
            </a:xfrm>
            <a:custGeom>
              <a:avLst/>
              <a:gdLst/>
              <a:ahLst/>
              <a:cxnLst/>
              <a:rect r="r" b="b" t="t" l="l"/>
              <a:pathLst>
                <a:path h="4403344" w="25400">
                  <a:moveTo>
                    <a:pt x="0" y="4403344"/>
                  </a:moveTo>
                  <a:lnTo>
                    <a:pt x="0" y="0"/>
                  </a:lnTo>
                  <a:lnTo>
                    <a:pt x="25400" y="0"/>
                  </a:lnTo>
                  <a:lnTo>
                    <a:pt x="25400" y="4403344"/>
                  </a:lnTo>
                  <a:close/>
                </a:path>
              </a:pathLst>
            </a:custGeom>
            <a:solidFill>
              <a:srgbClr val="FFFFFF"/>
            </a:solidFill>
          </p:spPr>
        </p:sp>
      </p:grpSp>
      <p:grpSp>
        <p:nvGrpSpPr>
          <p:cNvPr name="Group 19" id="19"/>
          <p:cNvGrpSpPr/>
          <p:nvPr/>
        </p:nvGrpSpPr>
        <p:grpSpPr>
          <a:xfrm rot="0">
            <a:off x="11929955" y="2995700"/>
            <a:ext cx="26802" cy="674857"/>
            <a:chOff x="0" y="0"/>
            <a:chExt cx="25413" cy="639864"/>
          </a:xfrm>
        </p:grpSpPr>
        <p:sp>
          <p:nvSpPr>
            <p:cNvPr name="Freeform 20" id="20"/>
            <p:cNvSpPr/>
            <p:nvPr/>
          </p:nvSpPr>
          <p:spPr>
            <a:xfrm flipH="false" flipV="false" rot="0">
              <a:off x="0" y="12700"/>
              <a:ext cx="25400" cy="614426"/>
            </a:xfrm>
            <a:custGeom>
              <a:avLst/>
              <a:gdLst/>
              <a:ahLst/>
              <a:cxnLst/>
              <a:rect r="r" b="b" t="t" l="l"/>
              <a:pathLst>
                <a:path h="614426" w="25400">
                  <a:moveTo>
                    <a:pt x="0" y="614426"/>
                  </a:moveTo>
                  <a:lnTo>
                    <a:pt x="0" y="0"/>
                  </a:lnTo>
                  <a:lnTo>
                    <a:pt x="25400" y="0"/>
                  </a:lnTo>
                  <a:lnTo>
                    <a:pt x="25400" y="614426"/>
                  </a:lnTo>
                  <a:close/>
                </a:path>
              </a:pathLst>
            </a:custGeom>
            <a:solidFill>
              <a:srgbClr val="FFFFFF"/>
            </a:solidFill>
          </p:spPr>
        </p:sp>
      </p:grpSp>
      <p:grpSp>
        <p:nvGrpSpPr>
          <p:cNvPr name="Group 21" id="21"/>
          <p:cNvGrpSpPr/>
          <p:nvPr/>
        </p:nvGrpSpPr>
        <p:grpSpPr>
          <a:xfrm rot="0">
            <a:off x="8186452" y="2972729"/>
            <a:ext cx="26802" cy="720800"/>
            <a:chOff x="0" y="0"/>
            <a:chExt cx="25413" cy="683425"/>
          </a:xfrm>
        </p:grpSpPr>
        <p:sp>
          <p:nvSpPr>
            <p:cNvPr name="Freeform 22" id="22"/>
            <p:cNvSpPr/>
            <p:nvPr/>
          </p:nvSpPr>
          <p:spPr>
            <a:xfrm flipH="false" flipV="false" rot="0">
              <a:off x="0" y="12700"/>
              <a:ext cx="25400" cy="657987"/>
            </a:xfrm>
            <a:custGeom>
              <a:avLst/>
              <a:gdLst/>
              <a:ahLst/>
              <a:cxnLst/>
              <a:rect r="r" b="b" t="t" l="l"/>
              <a:pathLst>
                <a:path h="657987" w="25400">
                  <a:moveTo>
                    <a:pt x="0" y="657987"/>
                  </a:moveTo>
                  <a:lnTo>
                    <a:pt x="0" y="0"/>
                  </a:lnTo>
                  <a:lnTo>
                    <a:pt x="25400" y="0"/>
                  </a:lnTo>
                  <a:lnTo>
                    <a:pt x="25400" y="657987"/>
                  </a:lnTo>
                  <a:close/>
                </a:path>
              </a:pathLst>
            </a:custGeom>
            <a:solidFill>
              <a:srgbClr val="FFFFFF"/>
            </a:solidFill>
          </p:spPr>
        </p:sp>
      </p:grpSp>
      <p:grpSp>
        <p:nvGrpSpPr>
          <p:cNvPr name="Group 23" id="23"/>
          <p:cNvGrpSpPr/>
          <p:nvPr/>
        </p:nvGrpSpPr>
        <p:grpSpPr>
          <a:xfrm rot="0">
            <a:off x="5465889" y="2995700"/>
            <a:ext cx="26802" cy="720800"/>
            <a:chOff x="0" y="0"/>
            <a:chExt cx="25413" cy="683425"/>
          </a:xfrm>
        </p:grpSpPr>
        <p:sp>
          <p:nvSpPr>
            <p:cNvPr name="Freeform 24" id="24"/>
            <p:cNvSpPr/>
            <p:nvPr/>
          </p:nvSpPr>
          <p:spPr>
            <a:xfrm flipH="false" flipV="false" rot="0">
              <a:off x="0" y="12700"/>
              <a:ext cx="25400" cy="657987"/>
            </a:xfrm>
            <a:custGeom>
              <a:avLst/>
              <a:gdLst/>
              <a:ahLst/>
              <a:cxnLst/>
              <a:rect r="r" b="b" t="t" l="l"/>
              <a:pathLst>
                <a:path h="657987" w="25400">
                  <a:moveTo>
                    <a:pt x="0" y="657987"/>
                  </a:moveTo>
                  <a:lnTo>
                    <a:pt x="0" y="0"/>
                  </a:lnTo>
                  <a:lnTo>
                    <a:pt x="25400" y="0"/>
                  </a:lnTo>
                  <a:lnTo>
                    <a:pt x="25400" y="657987"/>
                  </a:lnTo>
                  <a:close/>
                </a:path>
              </a:pathLst>
            </a:custGeom>
            <a:solidFill>
              <a:srgbClr val="FFFFFF"/>
            </a:solidFill>
          </p:spPr>
        </p:sp>
      </p:grpSp>
      <p:grpSp>
        <p:nvGrpSpPr>
          <p:cNvPr name="Group 25" id="25"/>
          <p:cNvGrpSpPr/>
          <p:nvPr/>
        </p:nvGrpSpPr>
        <p:grpSpPr>
          <a:xfrm rot="0">
            <a:off x="5588529" y="3197877"/>
            <a:ext cx="615425" cy="316446"/>
            <a:chOff x="0" y="0"/>
            <a:chExt cx="583514" cy="300038"/>
          </a:xfrm>
        </p:grpSpPr>
        <p:sp>
          <p:nvSpPr>
            <p:cNvPr name="Freeform 26" id="26"/>
            <p:cNvSpPr/>
            <p:nvPr/>
          </p:nvSpPr>
          <p:spPr>
            <a:xfrm flipH="false" flipV="false" rot="0">
              <a:off x="0" y="0"/>
              <a:ext cx="583511" cy="300031"/>
            </a:xfrm>
            <a:custGeom>
              <a:avLst/>
              <a:gdLst/>
              <a:ahLst/>
              <a:cxnLst/>
              <a:rect r="r" b="b" t="t" l="l"/>
              <a:pathLst>
                <a:path h="300031" w="583511">
                  <a:moveTo>
                    <a:pt x="0" y="0"/>
                  </a:moveTo>
                  <a:lnTo>
                    <a:pt x="583511" y="0"/>
                  </a:lnTo>
                  <a:lnTo>
                    <a:pt x="583511" y="300031"/>
                  </a:lnTo>
                  <a:lnTo>
                    <a:pt x="0" y="300031"/>
                  </a:lnTo>
                  <a:close/>
                </a:path>
              </a:pathLst>
            </a:custGeom>
            <a:blipFill>
              <a:blip r:embed="rId2">
                <a:alphaModFix amt="0"/>
              </a:blip>
              <a:stretch>
                <a:fillRect l="-15972" t="0" r="-15973" b="-2"/>
              </a:stretch>
            </a:blipFill>
          </p:spPr>
        </p:sp>
        <p:sp>
          <p:nvSpPr>
            <p:cNvPr name="TextBox 27" id="27"/>
            <p:cNvSpPr txBox="true"/>
            <p:nvPr/>
          </p:nvSpPr>
          <p:spPr>
            <a:xfrm>
              <a:off x="0" y="0"/>
              <a:ext cx="583514" cy="300038"/>
            </a:xfrm>
            <a:prstGeom prst="rect">
              <a:avLst/>
            </a:prstGeom>
          </p:spPr>
          <p:txBody>
            <a:bodyPr anchor="ctr" rtlCol="false" tIns="0" lIns="0" bIns="0" rIns="0"/>
            <a:lstStyle/>
            <a:p>
              <a:pPr algn="ctr">
                <a:lnSpc>
                  <a:spcPts val="1519"/>
                </a:lnSpc>
              </a:pPr>
              <a:r>
                <a:rPr lang="en-US" sz="1265" b="true">
                  <a:solidFill>
                    <a:srgbClr val="000000"/>
                  </a:solidFill>
                  <a:latin typeface="Century Gothic Paneuropean Bold"/>
                  <a:ea typeface="Century Gothic Paneuropean Bold"/>
                  <a:cs typeface="Century Gothic Paneuropean Bold"/>
                  <a:sym typeface="Century Gothic Paneuropean Bold"/>
                </a:rPr>
                <a:t>LEDER:</a:t>
              </a:r>
            </a:p>
          </p:txBody>
        </p:sp>
      </p:grpSp>
      <p:grpSp>
        <p:nvGrpSpPr>
          <p:cNvPr name="Group 28" id="28"/>
          <p:cNvGrpSpPr/>
          <p:nvPr/>
        </p:nvGrpSpPr>
        <p:grpSpPr>
          <a:xfrm rot="0">
            <a:off x="2973916" y="3991477"/>
            <a:ext cx="12190296" cy="316446"/>
            <a:chOff x="0" y="0"/>
            <a:chExt cx="11558206" cy="300038"/>
          </a:xfrm>
        </p:grpSpPr>
        <p:sp>
          <p:nvSpPr>
            <p:cNvPr name="Freeform 29" id="29"/>
            <p:cNvSpPr/>
            <p:nvPr/>
          </p:nvSpPr>
          <p:spPr>
            <a:xfrm flipH="false" flipV="false" rot="0">
              <a:off x="0" y="0"/>
              <a:ext cx="11558206" cy="300031"/>
            </a:xfrm>
            <a:custGeom>
              <a:avLst/>
              <a:gdLst/>
              <a:ahLst/>
              <a:cxnLst/>
              <a:rect r="r" b="b" t="t" l="l"/>
              <a:pathLst>
                <a:path h="300031" w="11558206">
                  <a:moveTo>
                    <a:pt x="0" y="0"/>
                  </a:moveTo>
                  <a:lnTo>
                    <a:pt x="11558206" y="0"/>
                  </a:lnTo>
                  <a:lnTo>
                    <a:pt x="11558206" y="300031"/>
                  </a:lnTo>
                  <a:lnTo>
                    <a:pt x="0" y="300031"/>
                  </a:lnTo>
                  <a:close/>
                </a:path>
              </a:pathLst>
            </a:custGeom>
            <a:blipFill>
              <a:blip r:embed="rId2">
                <a:alphaModFix amt="0"/>
              </a:blip>
              <a:stretch>
                <a:fillRect l="0" t="-700627" r="0" b="-700629"/>
              </a:stretch>
            </a:blipFill>
          </p:spPr>
        </p:sp>
        <p:sp>
          <p:nvSpPr>
            <p:cNvPr name="TextBox 30" id="30"/>
            <p:cNvSpPr txBox="true"/>
            <p:nvPr/>
          </p:nvSpPr>
          <p:spPr>
            <a:xfrm>
              <a:off x="0" y="0"/>
              <a:ext cx="11558206" cy="300038"/>
            </a:xfrm>
            <a:prstGeom prst="rect">
              <a:avLst/>
            </a:prstGeom>
          </p:spPr>
          <p:txBody>
            <a:bodyPr anchor="ctr" rtlCol="false" tIns="0" lIns="0" bIns="0" rIns="0"/>
            <a:lstStyle/>
            <a:p>
              <a:pPr algn="l">
                <a:lnSpc>
                  <a:spcPts val="1519"/>
                </a:lnSpc>
              </a:pPr>
              <a:r>
                <a:rPr lang="en-US" sz="1265">
                  <a:solidFill>
                    <a:srgbClr val="000000"/>
                  </a:solidFill>
                  <a:latin typeface="Century Gothic Paneuropean"/>
                  <a:ea typeface="Century Gothic Paneuropean"/>
                  <a:cs typeface="Century Gothic Paneuropean"/>
                  <a:sym typeface="Century Gothic Paneuropean"/>
                </a:rPr>
                <a:t>Vår avdeling skal bidra til målet om flere avsløringer og mer undersøkende journalistikk, gjennom å bli bedre i metodearbeidet vårt.</a:t>
              </a:r>
            </a:p>
          </p:txBody>
        </p:sp>
      </p:grpSp>
      <p:grpSp>
        <p:nvGrpSpPr>
          <p:cNvPr name="Group 31" id="31"/>
          <p:cNvGrpSpPr/>
          <p:nvPr/>
        </p:nvGrpSpPr>
        <p:grpSpPr>
          <a:xfrm rot="0">
            <a:off x="10370229" y="4673071"/>
            <a:ext cx="26802" cy="4671008"/>
            <a:chOff x="0" y="0"/>
            <a:chExt cx="25413" cy="4428808"/>
          </a:xfrm>
        </p:grpSpPr>
        <p:sp>
          <p:nvSpPr>
            <p:cNvPr name="Freeform 32" id="32"/>
            <p:cNvSpPr/>
            <p:nvPr/>
          </p:nvSpPr>
          <p:spPr>
            <a:xfrm flipH="false" flipV="false" rot="0">
              <a:off x="0" y="12700"/>
              <a:ext cx="25400" cy="4403344"/>
            </a:xfrm>
            <a:custGeom>
              <a:avLst/>
              <a:gdLst/>
              <a:ahLst/>
              <a:cxnLst/>
              <a:rect r="r" b="b" t="t" l="l"/>
              <a:pathLst>
                <a:path h="4403344" w="25400">
                  <a:moveTo>
                    <a:pt x="0" y="4403344"/>
                  </a:moveTo>
                  <a:lnTo>
                    <a:pt x="0" y="0"/>
                  </a:lnTo>
                  <a:lnTo>
                    <a:pt x="25400" y="0"/>
                  </a:lnTo>
                  <a:lnTo>
                    <a:pt x="25400" y="4403344"/>
                  </a:lnTo>
                  <a:close/>
                </a:path>
              </a:pathLst>
            </a:custGeom>
            <a:solidFill>
              <a:srgbClr val="FFFFFF"/>
            </a:solidFill>
          </p:spPr>
        </p:sp>
      </p:grpSp>
      <p:grpSp>
        <p:nvGrpSpPr>
          <p:cNvPr name="Group 33" id="33"/>
          <p:cNvGrpSpPr/>
          <p:nvPr/>
        </p:nvGrpSpPr>
        <p:grpSpPr>
          <a:xfrm rot="0">
            <a:off x="3151675" y="4775405"/>
            <a:ext cx="2063267" cy="321549"/>
            <a:chOff x="0" y="0"/>
            <a:chExt cx="1956283" cy="304876"/>
          </a:xfrm>
        </p:grpSpPr>
        <p:sp>
          <p:nvSpPr>
            <p:cNvPr name="Freeform 34" id="34"/>
            <p:cNvSpPr/>
            <p:nvPr/>
          </p:nvSpPr>
          <p:spPr>
            <a:xfrm flipH="false" flipV="false" rot="0">
              <a:off x="0" y="0"/>
              <a:ext cx="1956279" cy="304875"/>
            </a:xfrm>
            <a:custGeom>
              <a:avLst/>
              <a:gdLst/>
              <a:ahLst/>
              <a:cxnLst/>
              <a:rect r="r" b="b" t="t" l="l"/>
              <a:pathLst>
                <a:path h="304875" w="1956279">
                  <a:moveTo>
                    <a:pt x="0" y="0"/>
                  </a:moveTo>
                  <a:lnTo>
                    <a:pt x="1956279" y="0"/>
                  </a:lnTo>
                  <a:lnTo>
                    <a:pt x="1956279" y="304875"/>
                  </a:lnTo>
                  <a:lnTo>
                    <a:pt x="0" y="304875"/>
                  </a:lnTo>
                  <a:close/>
                </a:path>
              </a:pathLst>
            </a:custGeom>
            <a:blipFill>
              <a:blip r:embed="rId2">
                <a:alphaModFix amt="0"/>
              </a:blip>
              <a:stretch>
                <a:fillRect l="0" t="-75028" r="0" b="-75029"/>
              </a:stretch>
            </a:blipFill>
          </p:spPr>
        </p:sp>
        <p:sp>
          <p:nvSpPr>
            <p:cNvPr name="TextBox 35" id="35"/>
            <p:cNvSpPr txBox="true"/>
            <p:nvPr/>
          </p:nvSpPr>
          <p:spPr>
            <a:xfrm>
              <a:off x="0" y="0"/>
              <a:ext cx="1956283" cy="304876"/>
            </a:xfrm>
            <a:prstGeom prst="rect">
              <a:avLst/>
            </a:prstGeom>
          </p:spPr>
          <p:txBody>
            <a:bodyPr anchor="ctr" rtlCol="false" tIns="0" lIns="0" bIns="0" rIns="0"/>
            <a:lstStyle/>
            <a:p>
              <a:pPr algn="l">
                <a:lnSpc>
                  <a:spcPts val="1519"/>
                </a:lnSpc>
              </a:pPr>
              <a:r>
                <a:rPr lang="en-US" sz="1265" b="true">
                  <a:solidFill>
                    <a:srgbClr val="000000"/>
                  </a:solidFill>
                  <a:latin typeface="Century Gothic Paneuropean Bold"/>
                  <a:ea typeface="Century Gothic Paneuropean Bold"/>
                  <a:cs typeface="Century Gothic Paneuropean Bold"/>
                  <a:sym typeface="Century Gothic Paneuropean Bold"/>
                </a:rPr>
                <a:t>LÆRINGSMÅL:</a:t>
              </a:r>
            </a:p>
          </p:txBody>
        </p:sp>
      </p:grpSp>
      <p:grpSp>
        <p:nvGrpSpPr>
          <p:cNvPr name="Group 36" id="36"/>
          <p:cNvGrpSpPr/>
          <p:nvPr/>
        </p:nvGrpSpPr>
        <p:grpSpPr>
          <a:xfrm rot="0">
            <a:off x="7448815" y="4781593"/>
            <a:ext cx="724108" cy="321549"/>
            <a:chOff x="0" y="0"/>
            <a:chExt cx="686562" cy="304876"/>
          </a:xfrm>
        </p:grpSpPr>
        <p:sp>
          <p:nvSpPr>
            <p:cNvPr name="Freeform 37" id="37"/>
            <p:cNvSpPr/>
            <p:nvPr/>
          </p:nvSpPr>
          <p:spPr>
            <a:xfrm flipH="false" flipV="false" rot="0">
              <a:off x="0" y="0"/>
              <a:ext cx="686568" cy="304875"/>
            </a:xfrm>
            <a:custGeom>
              <a:avLst/>
              <a:gdLst/>
              <a:ahLst/>
              <a:cxnLst/>
              <a:rect r="r" b="b" t="t" l="l"/>
              <a:pathLst>
                <a:path h="304875" w="686568">
                  <a:moveTo>
                    <a:pt x="0" y="0"/>
                  </a:moveTo>
                  <a:lnTo>
                    <a:pt x="686568" y="0"/>
                  </a:lnTo>
                  <a:lnTo>
                    <a:pt x="686568" y="304875"/>
                  </a:lnTo>
                  <a:lnTo>
                    <a:pt x="0" y="304875"/>
                  </a:lnTo>
                  <a:close/>
                </a:path>
              </a:pathLst>
            </a:custGeom>
            <a:blipFill>
              <a:blip r:embed="rId2">
                <a:alphaModFix amt="0"/>
              </a:blip>
              <a:stretch>
                <a:fillRect l="-6974" t="0" r="-6973" b="0"/>
              </a:stretch>
            </a:blipFill>
          </p:spPr>
        </p:sp>
        <p:sp>
          <p:nvSpPr>
            <p:cNvPr name="TextBox 38" id="38"/>
            <p:cNvSpPr txBox="true"/>
            <p:nvPr/>
          </p:nvSpPr>
          <p:spPr>
            <a:xfrm>
              <a:off x="0" y="0"/>
              <a:ext cx="686562" cy="304876"/>
            </a:xfrm>
            <a:prstGeom prst="rect">
              <a:avLst/>
            </a:prstGeom>
          </p:spPr>
          <p:txBody>
            <a:bodyPr anchor="ctr" rtlCol="false" tIns="0" lIns="0" bIns="0" rIns="0"/>
            <a:lstStyle/>
            <a:p>
              <a:pPr algn="l">
                <a:lnSpc>
                  <a:spcPts val="1519"/>
                </a:lnSpc>
              </a:pPr>
              <a:r>
                <a:rPr lang="en-US" sz="1265" b="true">
                  <a:solidFill>
                    <a:srgbClr val="000000"/>
                  </a:solidFill>
                  <a:latin typeface="Century Gothic Paneuropean Bold"/>
                  <a:ea typeface="Century Gothic Paneuropean Bold"/>
                  <a:cs typeface="Century Gothic Paneuropean Bold"/>
                  <a:sym typeface="Century Gothic Paneuropean Bold"/>
                </a:rPr>
                <a:t>TILTAK:</a:t>
              </a:r>
            </a:p>
          </p:txBody>
        </p:sp>
      </p:grpSp>
      <p:grpSp>
        <p:nvGrpSpPr>
          <p:cNvPr name="Group 39" id="39"/>
          <p:cNvGrpSpPr/>
          <p:nvPr/>
        </p:nvGrpSpPr>
        <p:grpSpPr>
          <a:xfrm rot="0">
            <a:off x="13689930" y="4780254"/>
            <a:ext cx="2685764" cy="321549"/>
            <a:chOff x="0" y="0"/>
            <a:chExt cx="2546502" cy="304876"/>
          </a:xfrm>
        </p:grpSpPr>
        <p:sp>
          <p:nvSpPr>
            <p:cNvPr name="Freeform 40" id="40"/>
            <p:cNvSpPr/>
            <p:nvPr/>
          </p:nvSpPr>
          <p:spPr>
            <a:xfrm flipH="false" flipV="false" rot="0">
              <a:off x="0" y="0"/>
              <a:ext cx="2546509" cy="304875"/>
            </a:xfrm>
            <a:custGeom>
              <a:avLst/>
              <a:gdLst/>
              <a:ahLst/>
              <a:cxnLst/>
              <a:rect r="r" b="b" t="t" l="l"/>
              <a:pathLst>
                <a:path h="304875" w="2546509">
                  <a:moveTo>
                    <a:pt x="0" y="0"/>
                  </a:moveTo>
                  <a:lnTo>
                    <a:pt x="2546509" y="0"/>
                  </a:lnTo>
                  <a:lnTo>
                    <a:pt x="2546509" y="304875"/>
                  </a:lnTo>
                  <a:lnTo>
                    <a:pt x="0" y="304875"/>
                  </a:lnTo>
                  <a:close/>
                </a:path>
              </a:pathLst>
            </a:custGeom>
            <a:blipFill>
              <a:blip r:embed="rId2">
                <a:alphaModFix amt="0"/>
              </a:blip>
              <a:stretch>
                <a:fillRect l="0" t="-112750" r="0" b="-112750"/>
              </a:stretch>
            </a:blipFill>
          </p:spPr>
        </p:sp>
        <p:sp>
          <p:nvSpPr>
            <p:cNvPr name="TextBox 41" id="41"/>
            <p:cNvSpPr txBox="true"/>
            <p:nvPr/>
          </p:nvSpPr>
          <p:spPr>
            <a:xfrm>
              <a:off x="0" y="0"/>
              <a:ext cx="2546502" cy="304876"/>
            </a:xfrm>
            <a:prstGeom prst="rect">
              <a:avLst/>
            </a:prstGeom>
          </p:spPr>
          <p:txBody>
            <a:bodyPr anchor="ctr" rtlCol="false" tIns="0" lIns="0" bIns="0" rIns="0"/>
            <a:lstStyle/>
            <a:p>
              <a:pPr algn="l">
                <a:lnSpc>
                  <a:spcPts val="1519"/>
                </a:lnSpc>
              </a:pPr>
              <a:r>
                <a:rPr lang="en-US" sz="1265" b="true">
                  <a:solidFill>
                    <a:srgbClr val="000000"/>
                  </a:solidFill>
                  <a:latin typeface="Century Gothic Paneuropean Bold"/>
                  <a:ea typeface="Century Gothic Paneuropean Bold"/>
                  <a:cs typeface="Century Gothic Paneuropean Bold"/>
                  <a:sym typeface="Century Gothic Paneuropean Bold"/>
                </a:rPr>
                <a:t>GJENNOMFØRT</a:t>
              </a:r>
            </a:p>
          </p:txBody>
        </p:sp>
      </p:grpSp>
      <p:grpSp>
        <p:nvGrpSpPr>
          <p:cNvPr name="Group 42" id="42"/>
          <p:cNvGrpSpPr/>
          <p:nvPr/>
        </p:nvGrpSpPr>
        <p:grpSpPr>
          <a:xfrm rot="0">
            <a:off x="10257219" y="4780254"/>
            <a:ext cx="1365613" cy="321549"/>
            <a:chOff x="0" y="0"/>
            <a:chExt cx="1294803" cy="304876"/>
          </a:xfrm>
        </p:grpSpPr>
        <p:sp>
          <p:nvSpPr>
            <p:cNvPr name="Freeform 43" id="43"/>
            <p:cNvSpPr/>
            <p:nvPr/>
          </p:nvSpPr>
          <p:spPr>
            <a:xfrm flipH="false" flipV="false" rot="0">
              <a:off x="0" y="0"/>
              <a:ext cx="1294800" cy="304875"/>
            </a:xfrm>
            <a:custGeom>
              <a:avLst/>
              <a:gdLst/>
              <a:ahLst/>
              <a:cxnLst/>
              <a:rect r="r" b="b" t="t" l="l"/>
              <a:pathLst>
                <a:path h="304875" w="1294800">
                  <a:moveTo>
                    <a:pt x="0" y="0"/>
                  </a:moveTo>
                  <a:lnTo>
                    <a:pt x="1294800" y="0"/>
                  </a:lnTo>
                  <a:lnTo>
                    <a:pt x="1294800" y="304875"/>
                  </a:lnTo>
                  <a:lnTo>
                    <a:pt x="0" y="304875"/>
                  </a:lnTo>
                  <a:close/>
                </a:path>
              </a:pathLst>
            </a:custGeom>
            <a:blipFill>
              <a:blip r:embed="rId2">
                <a:alphaModFix amt="0"/>
              </a:blip>
              <a:stretch>
                <a:fillRect l="0" t="-32752" r="0" b="-32752"/>
              </a:stretch>
            </a:blipFill>
          </p:spPr>
        </p:sp>
        <p:sp>
          <p:nvSpPr>
            <p:cNvPr name="TextBox 44" id="44"/>
            <p:cNvSpPr txBox="true"/>
            <p:nvPr/>
          </p:nvSpPr>
          <p:spPr>
            <a:xfrm>
              <a:off x="0" y="0"/>
              <a:ext cx="1294803" cy="304876"/>
            </a:xfrm>
            <a:prstGeom prst="rect">
              <a:avLst/>
            </a:prstGeom>
          </p:spPr>
          <p:txBody>
            <a:bodyPr anchor="ctr" rtlCol="false" tIns="0" lIns="0" bIns="0" rIns="0"/>
            <a:lstStyle/>
            <a:p>
              <a:pPr algn="ctr">
                <a:lnSpc>
                  <a:spcPts val="1519"/>
                </a:lnSpc>
              </a:pPr>
              <a:r>
                <a:rPr lang="en-US" sz="1265" b="true">
                  <a:solidFill>
                    <a:srgbClr val="000000"/>
                  </a:solidFill>
                  <a:latin typeface="Century Gothic Paneuropean Bold"/>
                  <a:ea typeface="Century Gothic Paneuropean Bold"/>
                  <a:cs typeface="Century Gothic Paneuropean Bold"/>
                  <a:sym typeface="Century Gothic Paneuropean Bold"/>
                </a:rPr>
                <a:t>TIDSROM:</a:t>
              </a:r>
            </a:p>
          </p:txBody>
        </p:sp>
      </p:grpSp>
      <p:grpSp>
        <p:nvGrpSpPr>
          <p:cNvPr name="Group 45" id="45"/>
          <p:cNvGrpSpPr/>
          <p:nvPr/>
        </p:nvGrpSpPr>
        <p:grpSpPr>
          <a:xfrm rot="0">
            <a:off x="13394205" y="4611764"/>
            <a:ext cx="26802" cy="4671008"/>
            <a:chOff x="0" y="0"/>
            <a:chExt cx="25413" cy="4428808"/>
          </a:xfrm>
        </p:grpSpPr>
        <p:sp>
          <p:nvSpPr>
            <p:cNvPr name="Freeform 46" id="46"/>
            <p:cNvSpPr/>
            <p:nvPr/>
          </p:nvSpPr>
          <p:spPr>
            <a:xfrm flipH="false" flipV="false" rot="0">
              <a:off x="0" y="12700"/>
              <a:ext cx="25400" cy="4403344"/>
            </a:xfrm>
            <a:custGeom>
              <a:avLst/>
              <a:gdLst/>
              <a:ahLst/>
              <a:cxnLst/>
              <a:rect r="r" b="b" t="t" l="l"/>
              <a:pathLst>
                <a:path h="4403344" w="25400">
                  <a:moveTo>
                    <a:pt x="0" y="4403344"/>
                  </a:moveTo>
                  <a:lnTo>
                    <a:pt x="0" y="0"/>
                  </a:lnTo>
                  <a:lnTo>
                    <a:pt x="25400" y="0"/>
                  </a:lnTo>
                  <a:lnTo>
                    <a:pt x="25400" y="4403344"/>
                  </a:lnTo>
                  <a:close/>
                </a:path>
              </a:pathLst>
            </a:custGeom>
            <a:solidFill>
              <a:srgbClr val="FFFFFF"/>
            </a:solidFill>
          </p:spPr>
        </p:sp>
      </p:grpSp>
      <p:grpSp>
        <p:nvGrpSpPr>
          <p:cNvPr name="Group 47" id="47"/>
          <p:cNvGrpSpPr/>
          <p:nvPr/>
        </p:nvGrpSpPr>
        <p:grpSpPr>
          <a:xfrm rot="0">
            <a:off x="11897018" y="4673071"/>
            <a:ext cx="26802" cy="4671008"/>
            <a:chOff x="0" y="0"/>
            <a:chExt cx="25413" cy="4428808"/>
          </a:xfrm>
        </p:grpSpPr>
        <p:sp>
          <p:nvSpPr>
            <p:cNvPr name="Freeform 48" id="48"/>
            <p:cNvSpPr/>
            <p:nvPr/>
          </p:nvSpPr>
          <p:spPr>
            <a:xfrm flipH="false" flipV="false" rot="0">
              <a:off x="0" y="12700"/>
              <a:ext cx="25400" cy="4403344"/>
            </a:xfrm>
            <a:custGeom>
              <a:avLst/>
              <a:gdLst/>
              <a:ahLst/>
              <a:cxnLst/>
              <a:rect r="r" b="b" t="t" l="l"/>
              <a:pathLst>
                <a:path h="4403344" w="25400">
                  <a:moveTo>
                    <a:pt x="0" y="4403344"/>
                  </a:moveTo>
                  <a:lnTo>
                    <a:pt x="0" y="0"/>
                  </a:lnTo>
                  <a:lnTo>
                    <a:pt x="25400" y="0"/>
                  </a:lnTo>
                  <a:lnTo>
                    <a:pt x="25400" y="4403344"/>
                  </a:lnTo>
                  <a:close/>
                </a:path>
              </a:pathLst>
            </a:custGeom>
            <a:solidFill>
              <a:srgbClr val="FFFFFF"/>
            </a:solidFill>
          </p:spPr>
        </p:sp>
      </p:grpSp>
      <p:grpSp>
        <p:nvGrpSpPr>
          <p:cNvPr name="Group 49" id="49"/>
          <p:cNvGrpSpPr/>
          <p:nvPr/>
        </p:nvGrpSpPr>
        <p:grpSpPr>
          <a:xfrm rot="0">
            <a:off x="11812807" y="4780254"/>
            <a:ext cx="1365613" cy="321549"/>
            <a:chOff x="0" y="0"/>
            <a:chExt cx="1294803" cy="304876"/>
          </a:xfrm>
        </p:grpSpPr>
        <p:sp>
          <p:nvSpPr>
            <p:cNvPr name="Freeform 50" id="50"/>
            <p:cNvSpPr/>
            <p:nvPr/>
          </p:nvSpPr>
          <p:spPr>
            <a:xfrm flipH="false" flipV="false" rot="0">
              <a:off x="0" y="0"/>
              <a:ext cx="1294800" cy="304875"/>
            </a:xfrm>
            <a:custGeom>
              <a:avLst/>
              <a:gdLst/>
              <a:ahLst/>
              <a:cxnLst/>
              <a:rect r="r" b="b" t="t" l="l"/>
              <a:pathLst>
                <a:path h="304875" w="1294800">
                  <a:moveTo>
                    <a:pt x="0" y="0"/>
                  </a:moveTo>
                  <a:lnTo>
                    <a:pt x="1294800" y="0"/>
                  </a:lnTo>
                  <a:lnTo>
                    <a:pt x="1294800" y="304875"/>
                  </a:lnTo>
                  <a:lnTo>
                    <a:pt x="0" y="304875"/>
                  </a:lnTo>
                  <a:close/>
                </a:path>
              </a:pathLst>
            </a:custGeom>
            <a:blipFill>
              <a:blip r:embed="rId2">
                <a:alphaModFix amt="0"/>
              </a:blip>
              <a:stretch>
                <a:fillRect l="0" t="-32752" r="0" b="-32752"/>
              </a:stretch>
            </a:blipFill>
          </p:spPr>
        </p:sp>
        <p:sp>
          <p:nvSpPr>
            <p:cNvPr name="TextBox 51" id="51"/>
            <p:cNvSpPr txBox="true"/>
            <p:nvPr/>
          </p:nvSpPr>
          <p:spPr>
            <a:xfrm>
              <a:off x="0" y="0"/>
              <a:ext cx="1294803" cy="304876"/>
            </a:xfrm>
            <a:prstGeom prst="rect">
              <a:avLst/>
            </a:prstGeom>
          </p:spPr>
          <p:txBody>
            <a:bodyPr anchor="ctr" rtlCol="false" tIns="0" lIns="0" bIns="0" rIns="0"/>
            <a:lstStyle/>
            <a:p>
              <a:pPr algn="ctr">
                <a:lnSpc>
                  <a:spcPts val="1519"/>
                </a:lnSpc>
              </a:pPr>
              <a:r>
                <a:rPr lang="en-US" sz="1265" b="true">
                  <a:solidFill>
                    <a:srgbClr val="000000"/>
                  </a:solidFill>
                  <a:latin typeface="Century Gothic Paneuropean Bold"/>
                  <a:ea typeface="Century Gothic Paneuropean Bold"/>
                  <a:cs typeface="Century Gothic Paneuropean Bold"/>
                  <a:sym typeface="Century Gothic Paneuropean Bold"/>
                </a:rPr>
                <a:t>ANSVAR:</a:t>
              </a:r>
            </a:p>
          </p:txBody>
        </p:sp>
      </p:grpSp>
      <p:grpSp>
        <p:nvGrpSpPr>
          <p:cNvPr name="Group 52" id="52"/>
          <p:cNvGrpSpPr/>
          <p:nvPr/>
        </p:nvGrpSpPr>
        <p:grpSpPr>
          <a:xfrm rot="0">
            <a:off x="2781933" y="481199"/>
            <a:ext cx="4282299" cy="803873"/>
            <a:chOff x="0" y="0"/>
            <a:chExt cx="4060254" cy="762190"/>
          </a:xfrm>
        </p:grpSpPr>
        <p:sp>
          <p:nvSpPr>
            <p:cNvPr name="Freeform 53" id="53"/>
            <p:cNvSpPr/>
            <p:nvPr/>
          </p:nvSpPr>
          <p:spPr>
            <a:xfrm flipH="false" flipV="false" rot="0">
              <a:off x="0" y="0"/>
              <a:ext cx="4060255" cy="762187"/>
            </a:xfrm>
            <a:custGeom>
              <a:avLst/>
              <a:gdLst/>
              <a:ahLst/>
              <a:cxnLst/>
              <a:rect r="r" b="b" t="t" l="l"/>
              <a:pathLst>
                <a:path h="762187" w="4060255">
                  <a:moveTo>
                    <a:pt x="0" y="0"/>
                  </a:moveTo>
                  <a:lnTo>
                    <a:pt x="4060255" y="0"/>
                  </a:lnTo>
                  <a:lnTo>
                    <a:pt x="4060255" y="762187"/>
                  </a:lnTo>
                  <a:lnTo>
                    <a:pt x="0" y="762187"/>
                  </a:lnTo>
                  <a:close/>
                </a:path>
              </a:pathLst>
            </a:custGeom>
            <a:blipFill>
              <a:blip r:embed="rId2">
                <a:alphaModFix amt="0"/>
              </a:blip>
              <a:stretch>
                <a:fillRect l="0" t="-53798" r="0" b="-53799"/>
              </a:stretch>
            </a:blipFill>
          </p:spPr>
        </p:sp>
        <p:sp>
          <p:nvSpPr>
            <p:cNvPr name="TextBox 54" id="54"/>
            <p:cNvSpPr txBox="true"/>
            <p:nvPr/>
          </p:nvSpPr>
          <p:spPr>
            <a:xfrm>
              <a:off x="0" y="9525"/>
              <a:ext cx="4060254" cy="752665"/>
            </a:xfrm>
            <a:prstGeom prst="rect">
              <a:avLst/>
            </a:prstGeom>
          </p:spPr>
          <p:txBody>
            <a:bodyPr anchor="ctr" rtlCol="false" tIns="0" lIns="0" bIns="0" rIns="0"/>
            <a:lstStyle/>
            <a:p>
              <a:pPr algn="l">
                <a:lnSpc>
                  <a:spcPts val="3544"/>
                </a:lnSpc>
              </a:pPr>
              <a:r>
                <a:rPr lang="en-US" sz="2953" b="true">
                  <a:solidFill>
                    <a:srgbClr val="7A2B1F"/>
                  </a:solidFill>
                  <a:latin typeface="Century Gothic Paneuropean Bold"/>
                  <a:ea typeface="Century Gothic Paneuropean Bold"/>
                  <a:cs typeface="Century Gothic Paneuropean Bold"/>
                  <a:sym typeface="Century Gothic Paneuropean Bold"/>
                </a:rPr>
                <a:t>MIN KOMPETANSEPLAN</a:t>
              </a:r>
            </a:p>
            <a:p>
              <a:pPr algn="l">
                <a:lnSpc>
                  <a:spcPts val="1772"/>
                </a:lnSpc>
              </a:pPr>
              <a:r>
                <a:rPr lang="en-US" sz="1476" b="true">
                  <a:solidFill>
                    <a:srgbClr val="000000"/>
                  </a:solidFill>
                  <a:latin typeface="Century Gothic Paneuropean Bold"/>
                  <a:ea typeface="Century Gothic Paneuropean Bold"/>
                  <a:cs typeface="Century Gothic Paneuropean Bold"/>
                  <a:sym typeface="Century Gothic Paneuropean Bold"/>
                </a:rPr>
                <a:t>Individuelt skjema for læringsmål</a:t>
              </a:r>
            </a:p>
          </p:txBody>
        </p:sp>
      </p:grpSp>
      <p:grpSp>
        <p:nvGrpSpPr>
          <p:cNvPr name="Group 55" id="55"/>
          <p:cNvGrpSpPr/>
          <p:nvPr/>
        </p:nvGrpSpPr>
        <p:grpSpPr>
          <a:xfrm rot="0">
            <a:off x="14522561" y="440412"/>
            <a:ext cx="903555" cy="885459"/>
            <a:chOff x="0" y="0"/>
            <a:chExt cx="856704" cy="839546"/>
          </a:xfrm>
        </p:grpSpPr>
        <p:sp>
          <p:nvSpPr>
            <p:cNvPr name="Freeform 56" id="56"/>
            <p:cNvSpPr/>
            <p:nvPr/>
          </p:nvSpPr>
          <p:spPr>
            <a:xfrm flipH="false" flipV="false" rot="0">
              <a:off x="6350" y="6350"/>
              <a:ext cx="844042" cy="826897"/>
            </a:xfrm>
            <a:custGeom>
              <a:avLst/>
              <a:gdLst/>
              <a:ahLst/>
              <a:cxnLst/>
              <a:rect r="r" b="b" t="t" l="l"/>
              <a:pathLst>
                <a:path h="826897" w="844042">
                  <a:moveTo>
                    <a:pt x="0" y="413385"/>
                  </a:moveTo>
                  <a:cubicBezTo>
                    <a:pt x="0" y="185039"/>
                    <a:pt x="188976" y="0"/>
                    <a:pt x="422021" y="0"/>
                  </a:cubicBezTo>
                  <a:cubicBezTo>
                    <a:pt x="655066" y="0"/>
                    <a:pt x="844042" y="185039"/>
                    <a:pt x="844042" y="413385"/>
                  </a:cubicBezTo>
                  <a:cubicBezTo>
                    <a:pt x="844042" y="641731"/>
                    <a:pt x="655066" y="826897"/>
                    <a:pt x="422021" y="826897"/>
                  </a:cubicBezTo>
                  <a:cubicBezTo>
                    <a:pt x="188976" y="826897"/>
                    <a:pt x="0" y="641731"/>
                    <a:pt x="0" y="413385"/>
                  </a:cubicBezTo>
                  <a:close/>
                </a:path>
              </a:pathLst>
            </a:custGeom>
            <a:solidFill>
              <a:srgbClr val="F3E9E2"/>
            </a:solidFill>
          </p:spPr>
        </p:sp>
      </p:grpSp>
      <p:grpSp>
        <p:nvGrpSpPr>
          <p:cNvPr name="Group 57" id="57"/>
          <p:cNvGrpSpPr/>
          <p:nvPr/>
        </p:nvGrpSpPr>
        <p:grpSpPr>
          <a:xfrm rot="0">
            <a:off x="14620970" y="724912"/>
            <a:ext cx="706736" cy="316446"/>
            <a:chOff x="0" y="0"/>
            <a:chExt cx="670090" cy="300038"/>
          </a:xfrm>
        </p:grpSpPr>
        <p:sp>
          <p:nvSpPr>
            <p:cNvPr name="Freeform 58" id="58"/>
            <p:cNvSpPr/>
            <p:nvPr/>
          </p:nvSpPr>
          <p:spPr>
            <a:xfrm flipH="false" flipV="false" rot="0">
              <a:off x="0" y="0"/>
              <a:ext cx="670095" cy="300031"/>
            </a:xfrm>
            <a:custGeom>
              <a:avLst/>
              <a:gdLst/>
              <a:ahLst/>
              <a:cxnLst/>
              <a:rect r="r" b="b" t="t" l="l"/>
              <a:pathLst>
                <a:path h="300031" w="670095">
                  <a:moveTo>
                    <a:pt x="0" y="0"/>
                  </a:moveTo>
                  <a:lnTo>
                    <a:pt x="670095" y="0"/>
                  </a:lnTo>
                  <a:lnTo>
                    <a:pt x="670095" y="300031"/>
                  </a:lnTo>
                  <a:lnTo>
                    <a:pt x="0" y="300031"/>
                  </a:lnTo>
                  <a:close/>
                </a:path>
              </a:pathLst>
            </a:custGeom>
            <a:blipFill>
              <a:blip r:embed="rId2">
                <a:alphaModFix amt="0"/>
              </a:blip>
              <a:stretch>
                <a:fillRect l="-7448" t="0" r="-7448" b="-2"/>
              </a:stretch>
            </a:blipFill>
          </p:spPr>
        </p:sp>
        <p:sp>
          <p:nvSpPr>
            <p:cNvPr name="TextBox 59" id="59"/>
            <p:cNvSpPr txBox="true"/>
            <p:nvPr/>
          </p:nvSpPr>
          <p:spPr>
            <a:xfrm>
              <a:off x="0" y="0"/>
              <a:ext cx="670090" cy="300038"/>
            </a:xfrm>
            <a:prstGeom prst="rect">
              <a:avLst/>
            </a:prstGeom>
          </p:spPr>
          <p:txBody>
            <a:bodyPr anchor="ctr" rtlCol="false" tIns="0" lIns="0" bIns="0" rIns="0"/>
            <a:lstStyle/>
            <a:p>
              <a:pPr algn="ctr">
                <a:lnSpc>
                  <a:spcPts val="1519"/>
                </a:lnSpc>
              </a:pPr>
              <a:r>
                <a:rPr lang="en-US" sz="1265" b="true">
                  <a:solidFill>
                    <a:srgbClr val="55220A"/>
                  </a:solidFill>
                  <a:latin typeface="Century Gothic Paneuropean Bold"/>
                  <a:ea typeface="Century Gothic Paneuropean Bold"/>
                  <a:cs typeface="Century Gothic Paneuropean Bold"/>
                  <a:sym typeface="Century Gothic Paneuropean Bold"/>
                </a:rPr>
                <a:t>TRINN 3</a:t>
              </a:r>
            </a:p>
          </p:txBody>
        </p:sp>
      </p:grpSp>
      <p:sp>
        <p:nvSpPr>
          <p:cNvPr name="TextBox 60" id="60"/>
          <p:cNvSpPr txBox="true"/>
          <p:nvPr/>
        </p:nvSpPr>
        <p:spPr>
          <a:xfrm rot="0">
            <a:off x="2781933" y="1912712"/>
            <a:ext cx="9627815" cy="887883"/>
          </a:xfrm>
          <a:prstGeom prst="rect">
            <a:avLst/>
          </a:prstGeom>
        </p:spPr>
        <p:txBody>
          <a:bodyPr anchor="t" rtlCol="false" tIns="0" lIns="0" bIns="0" rIns="0">
            <a:spAutoFit/>
          </a:bodyPr>
          <a:lstStyle/>
          <a:p>
            <a:pPr algn="l">
              <a:lnSpc>
                <a:spcPts val="1772"/>
              </a:lnSpc>
            </a:pPr>
            <a:r>
              <a:rPr lang="en-US" sz="1476" b="true">
                <a:solidFill>
                  <a:srgbClr val="464646"/>
                </a:solidFill>
                <a:latin typeface="Century Gothic Paneuropean Bold"/>
                <a:ea typeface="Century Gothic Paneuropean Bold"/>
                <a:cs typeface="Century Gothic Paneuropean Bold"/>
                <a:sym typeface="Century Gothic Paneuropean Bold"/>
              </a:rPr>
              <a:t>Eksempel på hvordan man kan fylle ut skjemaet – blankt skjema ligger bakerst i dette dokumentet</a:t>
            </a:r>
          </a:p>
          <a:p>
            <a:pPr algn="l">
              <a:lnSpc>
                <a:spcPts val="1772"/>
              </a:lnSpc>
            </a:pPr>
          </a:p>
          <a:p>
            <a:pPr algn="l">
              <a:lnSpc>
                <a:spcPts val="1772"/>
              </a:lnSpc>
            </a:pPr>
            <a:r>
              <a:rPr lang="en-US" sz="1476" b="true">
                <a:solidFill>
                  <a:srgbClr val="464646"/>
                </a:solidFill>
                <a:latin typeface="Century Gothic Paneuropean Bold"/>
                <a:ea typeface="Century Gothic Paneuropean Bold"/>
                <a:cs typeface="Century Gothic Paneuropean Bold"/>
                <a:sym typeface="Century Gothic Paneuropean Bold"/>
              </a:rPr>
              <a:t>Dette dokumentet brukes til å planlegge din kompetanseutvikling. Forankres med leder og brukes i medarbeidersamtaler og utviklingsarbeid.   </a:t>
            </a:r>
          </a:p>
        </p:txBody>
      </p:sp>
      <p:sp>
        <p:nvSpPr>
          <p:cNvPr name="TextBox 61" id="61"/>
          <p:cNvSpPr txBox="true"/>
          <p:nvPr/>
        </p:nvSpPr>
        <p:spPr>
          <a:xfrm rot="0">
            <a:off x="3037661" y="5499915"/>
            <a:ext cx="2271980" cy="1147630"/>
          </a:xfrm>
          <a:prstGeom prst="rect">
            <a:avLst/>
          </a:prstGeom>
        </p:spPr>
        <p:txBody>
          <a:bodyPr anchor="t" rtlCol="false" tIns="0" lIns="0" bIns="0" rIns="0">
            <a:spAutoFit/>
          </a:bodyPr>
          <a:lstStyle/>
          <a:p>
            <a:pPr algn="l">
              <a:lnSpc>
                <a:spcPts val="1519"/>
              </a:lnSpc>
            </a:pPr>
            <a:r>
              <a:rPr lang="en-US" sz="1265">
                <a:solidFill>
                  <a:srgbClr val="000000"/>
                </a:solidFill>
                <a:latin typeface="Century Gothic Paneuropean"/>
                <a:ea typeface="Century Gothic Paneuropean"/>
                <a:cs typeface="Century Gothic Paneuropean"/>
                <a:sym typeface="Century Gothic Paneuropean"/>
              </a:rPr>
              <a:t>Lære mer om søk i åpne kilder (OSINT)</a:t>
            </a:r>
          </a:p>
          <a:p>
            <a:pPr algn="l">
              <a:lnSpc>
                <a:spcPts val="1519"/>
              </a:lnSpc>
            </a:pPr>
          </a:p>
          <a:p>
            <a:pPr algn="l">
              <a:lnSpc>
                <a:spcPts val="1519"/>
              </a:lnSpc>
            </a:pPr>
            <a:r>
              <a:rPr lang="en-US" sz="1265">
                <a:solidFill>
                  <a:srgbClr val="000000"/>
                </a:solidFill>
                <a:latin typeface="Century Gothic Paneuropean"/>
                <a:ea typeface="Century Gothic Paneuropean"/>
                <a:cs typeface="Century Gothic Paneuropean"/>
                <a:sym typeface="Century Gothic Paneuropean"/>
              </a:rPr>
              <a:t>Styrke egen intervjuteknikk og kildearbeid</a:t>
            </a:r>
          </a:p>
          <a:p>
            <a:pPr algn="l">
              <a:lnSpc>
                <a:spcPts val="1519"/>
              </a:lnSpc>
            </a:pPr>
          </a:p>
        </p:txBody>
      </p:sp>
      <p:sp>
        <p:nvSpPr>
          <p:cNvPr name="TextBox 62" id="62"/>
          <p:cNvSpPr txBox="true"/>
          <p:nvPr/>
        </p:nvSpPr>
        <p:spPr>
          <a:xfrm rot="0">
            <a:off x="5781785" y="5499915"/>
            <a:ext cx="2271980" cy="2062758"/>
          </a:xfrm>
          <a:prstGeom prst="rect">
            <a:avLst/>
          </a:prstGeom>
        </p:spPr>
        <p:txBody>
          <a:bodyPr anchor="t" rtlCol="false" tIns="0" lIns="0" bIns="0" rIns="0">
            <a:spAutoFit/>
          </a:bodyPr>
          <a:lstStyle/>
          <a:p>
            <a:pPr algn="l">
              <a:lnSpc>
                <a:spcPts val="1519"/>
              </a:lnSpc>
            </a:pPr>
            <a:r>
              <a:rPr lang="en-US" sz="1265">
                <a:solidFill>
                  <a:srgbClr val="000000"/>
                </a:solidFill>
                <a:latin typeface="Century Gothic Paneuropean"/>
                <a:ea typeface="Century Gothic Paneuropean"/>
                <a:cs typeface="Century Gothic Paneuropean"/>
                <a:sym typeface="Century Gothic Paneuropean"/>
              </a:rPr>
              <a:t>Kurs på IJ</a:t>
            </a:r>
          </a:p>
          <a:p>
            <a:pPr algn="l">
              <a:lnSpc>
                <a:spcPts val="1519"/>
              </a:lnSpc>
            </a:pPr>
          </a:p>
          <a:p>
            <a:pPr algn="l">
              <a:lnSpc>
                <a:spcPts val="1519"/>
              </a:lnSpc>
            </a:pPr>
          </a:p>
          <a:p>
            <a:pPr algn="l">
              <a:lnSpc>
                <a:spcPts val="1519"/>
              </a:lnSpc>
            </a:pPr>
            <a:r>
              <a:rPr lang="en-US" sz="1265">
                <a:solidFill>
                  <a:srgbClr val="000000"/>
                </a:solidFill>
                <a:latin typeface="Century Gothic Paneuropean"/>
                <a:ea typeface="Century Gothic Paneuropean"/>
                <a:cs typeface="Century Gothic Paneuropean"/>
                <a:sym typeface="Century Gothic Paneuropean"/>
              </a:rPr>
              <a:t>Sette av tid til lunsjer og fysiske treff med kilder, samt lære mer om intervjumetoder og kildearbeid gjennom kurs eller å jobbe i team med noen i gravegruppa.</a:t>
            </a:r>
          </a:p>
          <a:p>
            <a:pPr algn="l">
              <a:lnSpc>
                <a:spcPts val="1519"/>
              </a:lnSpc>
            </a:pPr>
            <a:r>
              <a:rPr lang="en-US" sz="1265">
                <a:solidFill>
                  <a:srgbClr val="000000"/>
                </a:solidFill>
                <a:latin typeface="Century Gothic Paneuropean"/>
                <a:ea typeface="Century Gothic Paneuropean"/>
                <a:cs typeface="Century Gothic Paneuropean"/>
                <a:sym typeface="Century Gothic Paneuropean"/>
              </a:rPr>
              <a:t> </a:t>
            </a:r>
          </a:p>
        </p:txBody>
      </p:sp>
      <p:grpSp>
        <p:nvGrpSpPr>
          <p:cNvPr name="Group 63" id="63"/>
          <p:cNvGrpSpPr/>
          <p:nvPr/>
        </p:nvGrpSpPr>
        <p:grpSpPr>
          <a:xfrm rot="0">
            <a:off x="10453262" y="5499915"/>
            <a:ext cx="1177875" cy="316446"/>
            <a:chOff x="0" y="0"/>
            <a:chExt cx="1116800" cy="300038"/>
          </a:xfrm>
        </p:grpSpPr>
        <p:sp>
          <p:nvSpPr>
            <p:cNvPr name="Freeform 64" id="64"/>
            <p:cNvSpPr/>
            <p:nvPr/>
          </p:nvSpPr>
          <p:spPr>
            <a:xfrm flipH="false" flipV="false" rot="0">
              <a:off x="0" y="0"/>
              <a:ext cx="1116795" cy="300031"/>
            </a:xfrm>
            <a:custGeom>
              <a:avLst/>
              <a:gdLst/>
              <a:ahLst/>
              <a:cxnLst/>
              <a:rect r="r" b="b" t="t" l="l"/>
              <a:pathLst>
                <a:path h="300031" w="1116795">
                  <a:moveTo>
                    <a:pt x="0" y="0"/>
                  </a:moveTo>
                  <a:lnTo>
                    <a:pt x="1116795" y="0"/>
                  </a:lnTo>
                  <a:lnTo>
                    <a:pt x="1116795" y="300031"/>
                  </a:lnTo>
                  <a:lnTo>
                    <a:pt x="0" y="300031"/>
                  </a:lnTo>
                  <a:close/>
                </a:path>
              </a:pathLst>
            </a:custGeom>
            <a:blipFill>
              <a:blip r:embed="rId2">
                <a:alphaModFix amt="0"/>
              </a:blip>
              <a:stretch>
                <a:fillRect l="0" t="-22527" r="0" b="-22529"/>
              </a:stretch>
            </a:blipFill>
          </p:spPr>
        </p:sp>
        <p:sp>
          <p:nvSpPr>
            <p:cNvPr name="TextBox 65" id="65"/>
            <p:cNvSpPr txBox="true"/>
            <p:nvPr/>
          </p:nvSpPr>
          <p:spPr>
            <a:xfrm>
              <a:off x="0" y="0"/>
              <a:ext cx="1116800" cy="300038"/>
            </a:xfrm>
            <a:prstGeom prst="rect">
              <a:avLst/>
            </a:prstGeom>
          </p:spPr>
          <p:txBody>
            <a:bodyPr anchor="ctr" rtlCol="false" tIns="0" lIns="0" bIns="0" rIns="0"/>
            <a:lstStyle/>
            <a:p>
              <a:pPr algn="l">
                <a:lnSpc>
                  <a:spcPts val="1519"/>
                </a:lnSpc>
              </a:pPr>
              <a:r>
                <a:rPr lang="en-US" sz="1265">
                  <a:solidFill>
                    <a:srgbClr val="000000"/>
                  </a:solidFill>
                  <a:latin typeface="Century Gothic Paneuropean"/>
                  <a:ea typeface="Century Gothic Paneuropean"/>
                  <a:cs typeface="Century Gothic Paneuropean"/>
                  <a:sym typeface="Century Gothic Paneuropean"/>
                </a:rPr>
                <a:t>Våren 2023</a:t>
              </a:r>
            </a:p>
          </p:txBody>
        </p:sp>
      </p:grpSp>
      <p:grpSp>
        <p:nvGrpSpPr>
          <p:cNvPr name="Group 66" id="66"/>
          <p:cNvGrpSpPr/>
          <p:nvPr/>
        </p:nvGrpSpPr>
        <p:grpSpPr>
          <a:xfrm rot="0">
            <a:off x="12062976" y="5499915"/>
            <a:ext cx="1177875" cy="316446"/>
            <a:chOff x="0" y="0"/>
            <a:chExt cx="1116800" cy="300038"/>
          </a:xfrm>
        </p:grpSpPr>
        <p:sp>
          <p:nvSpPr>
            <p:cNvPr name="Freeform 67" id="67"/>
            <p:cNvSpPr/>
            <p:nvPr/>
          </p:nvSpPr>
          <p:spPr>
            <a:xfrm flipH="false" flipV="false" rot="0">
              <a:off x="0" y="0"/>
              <a:ext cx="1116795" cy="300031"/>
            </a:xfrm>
            <a:custGeom>
              <a:avLst/>
              <a:gdLst/>
              <a:ahLst/>
              <a:cxnLst/>
              <a:rect r="r" b="b" t="t" l="l"/>
              <a:pathLst>
                <a:path h="300031" w="1116795">
                  <a:moveTo>
                    <a:pt x="0" y="0"/>
                  </a:moveTo>
                  <a:lnTo>
                    <a:pt x="1116795" y="0"/>
                  </a:lnTo>
                  <a:lnTo>
                    <a:pt x="1116795" y="300031"/>
                  </a:lnTo>
                  <a:lnTo>
                    <a:pt x="0" y="300031"/>
                  </a:lnTo>
                  <a:close/>
                </a:path>
              </a:pathLst>
            </a:custGeom>
            <a:blipFill>
              <a:blip r:embed="rId2">
                <a:alphaModFix amt="0"/>
              </a:blip>
              <a:stretch>
                <a:fillRect l="0" t="-22527" r="0" b="-22529"/>
              </a:stretch>
            </a:blipFill>
          </p:spPr>
        </p:sp>
        <p:sp>
          <p:nvSpPr>
            <p:cNvPr name="TextBox 68" id="68"/>
            <p:cNvSpPr txBox="true"/>
            <p:nvPr/>
          </p:nvSpPr>
          <p:spPr>
            <a:xfrm>
              <a:off x="0" y="0"/>
              <a:ext cx="1116800" cy="300038"/>
            </a:xfrm>
            <a:prstGeom prst="rect">
              <a:avLst/>
            </a:prstGeom>
          </p:spPr>
          <p:txBody>
            <a:bodyPr anchor="ctr" rtlCol="false" tIns="0" lIns="0" bIns="0" rIns="0"/>
            <a:lstStyle/>
            <a:p>
              <a:pPr algn="l">
                <a:lnSpc>
                  <a:spcPts val="1519"/>
                </a:lnSpc>
              </a:pPr>
              <a:r>
                <a:rPr lang="en-US" sz="1265">
                  <a:solidFill>
                    <a:srgbClr val="000000"/>
                  </a:solidFill>
                  <a:latin typeface="Century Gothic Paneuropean"/>
                  <a:ea typeface="Century Gothic Paneuropean"/>
                  <a:cs typeface="Century Gothic Paneuropean"/>
                  <a:sym typeface="Century Gothic Paneuropean"/>
                </a:rPr>
                <a:t>Petra</a:t>
              </a:r>
            </a:p>
          </p:txBody>
        </p:sp>
      </p:grpSp>
      <p:grpSp>
        <p:nvGrpSpPr>
          <p:cNvPr name="Group 69" id="69"/>
          <p:cNvGrpSpPr/>
          <p:nvPr/>
        </p:nvGrpSpPr>
        <p:grpSpPr>
          <a:xfrm rot="0">
            <a:off x="3856335" y="3202632"/>
            <a:ext cx="1177875" cy="316446"/>
            <a:chOff x="0" y="0"/>
            <a:chExt cx="1116800" cy="300038"/>
          </a:xfrm>
        </p:grpSpPr>
        <p:sp>
          <p:nvSpPr>
            <p:cNvPr name="Freeform 70" id="70"/>
            <p:cNvSpPr/>
            <p:nvPr/>
          </p:nvSpPr>
          <p:spPr>
            <a:xfrm flipH="false" flipV="false" rot="0">
              <a:off x="0" y="0"/>
              <a:ext cx="1116795" cy="300031"/>
            </a:xfrm>
            <a:custGeom>
              <a:avLst/>
              <a:gdLst/>
              <a:ahLst/>
              <a:cxnLst/>
              <a:rect r="r" b="b" t="t" l="l"/>
              <a:pathLst>
                <a:path h="300031" w="1116795">
                  <a:moveTo>
                    <a:pt x="0" y="0"/>
                  </a:moveTo>
                  <a:lnTo>
                    <a:pt x="1116795" y="0"/>
                  </a:lnTo>
                  <a:lnTo>
                    <a:pt x="1116795" y="300031"/>
                  </a:lnTo>
                  <a:lnTo>
                    <a:pt x="0" y="300031"/>
                  </a:lnTo>
                  <a:close/>
                </a:path>
              </a:pathLst>
            </a:custGeom>
            <a:blipFill>
              <a:blip r:embed="rId2">
                <a:alphaModFix amt="0"/>
              </a:blip>
              <a:stretch>
                <a:fillRect l="0" t="-22527" r="0" b="-22529"/>
              </a:stretch>
            </a:blipFill>
          </p:spPr>
        </p:sp>
        <p:sp>
          <p:nvSpPr>
            <p:cNvPr name="TextBox 71" id="71"/>
            <p:cNvSpPr txBox="true"/>
            <p:nvPr/>
          </p:nvSpPr>
          <p:spPr>
            <a:xfrm>
              <a:off x="0" y="0"/>
              <a:ext cx="1116800" cy="300038"/>
            </a:xfrm>
            <a:prstGeom prst="rect">
              <a:avLst/>
            </a:prstGeom>
          </p:spPr>
          <p:txBody>
            <a:bodyPr anchor="ctr" rtlCol="false" tIns="0" lIns="0" bIns="0" rIns="0"/>
            <a:lstStyle/>
            <a:p>
              <a:pPr algn="l">
                <a:lnSpc>
                  <a:spcPts val="1519"/>
                </a:lnSpc>
              </a:pPr>
              <a:r>
                <a:rPr lang="en-US" sz="1265">
                  <a:solidFill>
                    <a:srgbClr val="000000"/>
                  </a:solidFill>
                  <a:latin typeface="Century Gothic Paneuropean"/>
                  <a:ea typeface="Century Gothic Paneuropean"/>
                  <a:cs typeface="Century Gothic Paneuropean"/>
                  <a:sym typeface="Century Gothic Paneuropean"/>
                </a:rPr>
                <a:t>Petra</a:t>
              </a:r>
            </a:p>
          </p:txBody>
        </p:sp>
      </p:grpSp>
      <p:grpSp>
        <p:nvGrpSpPr>
          <p:cNvPr name="Group 72" id="72"/>
          <p:cNvGrpSpPr/>
          <p:nvPr/>
        </p:nvGrpSpPr>
        <p:grpSpPr>
          <a:xfrm rot="0">
            <a:off x="6330773" y="3194957"/>
            <a:ext cx="1177875" cy="316446"/>
            <a:chOff x="0" y="0"/>
            <a:chExt cx="1116800" cy="300038"/>
          </a:xfrm>
        </p:grpSpPr>
        <p:sp>
          <p:nvSpPr>
            <p:cNvPr name="Freeform 73" id="73"/>
            <p:cNvSpPr/>
            <p:nvPr/>
          </p:nvSpPr>
          <p:spPr>
            <a:xfrm flipH="false" flipV="false" rot="0">
              <a:off x="0" y="0"/>
              <a:ext cx="1116795" cy="300031"/>
            </a:xfrm>
            <a:custGeom>
              <a:avLst/>
              <a:gdLst/>
              <a:ahLst/>
              <a:cxnLst/>
              <a:rect r="r" b="b" t="t" l="l"/>
              <a:pathLst>
                <a:path h="300031" w="1116795">
                  <a:moveTo>
                    <a:pt x="0" y="0"/>
                  </a:moveTo>
                  <a:lnTo>
                    <a:pt x="1116795" y="0"/>
                  </a:lnTo>
                  <a:lnTo>
                    <a:pt x="1116795" y="300031"/>
                  </a:lnTo>
                  <a:lnTo>
                    <a:pt x="0" y="300031"/>
                  </a:lnTo>
                  <a:close/>
                </a:path>
              </a:pathLst>
            </a:custGeom>
            <a:blipFill>
              <a:blip r:embed="rId2">
                <a:alphaModFix amt="0"/>
              </a:blip>
              <a:stretch>
                <a:fillRect l="0" t="-22527" r="0" b="-22529"/>
              </a:stretch>
            </a:blipFill>
          </p:spPr>
        </p:sp>
        <p:sp>
          <p:nvSpPr>
            <p:cNvPr name="TextBox 74" id="74"/>
            <p:cNvSpPr txBox="true"/>
            <p:nvPr/>
          </p:nvSpPr>
          <p:spPr>
            <a:xfrm>
              <a:off x="0" y="0"/>
              <a:ext cx="1116800" cy="300038"/>
            </a:xfrm>
            <a:prstGeom prst="rect">
              <a:avLst/>
            </a:prstGeom>
          </p:spPr>
          <p:txBody>
            <a:bodyPr anchor="ctr" rtlCol="false" tIns="0" lIns="0" bIns="0" rIns="0"/>
            <a:lstStyle/>
            <a:p>
              <a:pPr algn="l">
                <a:lnSpc>
                  <a:spcPts val="1519"/>
                </a:lnSpc>
              </a:pPr>
              <a:r>
                <a:rPr lang="en-US" sz="1265">
                  <a:solidFill>
                    <a:srgbClr val="000000"/>
                  </a:solidFill>
                  <a:latin typeface="Century Gothic Paneuropean"/>
                  <a:ea typeface="Century Gothic Paneuropean"/>
                  <a:cs typeface="Century Gothic Paneuropean"/>
                  <a:sym typeface="Century Gothic Paneuropean"/>
                </a:rPr>
                <a:t>Marianne</a:t>
              </a:r>
            </a:p>
          </p:txBody>
        </p:sp>
      </p:grpSp>
      <p:grpSp>
        <p:nvGrpSpPr>
          <p:cNvPr name="Group 75" id="75"/>
          <p:cNvGrpSpPr/>
          <p:nvPr/>
        </p:nvGrpSpPr>
        <p:grpSpPr>
          <a:xfrm rot="0">
            <a:off x="9838091" y="3187242"/>
            <a:ext cx="1772271" cy="316446"/>
            <a:chOff x="0" y="0"/>
            <a:chExt cx="1680375" cy="300038"/>
          </a:xfrm>
        </p:grpSpPr>
        <p:sp>
          <p:nvSpPr>
            <p:cNvPr name="Freeform 76" id="76"/>
            <p:cNvSpPr/>
            <p:nvPr/>
          </p:nvSpPr>
          <p:spPr>
            <a:xfrm flipH="false" flipV="false" rot="0">
              <a:off x="0" y="0"/>
              <a:ext cx="1680371" cy="300031"/>
            </a:xfrm>
            <a:custGeom>
              <a:avLst/>
              <a:gdLst/>
              <a:ahLst/>
              <a:cxnLst/>
              <a:rect r="r" b="b" t="t" l="l"/>
              <a:pathLst>
                <a:path h="300031" w="1680371">
                  <a:moveTo>
                    <a:pt x="0" y="0"/>
                  </a:moveTo>
                  <a:lnTo>
                    <a:pt x="1680371" y="0"/>
                  </a:lnTo>
                  <a:lnTo>
                    <a:pt x="1680371" y="300031"/>
                  </a:lnTo>
                  <a:lnTo>
                    <a:pt x="0" y="300031"/>
                  </a:lnTo>
                  <a:close/>
                </a:path>
              </a:pathLst>
            </a:custGeom>
            <a:blipFill>
              <a:blip r:embed="rId2">
                <a:alphaModFix amt="0"/>
              </a:blip>
              <a:stretch>
                <a:fillRect l="0" t="-59128" r="0" b="-59130"/>
              </a:stretch>
            </a:blipFill>
          </p:spPr>
        </p:sp>
        <p:sp>
          <p:nvSpPr>
            <p:cNvPr name="TextBox 77" id="77"/>
            <p:cNvSpPr txBox="true"/>
            <p:nvPr/>
          </p:nvSpPr>
          <p:spPr>
            <a:xfrm>
              <a:off x="0" y="0"/>
              <a:ext cx="1680375" cy="300038"/>
            </a:xfrm>
            <a:prstGeom prst="rect">
              <a:avLst/>
            </a:prstGeom>
          </p:spPr>
          <p:txBody>
            <a:bodyPr anchor="ctr" rtlCol="false" tIns="0" lIns="0" bIns="0" rIns="0"/>
            <a:lstStyle/>
            <a:p>
              <a:pPr algn="l">
                <a:lnSpc>
                  <a:spcPts val="1519"/>
                </a:lnSpc>
              </a:pPr>
              <a:r>
                <a:rPr lang="en-US" sz="1265">
                  <a:solidFill>
                    <a:srgbClr val="000000"/>
                  </a:solidFill>
                  <a:latin typeface="Century Gothic Paneuropean"/>
                  <a:ea typeface="Century Gothic Paneuropean"/>
                  <a:cs typeface="Century Gothic Paneuropean"/>
                  <a:sym typeface="Century Gothic Paneuropean"/>
                </a:rPr>
                <a:t>5. januar 2023</a:t>
              </a:r>
            </a:p>
          </p:txBody>
        </p:sp>
      </p:grpSp>
      <p:grpSp>
        <p:nvGrpSpPr>
          <p:cNvPr name="Group 78" id="78"/>
          <p:cNvGrpSpPr/>
          <p:nvPr/>
        </p:nvGrpSpPr>
        <p:grpSpPr>
          <a:xfrm rot="0">
            <a:off x="10445600" y="6075746"/>
            <a:ext cx="1177875" cy="316446"/>
            <a:chOff x="0" y="0"/>
            <a:chExt cx="1116800" cy="300038"/>
          </a:xfrm>
        </p:grpSpPr>
        <p:sp>
          <p:nvSpPr>
            <p:cNvPr name="Freeform 79" id="79"/>
            <p:cNvSpPr/>
            <p:nvPr/>
          </p:nvSpPr>
          <p:spPr>
            <a:xfrm flipH="false" flipV="false" rot="0">
              <a:off x="0" y="0"/>
              <a:ext cx="1116795" cy="300031"/>
            </a:xfrm>
            <a:custGeom>
              <a:avLst/>
              <a:gdLst/>
              <a:ahLst/>
              <a:cxnLst/>
              <a:rect r="r" b="b" t="t" l="l"/>
              <a:pathLst>
                <a:path h="300031" w="1116795">
                  <a:moveTo>
                    <a:pt x="0" y="0"/>
                  </a:moveTo>
                  <a:lnTo>
                    <a:pt x="1116795" y="0"/>
                  </a:lnTo>
                  <a:lnTo>
                    <a:pt x="1116795" y="300031"/>
                  </a:lnTo>
                  <a:lnTo>
                    <a:pt x="0" y="300031"/>
                  </a:lnTo>
                  <a:close/>
                </a:path>
              </a:pathLst>
            </a:custGeom>
            <a:blipFill>
              <a:blip r:embed="rId2">
                <a:alphaModFix amt="0"/>
              </a:blip>
              <a:stretch>
                <a:fillRect l="0" t="-22527" r="0" b="-22529"/>
              </a:stretch>
            </a:blipFill>
          </p:spPr>
        </p:sp>
        <p:sp>
          <p:nvSpPr>
            <p:cNvPr name="TextBox 80" id="80"/>
            <p:cNvSpPr txBox="true"/>
            <p:nvPr/>
          </p:nvSpPr>
          <p:spPr>
            <a:xfrm>
              <a:off x="0" y="0"/>
              <a:ext cx="1116800" cy="300038"/>
            </a:xfrm>
            <a:prstGeom prst="rect">
              <a:avLst/>
            </a:prstGeom>
          </p:spPr>
          <p:txBody>
            <a:bodyPr anchor="ctr" rtlCol="false" tIns="0" lIns="0" bIns="0" rIns="0"/>
            <a:lstStyle/>
            <a:p>
              <a:pPr algn="l">
                <a:lnSpc>
                  <a:spcPts val="1519"/>
                </a:lnSpc>
              </a:pPr>
              <a:r>
                <a:rPr lang="en-US" sz="1265">
                  <a:solidFill>
                    <a:srgbClr val="000000"/>
                  </a:solidFill>
                  <a:latin typeface="Century Gothic Paneuropean"/>
                  <a:ea typeface="Century Gothic Paneuropean"/>
                  <a:cs typeface="Century Gothic Paneuropean"/>
                  <a:sym typeface="Century Gothic Paneuropean"/>
                </a:rPr>
                <a:t>Hele 2023</a:t>
              </a:r>
            </a:p>
          </p:txBody>
        </p:sp>
      </p:grpSp>
      <p:grpSp>
        <p:nvGrpSpPr>
          <p:cNvPr name="Group 81" id="81"/>
          <p:cNvGrpSpPr/>
          <p:nvPr/>
        </p:nvGrpSpPr>
        <p:grpSpPr>
          <a:xfrm rot="0">
            <a:off x="12063311" y="6075746"/>
            <a:ext cx="1177875" cy="511256"/>
            <a:chOff x="0" y="0"/>
            <a:chExt cx="1116800" cy="484746"/>
          </a:xfrm>
        </p:grpSpPr>
        <p:sp>
          <p:nvSpPr>
            <p:cNvPr name="Freeform 82" id="82"/>
            <p:cNvSpPr/>
            <p:nvPr/>
          </p:nvSpPr>
          <p:spPr>
            <a:xfrm flipH="false" flipV="false" rot="0">
              <a:off x="0" y="0"/>
              <a:ext cx="1116795" cy="484742"/>
            </a:xfrm>
            <a:custGeom>
              <a:avLst/>
              <a:gdLst/>
              <a:ahLst/>
              <a:cxnLst/>
              <a:rect r="r" b="b" t="t" l="l"/>
              <a:pathLst>
                <a:path h="484742" w="1116795">
                  <a:moveTo>
                    <a:pt x="0" y="0"/>
                  </a:moveTo>
                  <a:lnTo>
                    <a:pt x="1116795" y="0"/>
                  </a:lnTo>
                  <a:lnTo>
                    <a:pt x="1116795" y="484742"/>
                  </a:lnTo>
                  <a:lnTo>
                    <a:pt x="0" y="484742"/>
                  </a:lnTo>
                  <a:close/>
                </a:path>
              </a:pathLst>
            </a:custGeom>
            <a:blipFill>
              <a:blip r:embed="rId2">
                <a:alphaModFix amt="0"/>
              </a:blip>
              <a:stretch>
                <a:fillRect l="-5690" t="0" r="-5690" b="0"/>
              </a:stretch>
            </a:blipFill>
          </p:spPr>
        </p:sp>
        <p:sp>
          <p:nvSpPr>
            <p:cNvPr name="TextBox 83" id="83"/>
            <p:cNvSpPr txBox="true"/>
            <p:nvPr/>
          </p:nvSpPr>
          <p:spPr>
            <a:xfrm>
              <a:off x="0" y="0"/>
              <a:ext cx="1116800" cy="484746"/>
            </a:xfrm>
            <a:prstGeom prst="rect">
              <a:avLst/>
            </a:prstGeom>
          </p:spPr>
          <p:txBody>
            <a:bodyPr anchor="ctr" rtlCol="false" tIns="0" lIns="0" bIns="0" rIns="0"/>
            <a:lstStyle/>
            <a:p>
              <a:pPr algn="l">
                <a:lnSpc>
                  <a:spcPts val="1519"/>
                </a:lnSpc>
              </a:pPr>
              <a:r>
                <a:rPr lang="en-US" sz="1265">
                  <a:solidFill>
                    <a:srgbClr val="000000"/>
                  </a:solidFill>
                  <a:latin typeface="Century Gothic Paneuropean"/>
                  <a:ea typeface="Century Gothic Paneuropean"/>
                  <a:cs typeface="Century Gothic Paneuropean"/>
                  <a:sym typeface="Century Gothic Paneuropean"/>
                </a:rPr>
                <a:t>Petra og Marianne</a:t>
              </a:r>
            </a:p>
          </p:txBody>
        </p:sp>
      </p:grpSp>
      <p:grpSp>
        <p:nvGrpSpPr>
          <p:cNvPr name="Group 84" id="84"/>
          <p:cNvGrpSpPr/>
          <p:nvPr/>
        </p:nvGrpSpPr>
        <p:grpSpPr>
          <a:xfrm rot="0">
            <a:off x="11088082" y="9395206"/>
            <a:ext cx="1626967" cy="505269"/>
            <a:chOff x="0" y="0"/>
            <a:chExt cx="1542606" cy="479069"/>
          </a:xfrm>
        </p:grpSpPr>
        <p:sp>
          <p:nvSpPr>
            <p:cNvPr name="Freeform 85" id="85"/>
            <p:cNvSpPr/>
            <p:nvPr/>
          </p:nvSpPr>
          <p:spPr>
            <a:xfrm flipH="false" flipV="false" rot="0">
              <a:off x="0" y="0"/>
              <a:ext cx="1542542" cy="479044"/>
            </a:xfrm>
            <a:custGeom>
              <a:avLst/>
              <a:gdLst/>
              <a:ahLst/>
              <a:cxnLst/>
              <a:rect r="r" b="b" t="t" l="l"/>
              <a:pathLst>
                <a:path h="479044" w="1542542">
                  <a:moveTo>
                    <a:pt x="0" y="0"/>
                  </a:moveTo>
                  <a:lnTo>
                    <a:pt x="1542542" y="0"/>
                  </a:lnTo>
                  <a:lnTo>
                    <a:pt x="1542542" y="479044"/>
                  </a:lnTo>
                  <a:lnTo>
                    <a:pt x="0" y="479044"/>
                  </a:lnTo>
                  <a:lnTo>
                    <a:pt x="0" y="0"/>
                  </a:lnTo>
                  <a:close/>
                </a:path>
              </a:pathLst>
            </a:custGeom>
            <a:blipFill>
              <a:blip r:embed="rId3"/>
              <a:stretch>
                <a:fillRect l="0" t="0" r="-4" b="-5"/>
              </a:stretch>
            </a:blipFill>
          </p:spPr>
        </p:sp>
      </p:grpSp>
      <p:sp>
        <p:nvSpPr>
          <p:cNvPr name="Freeform 86" id="86"/>
          <p:cNvSpPr/>
          <p:nvPr/>
        </p:nvSpPr>
        <p:spPr>
          <a:xfrm flipH="false" flipV="false" rot="0">
            <a:off x="8725110" y="9446708"/>
            <a:ext cx="1547165" cy="402263"/>
          </a:xfrm>
          <a:custGeom>
            <a:avLst/>
            <a:gdLst/>
            <a:ahLst/>
            <a:cxnLst/>
            <a:rect r="r" b="b" t="t" l="l"/>
            <a:pathLst>
              <a:path h="402263" w="1547165">
                <a:moveTo>
                  <a:pt x="0" y="0"/>
                </a:moveTo>
                <a:lnTo>
                  <a:pt x="1547165" y="0"/>
                </a:lnTo>
                <a:lnTo>
                  <a:pt x="1547165" y="402263"/>
                </a:lnTo>
                <a:lnTo>
                  <a:pt x="0" y="40226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7" id="87"/>
          <p:cNvSpPr/>
          <p:nvPr/>
        </p:nvSpPr>
        <p:spPr>
          <a:xfrm flipH="false" flipV="false" rot="0">
            <a:off x="13530856" y="9395206"/>
            <a:ext cx="1596425" cy="505269"/>
          </a:xfrm>
          <a:custGeom>
            <a:avLst/>
            <a:gdLst/>
            <a:ahLst/>
            <a:cxnLst/>
            <a:rect r="r" b="b" t="t" l="l"/>
            <a:pathLst>
              <a:path h="505269" w="1596425">
                <a:moveTo>
                  <a:pt x="0" y="0"/>
                </a:moveTo>
                <a:lnTo>
                  <a:pt x="1596425" y="0"/>
                </a:lnTo>
                <a:lnTo>
                  <a:pt x="1596425" y="505268"/>
                </a:lnTo>
                <a:lnTo>
                  <a:pt x="0" y="505268"/>
                </a:lnTo>
                <a:lnTo>
                  <a:pt x="0" y="0"/>
                </a:lnTo>
                <a:close/>
              </a:path>
            </a:pathLst>
          </a:custGeom>
          <a:blipFill>
            <a:blip r:embed="rId6"/>
            <a:stretch>
              <a:fillRect l="0" t="0" r="0" b="0"/>
            </a:stretch>
          </a:blipFill>
        </p:spPr>
      </p:sp>
    </p:spTree>
  </p:cSld>
  <p:clrMapOvr>
    <a:masterClrMapping/>
  </p:clrMapOvr>
  <p:transition spd="fast">
    <p:fade/>
  </p:transition>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522561" y="440412"/>
            <a:ext cx="903555" cy="885459"/>
            <a:chOff x="0" y="0"/>
            <a:chExt cx="856704" cy="839546"/>
          </a:xfrm>
        </p:grpSpPr>
        <p:sp>
          <p:nvSpPr>
            <p:cNvPr name="Freeform 3" id="3"/>
            <p:cNvSpPr/>
            <p:nvPr/>
          </p:nvSpPr>
          <p:spPr>
            <a:xfrm flipH="false" flipV="false" rot="0">
              <a:off x="6350" y="6350"/>
              <a:ext cx="844042" cy="826897"/>
            </a:xfrm>
            <a:custGeom>
              <a:avLst/>
              <a:gdLst/>
              <a:ahLst/>
              <a:cxnLst/>
              <a:rect r="r" b="b" t="t" l="l"/>
              <a:pathLst>
                <a:path h="826897" w="844042">
                  <a:moveTo>
                    <a:pt x="0" y="413385"/>
                  </a:moveTo>
                  <a:cubicBezTo>
                    <a:pt x="0" y="185039"/>
                    <a:pt x="188976" y="0"/>
                    <a:pt x="422021" y="0"/>
                  </a:cubicBezTo>
                  <a:cubicBezTo>
                    <a:pt x="655066" y="0"/>
                    <a:pt x="844042" y="185039"/>
                    <a:pt x="844042" y="413385"/>
                  </a:cubicBezTo>
                  <a:cubicBezTo>
                    <a:pt x="844042" y="641731"/>
                    <a:pt x="655066" y="826897"/>
                    <a:pt x="422021" y="826897"/>
                  </a:cubicBezTo>
                  <a:cubicBezTo>
                    <a:pt x="188976" y="826897"/>
                    <a:pt x="0" y="641731"/>
                    <a:pt x="0" y="413385"/>
                  </a:cubicBezTo>
                  <a:close/>
                </a:path>
              </a:pathLst>
            </a:custGeom>
            <a:solidFill>
              <a:srgbClr val="F3E9E2"/>
            </a:solidFill>
          </p:spPr>
        </p:sp>
      </p:grpSp>
      <p:grpSp>
        <p:nvGrpSpPr>
          <p:cNvPr name="Group 4" id="4"/>
          <p:cNvGrpSpPr/>
          <p:nvPr/>
        </p:nvGrpSpPr>
        <p:grpSpPr>
          <a:xfrm rot="0">
            <a:off x="14620970" y="724912"/>
            <a:ext cx="706736" cy="316446"/>
            <a:chOff x="0" y="0"/>
            <a:chExt cx="670090" cy="300038"/>
          </a:xfrm>
        </p:grpSpPr>
        <p:sp>
          <p:nvSpPr>
            <p:cNvPr name="Freeform 5" id="5"/>
            <p:cNvSpPr/>
            <p:nvPr/>
          </p:nvSpPr>
          <p:spPr>
            <a:xfrm flipH="false" flipV="false" rot="0">
              <a:off x="0" y="0"/>
              <a:ext cx="670095" cy="300031"/>
            </a:xfrm>
            <a:custGeom>
              <a:avLst/>
              <a:gdLst/>
              <a:ahLst/>
              <a:cxnLst/>
              <a:rect r="r" b="b" t="t" l="l"/>
              <a:pathLst>
                <a:path h="300031" w="670095">
                  <a:moveTo>
                    <a:pt x="0" y="0"/>
                  </a:moveTo>
                  <a:lnTo>
                    <a:pt x="670095" y="0"/>
                  </a:lnTo>
                  <a:lnTo>
                    <a:pt x="670095" y="300031"/>
                  </a:lnTo>
                  <a:lnTo>
                    <a:pt x="0" y="300031"/>
                  </a:lnTo>
                  <a:close/>
                </a:path>
              </a:pathLst>
            </a:custGeom>
            <a:blipFill>
              <a:blip r:embed="rId2">
                <a:alphaModFix amt="0"/>
              </a:blip>
              <a:stretch>
                <a:fillRect l="-7448" t="0" r="-7448" b="-2"/>
              </a:stretch>
            </a:blipFill>
          </p:spPr>
        </p:sp>
        <p:sp>
          <p:nvSpPr>
            <p:cNvPr name="TextBox 6" id="6"/>
            <p:cNvSpPr txBox="true"/>
            <p:nvPr/>
          </p:nvSpPr>
          <p:spPr>
            <a:xfrm>
              <a:off x="0" y="0"/>
              <a:ext cx="670090" cy="300038"/>
            </a:xfrm>
            <a:prstGeom prst="rect">
              <a:avLst/>
            </a:prstGeom>
          </p:spPr>
          <p:txBody>
            <a:bodyPr anchor="ctr" rtlCol="false" tIns="0" lIns="0" bIns="0" rIns="0"/>
            <a:lstStyle/>
            <a:p>
              <a:pPr algn="ctr">
                <a:lnSpc>
                  <a:spcPts val="1519"/>
                </a:lnSpc>
              </a:pPr>
              <a:r>
                <a:rPr lang="en-US" sz="1265" b="true">
                  <a:solidFill>
                    <a:srgbClr val="55220A"/>
                  </a:solidFill>
                  <a:latin typeface="Century Gothic Paneuropean Bold"/>
                  <a:ea typeface="Century Gothic Paneuropean Bold"/>
                  <a:cs typeface="Century Gothic Paneuropean Bold"/>
                  <a:sym typeface="Century Gothic Paneuropean Bold"/>
                </a:rPr>
                <a:t>TRINN 4</a:t>
              </a:r>
            </a:p>
          </p:txBody>
        </p:sp>
      </p:grpSp>
      <p:grpSp>
        <p:nvGrpSpPr>
          <p:cNvPr name="Group 7" id="7"/>
          <p:cNvGrpSpPr/>
          <p:nvPr/>
        </p:nvGrpSpPr>
        <p:grpSpPr>
          <a:xfrm rot="0">
            <a:off x="2781933" y="481399"/>
            <a:ext cx="3503782" cy="803471"/>
            <a:chOff x="0" y="0"/>
            <a:chExt cx="3322104" cy="761810"/>
          </a:xfrm>
        </p:grpSpPr>
        <p:sp>
          <p:nvSpPr>
            <p:cNvPr name="Freeform 8" id="8"/>
            <p:cNvSpPr/>
            <p:nvPr/>
          </p:nvSpPr>
          <p:spPr>
            <a:xfrm flipH="false" flipV="false" rot="0">
              <a:off x="0" y="0"/>
              <a:ext cx="3322109" cy="761809"/>
            </a:xfrm>
            <a:custGeom>
              <a:avLst/>
              <a:gdLst/>
              <a:ahLst/>
              <a:cxnLst/>
              <a:rect r="r" b="b" t="t" l="l"/>
              <a:pathLst>
                <a:path h="761809" w="3322109">
                  <a:moveTo>
                    <a:pt x="0" y="0"/>
                  </a:moveTo>
                  <a:lnTo>
                    <a:pt x="3322109" y="0"/>
                  </a:lnTo>
                  <a:lnTo>
                    <a:pt x="3322109" y="761809"/>
                  </a:lnTo>
                  <a:lnTo>
                    <a:pt x="0" y="761809"/>
                  </a:lnTo>
                  <a:close/>
                </a:path>
              </a:pathLst>
            </a:custGeom>
            <a:blipFill>
              <a:blip r:embed="rId2">
                <a:alphaModFix amt="0"/>
              </a:blip>
              <a:stretch>
                <a:fillRect l="0" t="-34970" r="0" b="-34970"/>
              </a:stretch>
            </a:blipFill>
          </p:spPr>
        </p:sp>
        <p:sp>
          <p:nvSpPr>
            <p:cNvPr name="TextBox 9" id="9"/>
            <p:cNvSpPr txBox="true"/>
            <p:nvPr/>
          </p:nvSpPr>
          <p:spPr>
            <a:xfrm>
              <a:off x="0" y="9525"/>
              <a:ext cx="3322104" cy="752285"/>
            </a:xfrm>
            <a:prstGeom prst="rect">
              <a:avLst/>
            </a:prstGeom>
          </p:spPr>
          <p:txBody>
            <a:bodyPr anchor="ctr" rtlCol="false" tIns="0" lIns="0" bIns="0" rIns="0"/>
            <a:lstStyle/>
            <a:p>
              <a:pPr algn="l">
                <a:lnSpc>
                  <a:spcPts val="3544"/>
                </a:lnSpc>
              </a:pPr>
              <a:r>
                <a:rPr lang="en-US" sz="2953" b="true">
                  <a:solidFill>
                    <a:srgbClr val="7A2B1F"/>
                  </a:solidFill>
                  <a:latin typeface="Century Gothic Paneuropean Bold"/>
                  <a:ea typeface="Century Gothic Paneuropean Bold"/>
                  <a:cs typeface="Century Gothic Paneuropean Bold"/>
                  <a:sym typeface="Century Gothic Paneuropean Bold"/>
                </a:rPr>
                <a:t>GJENNOMFØRING</a:t>
              </a:r>
            </a:p>
            <a:p>
              <a:pPr algn="l">
                <a:lnSpc>
                  <a:spcPts val="1772"/>
                </a:lnSpc>
              </a:pPr>
              <a:r>
                <a:rPr lang="en-US" sz="1476" b="true">
                  <a:solidFill>
                    <a:srgbClr val="000000"/>
                  </a:solidFill>
                  <a:latin typeface="Century Gothic Paneuropean Bold"/>
                  <a:ea typeface="Century Gothic Paneuropean Bold"/>
                  <a:cs typeface="Century Gothic Paneuropean Bold"/>
                  <a:sym typeface="Century Gothic Paneuropean Bold"/>
                </a:rPr>
                <a:t>Hvilke tiltak kan heve vår redaksjon?</a:t>
              </a:r>
            </a:p>
          </p:txBody>
        </p:sp>
      </p:grpSp>
      <p:grpSp>
        <p:nvGrpSpPr>
          <p:cNvPr name="Group 10" id="10"/>
          <p:cNvGrpSpPr/>
          <p:nvPr/>
        </p:nvGrpSpPr>
        <p:grpSpPr>
          <a:xfrm rot="0">
            <a:off x="5503085" y="3234927"/>
            <a:ext cx="769435" cy="13395"/>
            <a:chOff x="0" y="0"/>
            <a:chExt cx="729539" cy="12700"/>
          </a:xfrm>
        </p:grpSpPr>
        <p:sp>
          <p:nvSpPr>
            <p:cNvPr name="Freeform 11" id="11"/>
            <p:cNvSpPr/>
            <p:nvPr/>
          </p:nvSpPr>
          <p:spPr>
            <a:xfrm flipH="false" flipV="false" rot="0">
              <a:off x="6350" y="0"/>
              <a:ext cx="716788" cy="12700"/>
            </a:xfrm>
            <a:custGeom>
              <a:avLst/>
              <a:gdLst/>
              <a:ahLst/>
              <a:cxnLst/>
              <a:rect r="r" b="b" t="t" l="l"/>
              <a:pathLst>
                <a:path h="12700" w="716788">
                  <a:moveTo>
                    <a:pt x="0" y="0"/>
                  </a:moveTo>
                  <a:lnTo>
                    <a:pt x="716788" y="0"/>
                  </a:lnTo>
                  <a:lnTo>
                    <a:pt x="716788" y="12700"/>
                  </a:lnTo>
                  <a:lnTo>
                    <a:pt x="0" y="12700"/>
                  </a:lnTo>
                  <a:close/>
                </a:path>
              </a:pathLst>
            </a:custGeom>
            <a:solidFill>
              <a:srgbClr val="000000"/>
            </a:solidFill>
          </p:spPr>
        </p:sp>
      </p:grpSp>
      <p:grpSp>
        <p:nvGrpSpPr>
          <p:cNvPr name="Group 12" id="12"/>
          <p:cNvGrpSpPr/>
          <p:nvPr/>
        </p:nvGrpSpPr>
        <p:grpSpPr>
          <a:xfrm rot="0">
            <a:off x="9134155" y="3100968"/>
            <a:ext cx="825358" cy="13395"/>
            <a:chOff x="0" y="0"/>
            <a:chExt cx="782561" cy="12700"/>
          </a:xfrm>
        </p:grpSpPr>
        <p:sp>
          <p:nvSpPr>
            <p:cNvPr name="Freeform 13" id="13"/>
            <p:cNvSpPr/>
            <p:nvPr/>
          </p:nvSpPr>
          <p:spPr>
            <a:xfrm flipH="false" flipV="false" rot="0">
              <a:off x="6350" y="0"/>
              <a:ext cx="769874" cy="12700"/>
            </a:xfrm>
            <a:custGeom>
              <a:avLst/>
              <a:gdLst/>
              <a:ahLst/>
              <a:cxnLst/>
              <a:rect r="r" b="b" t="t" l="l"/>
              <a:pathLst>
                <a:path h="12700" w="769874">
                  <a:moveTo>
                    <a:pt x="0" y="0"/>
                  </a:moveTo>
                  <a:lnTo>
                    <a:pt x="769874" y="0"/>
                  </a:lnTo>
                  <a:lnTo>
                    <a:pt x="769874" y="12700"/>
                  </a:lnTo>
                  <a:lnTo>
                    <a:pt x="0" y="12700"/>
                  </a:lnTo>
                  <a:close/>
                </a:path>
              </a:pathLst>
            </a:custGeom>
            <a:solidFill>
              <a:srgbClr val="000000"/>
            </a:solidFill>
          </p:spPr>
        </p:sp>
      </p:grpSp>
      <p:grpSp>
        <p:nvGrpSpPr>
          <p:cNvPr name="Group 14" id="14"/>
          <p:cNvGrpSpPr/>
          <p:nvPr/>
        </p:nvGrpSpPr>
        <p:grpSpPr>
          <a:xfrm rot="0">
            <a:off x="5716942" y="2894022"/>
            <a:ext cx="3944502" cy="703374"/>
            <a:chOff x="0" y="0"/>
            <a:chExt cx="3739972" cy="666902"/>
          </a:xfrm>
        </p:grpSpPr>
        <p:sp>
          <p:nvSpPr>
            <p:cNvPr name="Freeform 15" id="15"/>
            <p:cNvSpPr/>
            <p:nvPr/>
          </p:nvSpPr>
          <p:spPr>
            <a:xfrm flipH="false" flipV="false" rot="0">
              <a:off x="6350" y="6350"/>
              <a:ext cx="3727323" cy="654177"/>
            </a:xfrm>
            <a:custGeom>
              <a:avLst/>
              <a:gdLst/>
              <a:ahLst/>
              <a:cxnLst/>
              <a:rect r="r" b="b" t="t" l="l"/>
              <a:pathLst>
                <a:path h="654177" w="3727323">
                  <a:moveTo>
                    <a:pt x="0" y="0"/>
                  </a:moveTo>
                  <a:lnTo>
                    <a:pt x="3727323" y="0"/>
                  </a:lnTo>
                  <a:lnTo>
                    <a:pt x="3727323" y="654177"/>
                  </a:lnTo>
                  <a:lnTo>
                    <a:pt x="0" y="654177"/>
                  </a:lnTo>
                  <a:close/>
                </a:path>
              </a:pathLst>
            </a:custGeom>
            <a:solidFill>
              <a:srgbClr val="842319"/>
            </a:solidFill>
          </p:spPr>
        </p:sp>
        <p:sp>
          <p:nvSpPr>
            <p:cNvPr name="Freeform 16" id="16"/>
            <p:cNvSpPr/>
            <p:nvPr/>
          </p:nvSpPr>
          <p:spPr>
            <a:xfrm flipH="false" flipV="false" rot="0">
              <a:off x="0" y="0"/>
              <a:ext cx="3740023" cy="666877"/>
            </a:xfrm>
            <a:custGeom>
              <a:avLst/>
              <a:gdLst/>
              <a:ahLst/>
              <a:cxnLst/>
              <a:rect r="r" b="b" t="t" l="l"/>
              <a:pathLst>
                <a:path h="666877" w="3740023">
                  <a:moveTo>
                    <a:pt x="6350" y="0"/>
                  </a:moveTo>
                  <a:lnTo>
                    <a:pt x="3733673" y="0"/>
                  </a:lnTo>
                  <a:cubicBezTo>
                    <a:pt x="3737229" y="0"/>
                    <a:pt x="3740023" y="2794"/>
                    <a:pt x="3740023" y="6350"/>
                  </a:cubicBezTo>
                  <a:lnTo>
                    <a:pt x="3740023" y="660527"/>
                  </a:lnTo>
                  <a:cubicBezTo>
                    <a:pt x="3740023" y="664083"/>
                    <a:pt x="3737229" y="666877"/>
                    <a:pt x="3733673" y="666877"/>
                  </a:cubicBezTo>
                  <a:lnTo>
                    <a:pt x="6350" y="666877"/>
                  </a:lnTo>
                  <a:cubicBezTo>
                    <a:pt x="2794" y="666877"/>
                    <a:pt x="0" y="664083"/>
                    <a:pt x="0" y="660527"/>
                  </a:cubicBezTo>
                  <a:lnTo>
                    <a:pt x="0" y="6350"/>
                  </a:lnTo>
                  <a:cubicBezTo>
                    <a:pt x="0" y="2794"/>
                    <a:pt x="2794" y="0"/>
                    <a:pt x="6350" y="0"/>
                  </a:cubicBezTo>
                  <a:moveTo>
                    <a:pt x="6350" y="12700"/>
                  </a:moveTo>
                  <a:lnTo>
                    <a:pt x="6350" y="6350"/>
                  </a:lnTo>
                  <a:lnTo>
                    <a:pt x="12700" y="6350"/>
                  </a:lnTo>
                  <a:lnTo>
                    <a:pt x="12700" y="660527"/>
                  </a:lnTo>
                  <a:lnTo>
                    <a:pt x="6350" y="660527"/>
                  </a:lnTo>
                  <a:lnTo>
                    <a:pt x="6350" y="654177"/>
                  </a:lnTo>
                  <a:lnTo>
                    <a:pt x="3733673" y="654177"/>
                  </a:lnTo>
                  <a:lnTo>
                    <a:pt x="3733673" y="660527"/>
                  </a:lnTo>
                  <a:lnTo>
                    <a:pt x="3727323" y="660527"/>
                  </a:lnTo>
                  <a:lnTo>
                    <a:pt x="3727323" y="6350"/>
                  </a:lnTo>
                  <a:lnTo>
                    <a:pt x="3733673" y="6350"/>
                  </a:lnTo>
                  <a:lnTo>
                    <a:pt x="3733673" y="12700"/>
                  </a:lnTo>
                  <a:lnTo>
                    <a:pt x="6350" y="12700"/>
                  </a:lnTo>
                  <a:close/>
                </a:path>
              </a:pathLst>
            </a:custGeom>
            <a:solidFill>
              <a:srgbClr val="000000"/>
            </a:solidFill>
          </p:spPr>
        </p:sp>
      </p:grpSp>
      <p:grpSp>
        <p:nvGrpSpPr>
          <p:cNvPr name="Group 17" id="17"/>
          <p:cNvGrpSpPr/>
          <p:nvPr/>
        </p:nvGrpSpPr>
        <p:grpSpPr>
          <a:xfrm rot="0">
            <a:off x="6232565" y="3054047"/>
            <a:ext cx="2866738" cy="321549"/>
            <a:chOff x="0" y="0"/>
            <a:chExt cx="2718092" cy="304876"/>
          </a:xfrm>
        </p:grpSpPr>
        <p:sp>
          <p:nvSpPr>
            <p:cNvPr name="Freeform 18" id="18"/>
            <p:cNvSpPr/>
            <p:nvPr/>
          </p:nvSpPr>
          <p:spPr>
            <a:xfrm flipH="false" flipV="false" rot="0">
              <a:off x="0" y="0"/>
              <a:ext cx="2718093" cy="304875"/>
            </a:xfrm>
            <a:custGeom>
              <a:avLst/>
              <a:gdLst/>
              <a:ahLst/>
              <a:cxnLst/>
              <a:rect r="r" b="b" t="t" l="l"/>
              <a:pathLst>
                <a:path h="304875" w="2718093">
                  <a:moveTo>
                    <a:pt x="0" y="0"/>
                  </a:moveTo>
                  <a:lnTo>
                    <a:pt x="2718093" y="0"/>
                  </a:lnTo>
                  <a:lnTo>
                    <a:pt x="2718093" y="304875"/>
                  </a:lnTo>
                  <a:lnTo>
                    <a:pt x="0" y="304875"/>
                  </a:lnTo>
                  <a:close/>
                </a:path>
              </a:pathLst>
            </a:custGeom>
            <a:blipFill>
              <a:blip r:embed="rId2">
                <a:alphaModFix amt="0"/>
              </a:blip>
              <a:stretch>
                <a:fillRect l="0" t="-123717" r="0" b="-123717"/>
              </a:stretch>
            </a:blipFill>
          </p:spPr>
        </p:sp>
        <p:sp>
          <p:nvSpPr>
            <p:cNvPr name="TextBox 19" id="19"/>
            <p:cNvSpPr txBox="true"/>
            <p:nvPr/>
          </p:nvSpPr>
          <p:spPr>
            <a:xfrm>
              <a:off x="0" y="0"/>
              <a:ext cx="2718092" cy="304876"/>
            </a:xfrm>
            <a:prstGeom prst="rect">
              <a:avLst/>
            </a:prstGeom>
          </p:spPr>
          <p:txBody>
            <a:bodyPr anchor="ctr" rtlCol="false" tIns="0" lIns="0" bIns="0" rIns="0"/>
            <a:lstStyle/>
            <a:p>
              <a:pPr algn="ctr">
                <a:lnSpc>
                  <a:spcPts val="1519"/>
                </a:lnSpc>
              </a:pPr>
              <a:r>
                <a:rPr lang="en-US" sz="1265" b="true">
                  <a:solidFill>
                    <a:srgbClr val="FFFFFF"/>
                  </a:solidFill>
                  <a:latin typeface="Century Gothic Paneuropean Bold"/>
                  <a:ea typeface="Century Gothic Paneuropean Bold"/>
                  <a:cs typeface="Century Gothic Paneuropean Bold"/>
                  <a:sym typeface="Century Gothic Paneuropean Bold"/>
                </a:rPr>
                <a:t>GJENNOMFØRING - Kurs  og annet </a:t>
              </a:r>
            </a:p>
          </p:txBody>
        </p:sp>
      </p:grpSp>
      <p:grpSp>
        <p:nvGrpSpPr>
          <p:cNvPr name="Group 20" id="20"/>
          <p:cNvGrpSpPr/>
          <p:nvPr/>
        </p:nvGrpSpPr>
        <p:grpSpPr>
          <a:xfrm rot="0">
            <a:off x="10266046" y="3018806"/>
            <a:ext cx="2973264" cy="522521"/>
            <a:chOff x="0" y="0"/>
            <a:chExt cx="2819095" cy="495427"/>
          </a:xfrm>
        </p:grpSpPr>
        <p:sp>
          <p:nvSpPr>
            <p:cNvPr name="Freeform 21" id="21"/>
            <p:cNvSpPr/>
            <p:nvPr/>
          </p:nvSpPr>
          <p:spPr>
            <a:xfrm flipH="false" flipV="false" rot="0">
              <a:off x="0" y="0"/>
              <a:ext cx="2819096" cy="495422"/>
            </a:xfrm>
            <a:custGeom>
              <a:avLst/>
              <a:gdLst/>
              <a:ahLst/>
              <a:cxnLst/>
              <a:rect r="r" b="b" t="t" l="l"/>
              <a:pathLst>
                <a:path h="495422" w="2819096">
                  <a:moveTo>
                    <a:pt x="0" y="0"/>
                  </a:moveTo>
                  <a:lnTo>
                    <a:pt x="2819096" y="0"/>
                  </a:lnTo>
                  <a:lnTo>
                    <a:pt x="2819096" y="495422"/>
                  </a:lnTo>
                  <a:lnTo>
                    <a:pt x="0" y="495422"/>
                  </a:lnTo>
                  <a:close/>
                </a:path>
              </a:pathLst>
            </a:custGeom>
            <a:blipFill>
              <a:blip r:embed="rId2">
                <a:alphaModFix amt="0"/>
              </a:blip>
              <a:stretch>
                <a:fillRect l="0" t="-60875" r="0" b="-60876"/>
              </a:stretch>
            </a:blipFill>
          </p:spPr>
        </p:sp>
        <p:sp>
          <p:nvSpPr>
            <p:cNvPr name="TextBox 22" id="22"/>
            <p:cNvSpPr txBox="true"/>
            <p:nvPr/>
          </p:nvSpPr>
          <p:spPr>
            <a:xfrm>
              <a:off x="0" y="0"/>
              <a:ext cx="2819095" cy="495427"/>
            </a:xfrm>
            <a:prstGeom prst="rect">
              <a:avLst/>
            </a:prstGeom>
          </p:spPr>
          <p:txBody>
            <a:bodyPr anchor="ctr" rtlCol="false" tIns="0" lIns="0" bIns="0" rIns="0"/>
            <a:lstStyle/>
            <a:p>
              <a:pPr algn="l">
                <a:lnSpc>
                  <a:spcPts val="1519"/>
                </a:lnSpc>
              </a:pPr>
              <a:r>
                <a:rPr lang="en-US" sz="1265" b="true">
                  <a:solidFill>
                    <a:srgbClr val="55220A"/>
                  </a:solidFill>
                  <a:latin typeface="Century Gothic Paneuropean Bold"/>
                  <a:ea typeface="Century Gothic Paneuropean Bold"/>
                  <a:cs typeface="Century Gothic Paneuropean Bold"/>
                  <a:sym typeface="Century Gothic Paneuropean Bold"/>
                </a:rPr>
                <a:t>Ledelsen/Klubb(er), avdelingsledere</a:t>
              </a:r>
            </a:p>
            <a:p>
              <a:pPr algn="l">
                <a:lnSpc>
                  <a:spcPts val="1519"/>
                </a:lnSpc>
              </a:pPr>
              <a:r>
                <a:rPr lang="en-US" sz="1265" b="true">
                  <a:solidFill>
                    <a:srgbClr val="55220A"/>
                  </a:solidFill>
                  <a:latin typeface="Century Gothic Paneuropean Bold"/>
                  <a:ea typeface="Century Gothic Paneuropean Bold"/>
                  <a:cs typeface="Century Gothic Paneuropean Bold"/>
                  <a:sym typeface="Century Gothic Paneuropean Bold"/>
                </a:rPr>
                <a:t>medarbeidere</a:t>
              </a:r>
            </a:p>
          </p:txBody>
        </p:sp>
      </p:grpSp>
      <p:grpSp>
        <p:nvGrpSpPr>
          <p:cNvPr name="Group 23" id="23"/>
          <p:cNvGrpSpPr/>
          <p:nvPr/>
        </p:nvGrpSpPr>
        <p:grpSpPr>
          <a:xfrm rot="0">
            <a:off x="4294081" y="2812289"/>
            <a:ext cx="903555" cy="885459"/>
            <a:chOff x="0" y="0"/>
            <a:chExt cx="856704" cy="839546"/>
          </a:xfrm>
        </p:grpSpPr>
        <p:sp>
          <p:nvSpPr>
            <p:cNvPr name="Freeform 24" id="24"/>
            <p:cNvSpPr/>
            <p:nvPr/>
          </p:nvSpPr>
          <p:spPr>
            <a:xfrm flipH="false" flipV="false" rot="0">
              <a:off x="6350" y="6350"/>
              <a:ext cx="844042" cy="826897"/>
            </a:xfrm>
            <a:custGeom>
              <a:avLst/>
              <a:gdLst/>
              <a:ahLst/>
              <a:cxnLst/>
              <a:rect r="r" b="b" t="t" l="l"/>
              <a:pathLst>
                <a:path h="826897" w="844042">
                  <a:moveTo>
                    <a:pt x="0" y="413385"/>
                  </a:moveTo>
                  <a:cubicBezTo>
                    <a:pt x="0" y="185039"/>
                    <a:pt x="188976" y="0"/>
                    <a:pt x="422021" y="0"/>
                  </a:cubicBezTo>
                  <a:cubicBezTo>
                    <a:pt x="655066" y="0"/>
                    <a:pt x="844042" y="185039"/>
                    <a:pt x="844042" y="413385"/>
                  </a:cubicBezTo>
                  <a:cubicBezTo>
                    <a:pt x="844042" y="641731"/>
                    <a:pt x="655066" y="826897"/>
                    <a:pt x="422021" y="826897"/>
                  </a:cubicBezTo>
                  <a:cubicBezTo>
                    <a:pt x="188976" y="826897"/>
                    <a:pt x="0" y="641731"/>
                    <a:pt x="0" y="413385"/>
                  </a:cubicBezTo>
                  <a:close/>
                </a:path>
              </a:pathLst>
            </a:custGeom>
            <a:solidFill>
              <a:srgbClr val="F3E9E2"/>
            </a:solidFill>
          </p:spPr>
        </p:sp>
      </p:grpSp>
      <p:grpSp>
        <p:nvGrpSpPr>
          <p:cNvPr name="Group 25" id="25"/>
          <p:cNvGrpSpPr/>
          <p:nvPr/>
        </p:nvGrpSpPr>
        <p:grpSpPr>
          <a:xfrm rot="0">
            <a:off x="4392491" y="3096802"/>
            <a:ext cx="706736" cy="316446"/>
            <a:chOff x="0" y="0"/>
            <a:chExt cx="670090" cy="300038"/>
          </a:xfrm>
        </p:grpSpPr>
        <p:sp>
          <p:nvSpPr>
            <p:cNvPr name="Freeform 26" id="26"/>
            <p:cNvSpPr/>
            <p:nvPr/>
          </p:nvSpPr>
          <p:spPr>
            <a:xfrm flipH="false" flipV="false" rot="0">
              <a:off x="0" y="0"/>
              <a:ext cx="670095" cy="300031"/>
            </a:xfrm>
            <a:custGeom>
              <a:avLst/>
              <a:gdLst/>
              <a:ahLst/>
              <a:cxnLst/>
              <a:rect r="r" b="b" t="t" l="l"/>
              <a:pathLst>
                <a:path h="300031" w="670095">
                  <a:moveTo>
                    <a:pt x="0" y="0"/>
                  </a:moveTo>
                  <a:lnTo>
                    <a:pt x="670095" y="0"/>
                  </a:lnTo>
                  <a:lnTo>
                    <a:pt x="670095" y="300031"/>
                  </a:lnTo>
                  <a:lnTo>
                    <a:pt x="0" y="300031"/>
                  </a:lnTo>
                  <a:close/>
                </a:path>
              </a:pathLst>
            </a:custGeom>
            <a:blipFill>
              <a:blip r:embed="rId2">
                <a:alphaModFix amt="0"/>
              </a:blip>
              <a:stretch>
                <a:fillRect l="-7448" t="0" r="-7448" b="-2"/>
              </a:stretch>
            </a:blipFill>
          </p:spPr>
        </p:sp>
        <p:sp>
          <p:nvSpPr>
            <p:cNvPr name="TextBox 27" id="27"/>
            <p:cNvSpPr txBox="true"/>
            <p:nvPr/>
          </p:nvSpPr>
          <p:spPr>
            <a:xfrm>
              <a:off x="0" y="0"/>
              <a:ext cx="670090" cy="300038"/>
            </a:xfrm>
            <a:prstGeom prst="rect">
              <a:avLst/>
            </a:prstGeom>
          </p:spPr>
          <p:txBody>
            <a:bodyPr anchor="ctr" rtlCol="false" tIns="0" lIns="0" bIns="0" rIns="0"/>
            <a:lstStyle/>
            <a:p>
              <a:pPr algn="ctr">
                <a:lnSpc>
                  <a:spcPts val="1519"/>
                </a:lnSpc>
              </a:pPr>
              <a:r>
                <a:rPr lang="en-US" sz="1265" b="true">
                  <a:solidFill>
                    <a:srgbClr val="55220A"/>
                  </a:solidFill>
                  <a:latin typeface="Century Gothic Paneuropean Bold"/>
                  <a:ea typeface="Century Gothic Paneuropean Bold"/>
                  <a:cs typeface="Century Gothic Paneuropean Bold"/>
                  <a:sym typeface="Century Gothic Paneuropean Bold"/>
                </a:rPr>
                <a:t>TRINN 4</a:t>
              </a:r>
            </a:p>
          </p:txBody>
        </p:sp>
      </p:grpSp>
      <p:grpSp>
        <p:nvGrpSpPr>
          <p:cNvPr name="Group 28" id="28"/>
          <p:cNvGrpSpPr/>
          <p:nvPr/>
        </p:nvGrpSpPr>
        <p:grpSpPr>
          <a:xfrm rot="0">
            <a:off x="11088082" y="9395206"/>
            <a:ext cx="1626967" cy="505269"/>
            <a:chOff x="0" y="0"/>
            <a:chExt cx="1542606" cy="479069"/>
          </a:xfrm>
        </p:grpSpPr>
        <p:sp>
          <p:nvSpPr>
            <p:cNvPr name="Freeform 29" id="29"/>
            <p:cNvSpPr/>
            <p:nvPr/>
          </p:nvSpPr>
          <p:spPr>
            <a:xfrm flipH="false" flipV="false" rot="0">
              <a:off x="0" y="0"/>
              <a:ext cx="1542542" cy="479044"/>
            </a:xfrm>
            <a:custGeom>
              <a:avLst/>
              <a:gdLst/>
              <a:ahLst/>
              <a:cxnLst/>
              <a:rect r="r" b="b" t="t" l="l"/>
              <a:pathLst>
                <a:path h="479044" w="1542542">
                  <a:moveTo>
                    <a:pt x="0" y="0"/>
                  </a:moveTo>
                  <a:lnTo>
                    <a:pt x="1542542" y="0"/>
                  </a:lnTo>
                  <a:lnTo>
                    <a:pt x="1542542" y="479044"/>
                  </a:lnTo>
                  <a:lnTo>
                    <a:pt x="0" y="479044"/>
                  </a:lnTo>
                  <a:lnTo>
                    <a:pt x="0" y="0"/>
                  </a:lnTo>
                  <a:close/>
                </a:path>
              </a:pathLst>
            </a:custGeom>
            <a:blipFill>
              <a:blip r:embed="rId3"/>
              <a:stretch>
                <a:fillRect l="0" t="0" r="-4" b="-5"/>
              </a:stretch>
            </a:blipFill>
          </p:spPr>
        </p:sp>
      </p:grpSp>
      <p:sp>
        <p:nvSpPr>
          <p:cNvPr name="Freeform 30" id="30"/>
          <p:cNvSpPr/>
          <p:nvPr/>
        </p:nvSpPr>
        <p:spPr>
          <a:xfrm flipH="false" flipV="false" rot="0">
            <a:off x="8725110" y="9446708"/>
            <a:ext cx="1547165" cy="402263"/>
          </a:xfrm>
          <a:custGeom>
            <a:avLst/>
            <a:gdLst/>
            <a:ahLst/>
            <a:cxnLst/>
            <a:rect r="r" b="b" t="t" l="l"/>
            <a:pathLst>
              <a:path h="402263" w="1547165">
                <a:moveTo>
                  <a:pt x="0" y="0"/>
                </a:moveTo>
                <a:lnTo>
                  <a:pt x="1547165" y="0"/>
                </a:lnTo>
                <a:lnTo>
                  <a:pt x="1547165" y="402263"/>
                </a:lnTo>
                <a:lnTo>
                  <a:pt x="0" y="40226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31" id="31"/>
          <p:cNvSpPr/>
          <p:nvPr/>
        </p:nvSpPr>
        <p:spPr>
          <a:xfrm flipH="false" flipV="false" rot="0">
            <a:off x="13530856" y="9395206"/>
            <a:ext cx="1596425" cy="505269"/>
          </a:xfrm>
          <a:custGeom>
            <a:avLst/>
            <a:gdLst/>
            <a:ahLst/>
            <a:cxnLst/>
            <a:rect r="r" b="b" t="t" l="l"/>
            <a:pathLst>
              <a:path h="505269" w="1596425">
                <a:moveTo>
                  <a:pt x="0" y="0"/>
                </a:moveTo>
                <a:lnTo>
                  <a:pt x="1596425" y="0"/>
                </a:lnTo>
                <a:lnTo>
                  <a:pt x="1596425" y="505268"/>
                </a:lnTo>
                <a:lnTo>
                  <a:pt x="0" y="505268"/>
                </a:lnTo>
                <a:lnTo>
                  <a:pt x="0" y="0"/>
                </a:lnTo>
                <a:close/>
              </a:path>
            </a:pathLst>
          </a:custGeom>
          <a:blipFill>
            <a:blip r:embed="rId6"/>
            <a:stretch>
              <a:fillRect l="0" t="0" r="0" b="0"/>
            </a:stretch>
          </a:blipFill>
        </p:spPr>
      </p:sp>
      <p:sp>
        <p:nvSpPr>
          <p:cNvPr name="Freeform 32" id="32"/>
          <p:cNvSpPr/>
          <p:nvPr/>
        </p:nvSpPr>
        <p:spPr>
          <a:xfrm flipH="false" flipV="false" rot="0">
            <a:off x="3502366" y="6654373"/>
            <a:ext cx="2730199" cy="2603927"/>
          </a:xfrm>
          <a:custGeom>
            <a:avLst/>
            <a:gdLst/>
            <a:ahLst/>
            <a:cxnLst/>
            <a:rect r="r" b="b" t="t" l="l"/>
            <a:pathLst>
              <a:path h="2603927" w="2730199">
                <a:moveTo>
                  <a:pt x="0" y="0"/>
                </a:moveTo>
                <a:lnTo>
                  <a:pt x="2730199" y="0"/>
                </a:lnTo>
                <a:lnTo>
                  <a:pt x="2730199" y="2603927"/>
                </a:lnTo>
                <a:lnTo>
                  <a:pt x="0" y="2603927"/>
                </a:lnTo>
                <a:lnTo>
                  <a:pt x="0" y="0"/>
                </a:lnTo>
                <a:close/>
              </a:path>
            </a:pathLst>
          </a:custGeom>
          <a:blipFill>
            <a:blip r:embed="rId7">
              <a:alphaModFix amt="42000"/>
              <a:extLst>
                <a:ext uri="{96DAC541-7B7A-43D3-8B79-37D633B846F1}">
                  <asvg:svgBlip xmlns:asvg="http://schemas.microsoft.com/office/drawing/2016/SVG/main" r:embed="rId8"/>
                </a:ext>
              </a:extLst>
            </a:blip>
            <a:stretch>
              <a:fillRect l="0" t="0" r="0" b="0"/>
            </a:stretch>
          </a:blipFill>
        </p:spPr>
      </p:sp>
      <p:sp>
        <p:nvSpPr>
          <p:cNvPr name="TextBox 33" id="33"/>
          <p:cNvSpPr txBox="true"/>
          <p:nvPr/>
        </p:nvSpPr>
        <p:spPr>
          <a:xfrm rot="0">
            <a:off x="4405799" y="4361418"/>
            <a:ext cx="8638622" cy="3187898"/>
          </a:xfrm>
          <a:prstGeom prst="rect">
            <a:avLst/>
          </a:prstGeom>
        </p:spPr>
        <p:txBody>
          <a:bodyPr anchor="t" rtlCol="false" tIns="0" lIns="0" bIns="0" rIns="0">
            <a:spAutoFit/>
          </a:bodyPr>
          <a:lstStyle/>
          <a:p>
            <a:pPr algn="l">
              <a:lnSpc>
                <a:spcPts val="1856"/>
              </a:lnSpc>
              <a:spcBef>
                <a:spcPct val="0"/>
              </a:spcBef>
            </a:pPr>
            <a:r>
              <a:rPr lang="en-US" sz="1547">
                <a:solidFill>
                  <a:srgbClr val="000000"/>
                </a:solidFill>
                <a:latin typeface="Century Gothic Paneuropean"/>
                <a:ea typeface="Century Gothic Paneuropean"/>
                <a:cs typeface="Century Gothic Paneuropean"/>
                <a:sym typeface="Century Gothic Paneuropean"/>
              </a:rPr>
              <a:t>Når kartlegging av kompetanse er utført og kompetansemål er satt samt prioritert, er det tid for å se på hvilke tiltak som skal gjennomføres for å nå målene.</a:t>
            </a:r>
          </a:p>
          <a:p>
            <a:pPr algn="l">
              <a:lnSpc>
                <a:spcPts val="1856"/>
              </a:lnSpc>
              <a:spcBef>
                <a:spcPct val="0"/>
              </a:spcBef>
            </a:pPr>
          </a:p>
          <a:p>
            <a:pPr algn="l">
              <a:lnSpc>
                <a:spcPts val="1856"/>
              </a:lnSpc>
              <a:spcBef>
                <a:spcPct val="0"/>
              </a:spcBef>
            </a:pPr>
            <a:r>
              <a:rPr lang="en-US" b="true" sz="1547">
                <a:solidFill>
                  <a:srgbClr val="000000"/>
                </a:solidFill>
                <a:latin typeface="Century Gothic Paneuropean Bold"/>
                <a:ea typeface="Century Gothic Paneuropean Bold"/>
                <a:cs typeface="Century Gothic Paneuropean Bold"/>
                <a:sym typeface="Century Gothic Paneuropean Bold"/>
              </a:rPr>
              <a:t>OPPGAVE</a:t>
            </a:r>
          </a:p>
          <a:p>
            <a:pPr algn="l">
              <a:lnSpc>
                <a:spcPts val="1856"/>
              </a:lnSpc>
              <a:spcBef>
                <a:spcPct val="0"/>
              </a:spcBef>
            </a:pPr>
          </a:p>
          <a:p>
            <a:pPr algn="l" marL="334035" indent="-167017" lvl="1">
              <a:lnSpc>
                <a:spcPts val="1856"/>
              </a:lnSpc>
              <a:buFont typeface="Arial"/>
              <a:buChar char="•"/>
            </a:pPr>
            <a:r>
              <a:rPr lang="en-US" sz="1547">
                <a:solidFill>
                  <a:srgbClr val="000000"/>
                </a:solidFill>
                <a:latin typeface="Century Gothic Paneuropean"/>
                <a:ea typeface="Century Gothic Paneuropean"/>
                <a:cs typeface="Century Gothic Paneuropean"/>
                <a:sym typeface="Century Gothic Paneuropean"/>
              </a:rPr>
              <a:t>Hvilke tiltak skal gjennomføres og for/av hvem? Det kan være variasjon i tiltakene som velges</a:t>
            </a:r>
          </a:p>
          <a:p>
            <a:pPr algn="l" marL="334035" indent="-167017" lvl="1">
              <a:lnSpc>
                <a:spcPts val="1856"/>
              </a:lnSpc>
              <a:buFont typeface="Arial"/>
              <a:buChar char="•"/>
            </a:pPr>
            <a:r>
              <a:rPr lang="en-US" sz="1547">
                <a:solidFill>
                  <a:srgbClr val="000000"/>
                </a:solidFill>
                <a:latin typeface="Century Gothic Paneuropean"/>
                <a:ea typeface="Century Gothic Paneuropean"/>
                <a:cs typeface="Century Gothic Paneuropean"/>
                <a:sym typeface="Century Gothic Paneuropean"/>
              </a:rPr>
              <a:t>Bedriftsinterne kurs eller eksterne kurs? Grunnleggende for alle, eller nivådelt? Korte kurs eller lange løp? </a:t>
            </a:r>
          </a:p>
          <a:p>
            <a:pPr algn="l" marL="334035" indent="-167017" lvl="1">
              <a:lnSpc>
                <a:spcPts val="1856"/>
              </a:lnSpc>
              <a:buFont typeface="Arial"/>
              <a:buChar char="•"/>
            </a:pPr>
            <a:r>
              <a:rPr lang="en-US" sz="1547">
                <a:solidFill>
                  <a:srgbClr val="000000"/>
                </a:solidFill>
                <a:latin typeface="Century Gothic Paneuropean"/>
                <a:ea typeface="Century Gothic Paneuropean"/>
                <a:cs typeface="Century Gothic Paneuropean"/>
                <a:sym typeface="Century Gothic Paneuropean"/>
              </a:rPr>
              <a:t>Kollektivt eller individuelt? </a:t>
            </a:r>
          </a:p>
          <a:p>
            <a:pPr algn="l" marL="334035" indent="-167017" lvl="1">
              <a:lnSpc>
                <a:spcPts val="1856"/>
              </a:lnSpc>
              <a:buFont typeface="Arial"/>
              <a:buChar char="•"/>
            </a:pPr>
            <a:r>
              <a:rPr lang="en-US" sz="1547">
                <a:solidFill>
                  <a:srgbClr val="000000"/>
                </a:solidFill>
                <a:latin typeface="Century Gothic Paneuropean"/>
                <a:ea typeface="Century Gothic Paneuropean"/>
                <a:cs typeface="Century Gothic Paneuropean"/>
                <a:sym typeface="Century Gothic Paneuropean"/>
              </a:rPr>
              <a:t>Oppfølging med trening, tid til å bruke det man lærer og konkrete arbeidsoppgaver er nødvendig. Se eksempler på neste side.</a:t>
            </a:r>
          </a:p>
          <a:p>
            <a:pPr algn="l">
              <a:lnSpc>
                <a:spcPts val="1856"/>
              </a:lnSpc>
              <a:spcBef>
                <a:spcPct val="0"/>
              </a:spcBef>
            </a:pPr>
          </a:p>
          <a:p>
            <a:pPr algn="l">
              <a:lnSpc>
                <a:spcPts val="1856"/>
              </a:lnSpc>
              <a:spcBef>
                <a:spcPct val="0"/>
              </a:spcBef>
            </a:pPr>
            <a:r>
              <a:rPr lang="en-US" sz="1547">
                <a:solidFill>
                  <a:srgbClr val="000000"/>
                </a:solidFill>
                <a:latin typeface="Century Gothic Paneuropean"/>
                <a:ea typeface="Century Gothic Paneuropean"/>
                <a:cs typeface="Century Gothic Paneuropean"/>
                <a:sym typeface="Century Gothic Paneuropean"/>
              </a:rPr>
              <a:t>Kontakt gjerne IJ, NJ eller MBL for innspill eller støtte i dette arbeidet.</a:t>
            </a:r>
          </a:p>
        </p:txBody>
      </p:sp>
    </p:spTree>
  </p:cSld>
  <p:clrMapOvr>
    <a:masterClrMapping/>
  </p:clrMapOvr>
  <p:transition spd="fast">
    <p:fade/>
  </p:transition>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142326" y="3344079"/>
            <a:ext cx="6697" cy="3669847"/>
            <a:chOff x="0" y="0"/>
            <a:chExt cx="6350" cy="3479559"/>
          </a:xfrm>
        </p:grpSpPr>
        <p:sp>
          <p:nvSpPr>
            <p:cNvPr name="Freeform 3" id="3"/>
            <p:cNvSpPr/>
            <p:nvPr/>
          </p:nvSpPr>
          <p:spPr>
            <a:xfrm flipH="false" flipV="false" rot="0">
              <a:off x="0" y="3175"/>
              <a:ext cx="6350" cy="3473196"/>
            </a:xfrm>
            <a:custGeom>
              <a:avLst/>
              <a:gdLst/>
              <a:ahLst/>
              <a:cxnLst/>
              <a:rect r="r" b="b" t="t" l="l"/>
              <a:pathLst>
                <a:path h="3473196" w="6350">
                  <a:moveTo>
                    <a:pt x="6350" y="0"/>
                  </a:moveTo>
                  <a:lnTo>
                    <a:pt x="6350" y="3473196"/>
                  </a:lnTo>
                  <a:lnTo>
                    <a:pt x="0" y="3473196"/>
                  </a:lnTo>
                  <a:lnTo>
                    <a:pt x="0" y="0"/>
                  </a:lnTo>
                  <a:close/>
                </a:path>
              </a:pathLst>
            </a:custGeom>
            <a:solidFill>
              <a:srgbClr val="000000"/>
            </a:solidFill>
          </p:spPr>
        </p:sp>
      </p:grpSp>
      <p:grpSp>
        <p:nvGrpSpPr>
          <p:cNvPr name="Group 4" id="4"/>
          <p:cNvGrpSpPr/>
          <p:nvPr/>
        </p:nvGrpSpPr>
        <p:grpSpPr>
          <a:xfrm rot="0">
            <a:off x="6857647" y="4428473"/>
            <a:ext cx="4229913" cy="6697"/>
            <a:chOff x="0" y="0"/>
            <a:chExt cx="4010584" cy="6350"/>
          </a:xfrm>
        </p:grpSpPr>
        <p:sp>
          <p:nvSpPr>
            <p:cNvPr name="Freeform 5" id="5"/>
            <p:cNvSpPr/>
            <p:nvPr/>
          </p:nvSpPr>
          <p:spPr>
            <a:xfrm flipH="false" flipV="false" rot="0">
              <a:off x="3175" y="0"/>
              <a:ext cx="4004183" cy="6350"/>
            </a:xfrm>
            <a:custGeom>
              <a:avLst/>
              <a:gdLst/>
              <a:ahLst/>
              <a:cxnLst/>
              <a:rect r="r" b="b" t="t" l="l"/>
              <a:pathLst>
                <a:path h="6350" w="4004183">
                  <a:moveTo>
                    <a:pt x="0" y="0"/>
                  </a:moveTo>
                  <a:lnTo>
                    <a:pt x="4004183" y="0"/>
                  </a:lnTo>
                  <a:lnTo>
                    <a:pt x="4004183" y="6350"/>
                  </a:lnTo>
                  <a:lnTo>
                    <a:pt x="0" y="6350"/>
                  </a:lnTo>
                  <a:close/>
                </a:path>
              </a:pathLst>
            </a:custGeom>
            <a:solidFill>
              <a:srgbClr val="000000"/>
            </a:solidFill>
          </p:spPr>
        </p:sp>
      </p:grpSp>
      <p:grpSp>
        <p:nvGrpSpPr>
          <p:cNvPr name="Group 6" id="6"/>
          <p:cNvGrpSpPr/>
          <p:nvPr/>
        </p:nvGrpSpPr>
        <p:grpSpPr>
          <a:xfrm rot="0">
            <a:off x="7030718" y="5390428"/>
            <a:ext cx="4229913" cy="6697"/>
            <a:chOff x="0" y="0"/>
            <a:chExt cx="4010584" cy="6350"/>
          </a:xfrm>
        </p:grpSpPr>
        <p:sp>
          <p:nvSpPr>
            <p:cNvPr name="Freeform 7" id="7"/>
            <p:cNvSpPr/>
            <p:nvPr/>
          </p:nvSpPr>
          <p:spPr>
            <a:xfrm flipH="false" flipV="false" rot="0">
              <a:off x="3175" y="0"/>
              <a:ext cx="4004183" cy="6350"/>
            </a:xfrm>
            <a:custGeom>
              <a:avLst/>
              <a:gdLst/>
              <a:ahLst/>
              <a:cxnLst/>
              <a:rect r="r" b="b" t="t" l="l"/>
              <a:pathLst>
                <a:path h="6350" w="4004183">
                  <a:moveTo>
                    <a:pt x="0" y="0"/>
                  </a:moveTo>
                  <a:lnTo>
                    <a:pt x="4004183" y="0"/>
                  </a:lnTo>
                  <a:lnTo>
                    <a:pt x="4004183" y="6350"/>
                  </a:lnTo>
                  <a:lnTo>
                    <a:pt x="0" y="6350"/>
                  </a:lnTo>
                  <a:close/>
                </a:path>
              </a:pathLst>
            </a:custGeom>
            <a:solidFill>
              <a:srgbClr val="000000"/>
            </a:solidFill>
          </p:spPr>
        </p:sp>
      </p:grpSp>
      <p:grpSp>
        <p:nvGrpSpPr>
          <p:cNvPr name="Group 8" id="8"/>
          <p:cNvGrpSpPr/>
          <p:nvPr/>
        </p:nvGrpSpPr>
        <p:grpSpPr>
          <a:xfrm rot="0">
            <a:off x="7030718" y="6355732"/>
            <a:ext cx="4229913" cy="6697"/>
            <a:chOff x="0" y="0"/>
            <a:chExt cx="4010584" cy="6350"/>
          </a:xfrm>
        </p:grpSpPr>
        <p:sp>
          <p:nvSpPr>
            <p:cNvPr name="Freeform 9" id="9"/>
            <p:cNvSpPr/>
            <p:nvPr/>
          </p:nvSpPr>
          <p:spPr>
            <a:xfrm flipH="false" flipV="false" rot="0">
              <a:off x="3175" y="0"/>
              <a:ext cx="4004183" cy="6350"/>
            </a:xfrm>
            <a:custGeom>
              <a:avLst/>
              <a:gdLst/>
              <a:ahLst/>
              <a:cxnLst/>
              <a:rect r="r" b="b" t="t" l="l"/>
              <a:pathLst>
                <a:path h="6350" w="4004183">
                  <a:moveTo>
                    <a:pt x="0" y="0"/>
                  </a:moveTo>
                  <a:lnTo>
                    <a:pt x="4004183" y="0"/>
                  </a:lnTo>
                  <a:lnTo>
                    <a:pt x="4004183" y="6350"/>
                  </a:lnTo>
                  <a:lnTo>
                    <a:pt x="0" y="6350"/>
                  </a:lnTo>
                  <a:close/>
                </a:path>
              </a:pathLst>
            </a:custGeom>
            <a:solidFill>
              <a:srgbClr val="000000"/>
            </a:solidFill>
          </p:spPr>
        </p:sp>
      </p:grpSp>
      <p:grpSp>
        <p:nvGrpSpPr>
          <p:cNvPr name="Group 10" id="10"/>
          <p:cNvGrpSpPr/>
          <p:nvPr/>
        </p:nvGrpSpPr>
        <p:grpSpPr>
          <a:xfrm rot="0">
            <a:off x="7831899" y="3886611"/>
            <a:ext cx="2627565" cy="2627565"/>
            <a:chOff x="0" y="0"/>
            <a:chExt cx="2491321" cy="2491321"/>
          </a:xfrm>
        </p:grpSpPr>
        <p:sp>
          <p:nvSpPr>
            <p:cNvPr name="Freeform 11" id="11"/>
            <p:cNvSpPr/>
            <p:nvPr/>
          </p:nvSpPr>
          <p:spPr>
            <a:xfrm flipH="false" flipV="false" rot="0">
              <a:off x="6350" y="6350"/>
              <a:ext cx="2478532" cy="2478532"/>
            </a:xfrm>
            <a:custGeom>
              <a:avLst/>
              <a:gdLst/>
              <a:ahLst/>
              <a:cxnLst/>
              <a:rect r="r" b="b" t="t" l="l"/>
              <a:pathLst>
                <a:path h="2478532" w="2478532">
                  <a:moveTo>
                    <a:pt x="0" y="1239266"/>
                  </a:moveTo>
                  <a:cubicBezTo>
                    <a:pt x="0" y="554863"/>
                    <a:pt x="554863" y="0"/>
                    <a:pt x="1239266" y="0"/>
                  </a:cubicBezTo>
                  <a:cubicBezTo>
                    <a:pt x="1923669" y="0"/>
                    <a:pt x="2478532" y="554863"/>
                    <a:pt x="2478532" y="1239266"/>
                  </a:cubicBezTo>
                  <a:cubicBezTo>
                    <a:pt x="2478532" y="1923669"/>
                    <a:pt x="1923669" y="2478532"/>
                    <a:pt x="1239266" y="2478532"/>
                  </a:cubicBezTo>
                  <a:cubicBezTo>
                    <a:pt x="554863" y="2478532"/>
                    <a:pt x="0" y="1923796"/>
                    <a:pt x="0" y="1239266"/>
                  </a:cubicBezTo>
                  <a:close/>
                </a:path>
              </a:pathLst>
            </a:custGeom>
            <a:solidFill>
              <a:srgbClr val="842319"/>
            </a:solidFill>
          </p:spPr>
        </p:sp>
      </p:grpSp>
      <p:grpSp>
        <p:nvGrpSpPr>
          <p:cNvPr name="Group 12" id="12"/>
          <p:cNvGrpSpPr/>
          <p:nvPr/>
        </p:nvGrpSpPr>
        <p:grpSpPr>
          <a:xfrm rot="0">
            <a:off x="8015926" y="4737257"/>
            <a:ext cx="2246464" cy="771003"/>
            <a:chOff x="0" y="0"/>
            <a:chExt cx="2129980" cy="731025"/>
          </a:xfrm>
        </p:grpSpPr>
        <p:sp>
          <p:nvSpPr>
            <p:cNvPr name="Freeform 13" id="13"/>
            <p:cNvSpPr/>
            <p:nvPr/>
          </p:nvSpPr>
          <p:spPr>
            <a:xfrm flipH="false" flipV="false" rot="0">
              <a:off x="0" y="0"/>
              <a:ext cx="2129978" cy="731023"/>
            </a:xfrm>
            <a:custGeom>
              <a:avLst/>
              <a:gdLst/>
              <a:ahLst/>
              <a:cxnLst/>
              <a:rect r="r" b="b" t="t" l="l"/>
              <a:pathLst>
                <a:path h="731023" w="2129978">
                  <a:moveTo>
                    <a:pt x="0" y="0"/>
                  </a:moveTo>
                  <a:lnTo>
                    <a:pt x="2129978" y="0"/>
                  </a:lnTo>
                  <a:lnTo>
                    <a:pt x="2129978" y="731023"/>
                  </a:lnTo>
                  <a:lnTo>
                    <a:pt x="0" y="731023"/>
                  </a:lnTo>
                  <a:close/>
                </a:path>
              </a:pathLst>
            </a:custGeom>
            <a:blipFill>
              <a:blip r:embed="rId2">
                <a:alphaModFix amt="0"/>
              </a:blip>
              <a:stretch>
                <a:fillRect l="0" t="-6773" r="0" b="-6773"/>
              </a:stretch>
            </a:blipFill>
          </p:spPr>
        </p:sp>
        <p:sp>
          <p:nvSpPr>
            <p:cNvPr name="TextBox 14" id="14"/>
            <p:cNvSpPr txBox="true"/>
            <p:nvPr/>
          </p:nvSpPr>
          <p:spPr>
            <a:xfrm>
              <a:off x="0" y="0"/>
              <a:ext cx="2129980" cy="731025"/>
            </a:xfrm>
            <a:prstGeom prst="rect">
              <a:avLst/>
            </a:prstGeom>
          </p:spPr>
          <p:txBody>
            <a:bodyPr anchor="ctr" rtlCol="false" tIns="0" lIns="0" bIns="0" rIns="0"/>
            <a:lstStyle/>
            <a:p>
              <a:pPr algn="ctr">
                <a:lnSpc>
                  <a:spcPts val="2531"/>
                </a:lnSpc>
              </a:pPr>
              <a:r>
                <a:rPr lang="en-US" sz="2109" b="true">
                  <a:solidFill>
                    <a:srgbClr val="FFFFFF"/>
                  </a:solidFill>
                  <a:latin typeface="Century Gothic Paneuropean Bold"/>
                  <a:ea typeface="Century Gothic Paneuropean Bold"/>
                  <a:cs typeface="Century Gothic Paneuropean Bold"/>
                  <a:sym typeface="Century Gothic Paneuropean Bold"/>
                </a:rPr>
                <a:t>Eksempler på </a:t>
              </a:r>
            </a:p>
            <a:p>
              <a:pPr algn="ctr">
                <a:lnSpc>
                  <a:spcPts val="2531"/>
                </a:lnSpc>
              </a:pPr>
              <a:r>
                <a:rPr lang="en-US" sz="2109" b="true">
                  <a:solidFill>
                    <a:srgbClr val="FFFFFF"/>
                  </a:solidFill>
                  <a:latin typeface="Century Gothic Paneuropean Bold"/>
                  <a:ea typeface="Century Gothic Paneuropean Bold"/>
                  <a:cs typeface="Century Gothic Paneuropean Bold"/>
                  <a:sym typeface="Century Gothic Paneuropean Bold"/>
                </a:rPr>
                <a:t>tiltak for læring</a:t>
              </a:r>
            </a:p>
          </p:txBody>
        </p:sp>
      </p:grpSp>
      <p:grpSp>
        <p:nvGrpSpPr>
          <p:cNvPr name="Group 15" id="15"/>
          <p:cNvGrpSpPr/>
          <p:nvPr/>
        </p:nvGrpSpPr>
        <p:grpSpPr>
          <a:xfrm rot="0">
            <a:off x="4161904" y="4080135"/>
            <a:ext cx="3044403" cy="703374"/>
            <a:chOff x="0" y="0"/>
            <a:chExt cx="2886545" cy="666902"/>
          </a:xfrm>
        </p:grpSpPr>
        <p:sp>
          <p:nvSpPr>
            <p:cNvPr name="Freeform 16" id="16"/>
            <p:cNvSpPr/>
            <p:nvPr/>
          </p:nvSpPr>
          <p:spPr>
            <a:xfrm flipH="false" flipV="false" rot="0">
              <a:off x="6350" y="6350"/>
              <a:ext cx="2873883" cy="654177"/>
            </a:xfrm>
            <a:custGeom>
              <a:avLst/>
              <a:gdLst/>
              <a:ahLst/>
              <a:cxnLst/>
              <a:rect r="r" b="b" t="t" l="l"/>
              <a:pathLst>
                <a:path h="654177" w="2873883">
                  <a:moveTo>
                    <a:pt x="0" y="0"/>
                  </a:moveTo>
                  <a:lnTo>
                    <a:pt x="2873883" y="0"/>
                  </a:lnTo>
                  <a:lnTo>
                    <a:pt x="2873883" y="654177"/>
                  </a:lnTo>
                  <a:lnTo>
                    <a:pt x="0" y="654177"/>
                  </a:lnTo>
                  <a:close/>
                </a:path>
              </a:pathLst>
            </a:custGeom>
            <a:solidFill>
              <a:srgbClr val="FFFFFF"/>
            </a:solidFill>
          </p:spPr>
        </p:sp>
        <p:sp>
          <p:nvSpPr>
            <p:cNvPr name="Freeform 17" id="17"/>
            <p:cNvSpPr/>
            <p:nvPr/>
          </p:nvSpPr>
          <p:spPr>
            <a:xfrm flipH="false" flipV="false" rot="0">
              <a:off x="0" y="0"/>
              <a:ext cx="2886583" cy="666877"/>
            </a:xfrm>
            <a:custGeom>
              <a:avLst/>
              <a:gdLst/>
              <a:ahLst/>
              <a:cxnLst/>
              <a:rect r="r" b="b" t="t" l="l"/>
              <a:pathLst>
                <a:path h="666877" w="2886583">
                  <a:moveTo>
                    <a:pt x="6350" y="0"/>
                  </a:moveTo>
                  <a:lnTo>
                    <a:pt x="2880233" y="0"/>
                  </a:lnTo>
                  <a:cubicBezTo>
                    <a:pt x="2883789" y="0"/>
                    <a:pt x="2886583" y="2794"/>
                    <a:pt x="2886583" y="6350"/>
                  </a:cubicBezTo>
                  <a:lnTo>
                    <a:pt x="2886583" y="660527"/>
                  </a:lnTo>
                  <a:cubicBezTo>
                    <a:pt x="2886583" y="664083"/>
                    <a:pt x="2883789" y="666877"/>
                    <a:pt x="2880233" y="666877"/>
                  </a:cubicBezTo>
                  <a:lnTo>
                    <a:pt x="6350" y="666877"/>
                  </a:lnTo>
                  <a:cubicBezTo>
                    <a:pt x="2794" y="666877"/>
                    <a:pt x="0" y="664083"/>
                    <a:pt x="0" y="660527"/>
                  </a:cubicBezTo>
                  <a:lnTo>
                    <a:pt x="0" y="6350"/>
                  </a:lnTo>
                  <a:cubicBezTo>
                    <a:pt x="0" y="2794"/>
                    <a:pt x="2794" y="0"/>
                    <a:pt x="6350" y="0"/>
                  </a:cubicBezTo>
                  <a:moveTo>
                    <a:pt x="6350" y="12700"/>
                  </a:moveTo>
                  <a:lnTo>
                    <a:pt x="6350" y="6350"/>
                  </a:lnTo>
                  <a:lnTo>
                    <a:pt x="12700" y="6350"/>
                  </a:lnTo>
                  <a:lnTo>
                    <a:pt x="12700" y="660527"/>
                  </a:lnTo>
                  <a:lnTo>
                    <a:pt x="6350" y="660527"/>
                  </a:lnTo>
                  <a:lnTo>
                    <a:pt x="6350" y="654177"/>
                  </a:lnTo>
                  <a:lnTo>
                    <a:pt x="2880233" y="654177"/>
                  </a:lnTo>
                  <a:lnTo>
                    <a:pt x="2880233" y="660527"/>
                  </a:lnTo>
                  <a:lnTo>
                    <a:pt x="2873883" y="660527"/>
                  </a:lnTo>
                  <a:lnTo>
                    <a:pt x="2873883" y="6350"/>
                  </a:lnTo>
                  <a:lnTo>
                    <a:pt x="2880233" y="6350"/>
                  </a:lnTo>
                  <a:lnTo>
                    <a:pt x="2880233" y="12700"/>
                  </a:lnTo>
                  <a:lnTo>
                    <a:pt x="6350" y="12700"/>
                  </a:lnTo>
                  <a:close/>
                </a:path>
              </a:pathLst>
            </a:custGeom>
            <a:solidFill>
              <a:srgbClr val="000000"/>
            </a:solidFill>
          </p:spPr>
        </p:sp>
      </p:grpSp>
      <p:grpSp>
        <p:nvGrpSpPr>
          <p:cNvPr name="Group 18" id="18"/>
          <p:cNvGrpSpPr/>
          <p:nvPr/>
        </p:nvGrpSpPr>
        <p:grpSpPr>
          <a:xfrm rot="0">
            <a:off x="4774744" y="4149184"/>
            <a:ext cx="1818723" cy="522521"/>
            <a:chOff x="0" y="0"/>
            <a:chExt cx="1724419" cy="495427"/>
          </a:xfrm>
        </p:grpSpPr>
        <p:sp>
          <p:nvSpPr>
            <p:cNvPr name="Freeform 19" id="19"/>
            <p:cNvSpPr/>
            <p:nvPr/>
          </p:nvSpPr>
          <p:spPr>
            <a:xfrm flipH="false" flipV="false" rot="0">
              <a:off x="0" y="0"/>
              <a:ext cx="1724422" cy="495422"/>
            </a:xfrm>
            <a:custGeom>
              <a:avLst/>
              <a:gdLst/>
              <a:ahLst/>
              <a:cxnLst/>
              <a:rect r="r" b="b" t="t" l="l"/>
              <a:pathLst>
                <a:path h="495422" w="1724422">
                  <a:moveTo>
                    <a:pt x="0" y="0"/>
                  </a:moveTo>
                  <a:lnTo>
                    <a:pt x="1724422" y="0"/>
                  </a:lnTo>
                  <a:lnTo>
                    <a:pt x="1724422" y="495422"/>
                  </a:lnTo>
                  <a:lnTo>
                    <a:pt x="0" y="495422"/>
                  </a:lnTo>
                  <a:close/>
                </a:path>
              </a:pathLst>
            </a:custGeom>
            <a:blipFill>
              <a:blip r:embed="rId2">
                <a:alphaModFix amt="0"/>
              </a:blip>
              <a:stretch>
                <a:fillRect l="0" t="-17821" r="0" b="-17822"/>
              </a:stretch>
            </a:blipFill>
          </p:spPr>
        </p:sp>
        <p:sp>
          <p:nvSpPr>
            <p:cNvPr name="TextBox 20" id="20"/>
            <p:cNvSpPr txBox="true"/>
            <p:nvPr/>
          </p:nvSpPr>
          <p:spPr>
            <a:xfrm>
              <a:off x="0" y="0"/>
              <a:ext cx="1724419" cy="495427"/>
            </a:xfrm>
            <a:prstGeom prst="rect">
              <a:avLst/>
            </a:prstGeom>
          </p:spPr>
          <p:txBody>
            <a:bodyPr anchor="ctr" rtlCol="false" tIns="0" lIns="0" bIns="0" rIns="0"/>
            <a:lstStyle/>
            <a:p>
              <a:pPr algn="ctr">
                <a:lnSpc>
                  <a:spcPts val="1519"/>
                </a:lnSpc>
              </a:pPr>
              <a:r>
                <a:rPr lang="en-US" sz="1265" b="true">
                  <a:solidFill>
                    <a:srgbClr val="7A2B1F"/>
                  </a:solidFill>
                  <a:latin typeface="Century Gothic Paneuropean Bold"/>
                  <a:ea typeface="Century Gothic Paneuropean Bold"/>
                  <a:cs typeface="Century Gothic Paneuropean Bold"/>
                  <a:sym typeface="Century Gothic Paneuropean Bold"/>
                </a:rPr>
                <a:t>KURS, UNDERVISNING </a:t>
              </a:r>
            </a:p>
            <a:p>
              <a:pPr algn="ctr">
                <a:lnSpc>
                  <a:spcPts val="1519"/>
                </a:lnSpc>
              </a:pPr>
              <a:r>
                <a:rPr lang="en-US" sz="1265" b="true">
                  <a:solidFill>
                    <a:srgbClr val="7A2B1F"/>
                  </a:solidFill>
                  <a:latin typeface="Century Gothic Paneuropean Bold"/>
                  <a:ea typeface="Century Gothic Paneuropean Bold"/>
                  <a:cs typeface="Century Gothic Paneuropean Bold"/>
                  <a:sym typeface="Century Gothic Paneuropean Bold"/>
                </a:rPr>
                <a:t>/ PRAKTISK TRENING</a:t>
              </a:r>
            </a:p>
          </p:txBody>
        </p:sp>
      </p:grpSp>
      <p:grpSp>
        <p:nvGrpSpPr>
          <p:cNvPr name="Group 21" id="21"/>
          <p:cNvGrpSpPr/>
          <p:nvPr/>
        </p:nvGrpSpPr>
        <p:grpSpPr>
          <a:xfrm rot="0">
            <a:off x="4161904" y="5042090"/>
            <a:ext cx="3044403" cy="703374"/>
            <a:chOff x="0" y="0"/>
            <a:chExt cx="2886545" cy="666902"/>
          </a:xfrm>
        </p:grpSpPr>
        <p:sp>
          <p:nvSpPr>
            <p:cNvPr name="Freeform 22" id="22"/>
            <p:cNvSpPr/>
            <p:nvPr/>
          </p:nvSpPr>
          <p:spPr>
            <a:xfrm flipH="false" flipV="false" rot="0">
              <a:off x="6350" y="6350"/>
              <a:ext cx="2873883" cy="654177"/>
            </a:xfrm>
            <a:custGeom>
              <a:avLst/>
              <a:gdLst/>
              <a:ahLst/>
              <a:cxnLst/>
              <a:rect r="r" b="b" t="t" l="l"/>
              <a:pathLst>
                <a:path h="654177" w="2873883">
                  <a:moveTo>
                    <a:pt x="0" y="0"/>
                  </a:moveTo>
                  <a:lnTo>
                    <a:pt x="2873883" y="0"/>
                  </a:lnTo>
                  <a:lnTo>
                    <a:pt x="2873883" y="654177"/>
                  </a:lnTo>
                  <a:lnTo>
                    <a:pt x="0" y="654177"/>
                  </a:lnTo>
                  <a:close/>
                </a:path>
              </a:pathLst>
            </a:custGeom>
            <a:solidFill>
              <a:srgbClr val="FFFFFF"/>
            </a:solidFill>
          </p:spPr>
        </p:sp>
        <p:sp>
          <p:nvSpPr>
            <p:cNvPr name="Freeform 23" id="23"/>
            <p:cNvSpPr/>
            <p:nvPr/>
          </p:nvSpPr>
          <p:spPr>
            <a:xfrm flipH="false" flipV="false" rot="0">
              <a:off x="0" y="0"/>
              <a:ext cx="2886583" cy="666877"/>
            </a:xfrm>
            <a:custGeom>
              <a:avLst/>
              <a:gdLst/>
              <a:ahLst/>
              <a:cxnLst/>
              <a:rect r="r" b="b" t="t" l="l"/>
              <a:pathLst>
                <a:path h="666877" w="2886583">
                  <a:moveTo>
                    <a:pt x="6350" y="0"/>
                  </a:moveTo>
                  <a:lnTo>
                    <a:pt x="2880233" y="0"/>
                  </a:lnTo>
                  <a:cubicBezTo>
                    <a:pt x="2883789" y="0"/>
                    <a:pt x="2886583" y="2794"/>
                    <a:pt x="2886583" y="6350"/>
                  </a:cubicBezTo>
                  <a:lnTo>
                    <a:pt x="2886583" y="660527"/>
                  </a:lnTo>
                  <a:cubicBezTo>
                    <a:pt x="2886583" y="664083"/>
                    <a:pt x="2883789" y="666877"/>
                    <a:pt x="2880233" y="666877"/>
                  </a:cubicBezTo>
                  <a:lnTo>
                    <a:pt x="6350" y="666877"/>
                  </a:lnTo>
                  <a:cubicBezTo>
                    <a:pt x="2794" y="666877"/>
                    <a:pt x="0" y="664083"/>
                    <a:pt x="0" y="660527"/>
                  </a:cubicBezTo>
                  <a:lnTo>
                    <a:pt x="0" y="6350"/>
                  </a:lnTo>
                  <a:cubicBezTo>
                    <a:pt x="0" y="2794"/>
                    <a:pt x="2794" y="0"/>
                    <a:pt x="6350" y="0"/>
                  </a:cubicBezTo>
                  <a:moveTo>
                    <a:pt x="6350" y="12700"/>
                  </a:moveTo>
                  <a:lnTo>
                    <a:pt x="6350" y="6350"/>
                  </a:lnTo>
                  <a:lnTo>
                    <a:pt x="12700" y="6350"/>
                  </a:lnTo>
                  <a:lnTo>
                    <a:pt x="12700" y="660527"/>
                  </a:lnTo>
                  <a:lnTo>
                    <a:pt x="6350" y="660527"/>
                  </a:lnTo>
                  <a:lnTo>
                    <a:pt x="6350" y="654177"/>
                  </a:lnTo>
                  <a:lnTo>
                    <a:pt x="2880233" y="654177"/>
                  </a:lnTo>
                  <a:lnTo>
                    <a:pt x="2880233" y="660527"/>
                  </a:lnTo>
                  <a:lnTo>
                    <a:pt x="2873883" y="660527"/>
                  </a:lnTo>
                  <a:lnTo>
                    <a:pt x="2873883" y="6350"/>
                  </a:lnTo>
                  <a:lnTo>
                    <a:pt x="2880233" y="6350"/>
                  </a:lnTo>
                  <a:lnTo>
                    <a:pt x="2880233" y="12700"/>
                  </a:lnTo>
                  <a:lnTo>
                    <a:pt x="6350" y="12700"/>
                  </a:lnTo>
                  <a:close/>
                </a:path>
              </a:pathLst>
            </a:custGeom>
            <a:solidFill>
              <a:srgbClr val="000000"/>
            </a:solidFill>
          </p:spPr>
        </p:sp>
      </p:grpSp>
      <p:grpSp>
        <p:nvGrpSpPr>
          <p:cNvPr name="Group 24" id="24"/>
          <p:cNvGrpSpPr/>
          <p:nvPr/>
        </p:nvGrpSpPr>
        <p:grpSpPr>
          <a:xfrm rot="0">
            <a:off x="4914623" y="5111139"/>
            <a:ext cx="1538938" cy="522521"/>
            <a:chOff x="0" y="0"/>
            <a:chExt cx="1459141" cy="495427"/>
          </a:xfrm>
        </p:grpSpPr>
        <p:sp>
          <p:nvSpPr>
            <p:cNvPr name="Freeform 25" id="25"/>
            <p:cNvSpPr/>
            <p:nvPr/>
          </p:nvSpPr>
          <p:spPr>
            <a:xfrm flipH="false" flipV="false" rot="0">
              <a:off x="0" y="0"/>
              <a:ext cx="1459145" cy="495422"/>
            </a:xfrm>
            <a:custGeom>
              <a:avLst/>
              <a:gdLst/>
              <a:ahLst/>
              <a:cxnLst/>
              <a:rect r="r" b="b" t="t" l="l"/>
              <a:pathLst>
                <a:path h="495422" w="1459145">
                  <a:moveTo>
                    <a:pt x="0" y="0"/>
                  </a:moveTo>
                  <a:lnTo>
                    <a:pt x="1459145" y="0"/>
                  </a:lnTo>
                  <a:lnTo>
                    <a:pt x="1459145" y="495422"/>
                  </a:lnTo>
                  <a:lnTo>
                    <a:pt x="0" y="495422"/>
                  </a:lnTo>
                  <a:close/>
                </a:path>
              </a:pathLst>
            </a:custGeom>
            <a:blipFill>
              <a:blip r:embed="rId2">
                <a:alphaModFix amt="0"/>
              </a:blip>
              <a:stretch>
                <a:fillRect l="0" t="-7387" r="0" b="-7388"/>
              </a:stretch>
            </a:blipFill>
          </p:spPr>
        </p:sp>
        <p:sp>
          <p:nvSpPr>
            <p:cNvPr name="TextBox 26" id="26"/>
            <p:cNvSpPr txBox="true"/>
            <p:nvPr/>
          </p:nvSpPr>
          <p:spPr>
            <a:xfrm>
              <a:off x="0" y="0"/>
              <a:ext cx="1459141" cy="495427"/>
            </a:xfrm>
            <a:prstGeom prst="rect">
              <a:avLst/>
            </a:prstGeom>
          </p:spPr>
          <p:txBody>
            <a:bodyPr anchor="ctr" rtlCol="false" tIns="0" lIns="0" bIns="0" rIns="0"/>
            <a:lstStyle/>
            <a:p>
              <a:pPr algn="ctr">
                <a:lnSpc>
                  <a:spcPts val="1519"/>
                </a:lnSpc>
              </a:pPr>
              <a:r>
                <a:rPr lang="en-US" sz="1265" b="true">
                  <a:solidFill>
                    <a:srgbClr val="7A2B1F"/>
                  </a:solidFill>
                  <a:latin typeface="Century Gothic Paneuropean Bold"/>
                  <a:ea typeface="Century Gothic Paneuropean Bold"/>
                  <a:cs typeface="Century Gothic Paneuropean Bold"/>
                  <a:sym typeface="Century Gothic Paneuropean Bold"/>
                </a:rPr>
                <a:t>DIGITAL / VIRTUELL</a:t>
              </a:r>
            </a:p>
            <a:p>
              <a:pPr algn="ctr">
                <a:lnSpc>
                  <a:spcPts val="1519"/>
                </a:lnSpc>
              </a:pPr>
              <a:r>
                <a:rPr lang="en-US" sz="1265" b="true">
                  <a:solidFill>
                    <a:srgbClr val="7A2B1F"/>
                  </a:solidFill>
                  <a:latin typeface="Century Gothic Paneuropean Bold"/>
                  <a:ea typeface="Century Gothic Paneuropean Bold"/>
                  <a:cs typeface="Century Gothic Paneuropean Bold"/>
                  <a:sym typeface="Century Gothic Paneuropean Bold"/>
                </a:rPr>
                <a:t>UNDERVISNING </a:t>
              </a:r>
            </a:p>
          </p:txBody>
        </p:sp>
      </p:grpSp>
      <p:grpSp>
        <p:nvGrpSpPr>
          <p:cNvPr name="Group 27" id="27"/>
          <p:cNvGrpSpPr/>
          <p:nvPr/>
        </p:nvGrpSpPr>
        <p:grpSpPr>
          <a:xfrm rot="0">
            <a:off x="4161904" y="5982667"/>
            <a:ext cx="3044403" cy="703374"/>
            <a:chOff x="0" y="0"/>
            <a:chExt cx="2886545" cy="666902"/>
          </a:xfrm>
        </p:grpSpPr>
        <p:sp>
          <p:nvSpPr>
            <p:cNvPr name="Freeform 28" id="28"/>
            <p:cNvSpPr/>
            <p:nvPr/>
          </p:nvSpPr>
          <p:spPr>
            <a:xfrm flipH="false" flipV="false" rot="0">
              <a:off x="6350" y="6350"/>
              <a:ext cx="2873883" cy="654177"/>
            </a:xfrm>
            <a:custGeom>
              <a:avLst/>
              <a:gdLst/>
              <a:ahLst/>
              <a:cxnLst/>
              <a:rect r="r" b="b" t="t" l="l"/>
              <a:pathLst>
                <a:path h="654177" w="2873883">
                  <a:moveTo>
                    <a:pt x="0" y="0"/>
                  </a:moveTo>
                  <a:lnTo>
                    <a:pt x="2873883" y="0"/>
                  </a:lnTo>
                  <a:lnTo>
                    <a:pt x="2873883" y="654177"/>
                  </a:lnTo>
                  <a:lnTo>
                    <a:pt x="0" y="654177"/>
                  </a:lnTo>
                  <a:close/>
                </a:path>
              </a:pathLst>
            </a:custGeom>
            <a:solidFill>
              <a:srgbClr val="FFFFFF"/>
            </a:solidFill>
          </p:spPr>
        </p:sp>
        <p:sp>
          <p:nvSpPr>
            <p:cNvPr name="Freeform 29" id="29"/>
            <p:cNvSpPr/>
            <p:nvPr/>
          </p:nvSpPr>
          <p:spPr>
            <a:xfrm flipH="false" flipV="false" rot="0">
              <a:off x="0" y="0"/>
              <a:ext cx="2886583" cy="666877"/>
            </a:xfrm>
            <a:custGeom>
              <a:avLst/>
              <a:gdLst/>
              <a:ahLst/>
              <a:cxnLst/>
              <a:rect r="r" b="b" t="t" l="l"/>
              <a:pathLst>
                <a:path h="666877" w="2886583">
                  <a:moveTo>
                    <a:pt x="6350" y="0"/>
                  </a:moveTo>
                  <a:lnTo>
                    <a:pt x="2880233" y="0"/>
                  </a:lnTo>
                  <a:cubicBezTo>
                    <a:pt x="2883789" y="0"/>
                    <a:pt x="2886583" y="2794"/>
                    <a:pt x="2886583" y="6350"/>
                  </a:cubicBezTo>
                  <a:lnTo>
                    <a:pt x="2886583" y="660527"/>
                  </a:lnTo>
                  <a:cubicBezTo>
                    <a:pt x="2886583" y="664083"/>
                    <a:pt x="2883789" y="666877"/>
                    <a:pt x="2880233" y="666877"/>
                  </a:cubicBezTo>
                  <a:lnTo>
                    <a:pt x="6350" y="666877"/>
                  </a:lnTo>
                  <a:cubicBezTo>
                    <a:pt x="2794" y="666877"/>
                    <a:pt x="0" y="664083"/>
                    <a:pt x="0" y="660527"/>
                  </a:cubicBezTo>
                  <a:lnTo>
                    <a:pt x="0" y="6350"/>
                  </a:lnTo>
                  <a:cubicBezTo>
                    <a:pt x="0" y="2794"/>
                    <a:pt x="2794" y="0"/>
                    <a:pt x="6350" y="0"/>
                  </a:cubicBezTo>
                  <a:moveTo>
                    <a:pt x="6350" y="12700"/>
                  </a:moveTo>
                  <a:lnTo>
                    <a:pt x="6350" y="6350"/>
                  </a:lnTo>
                  <a:lnTo>
                    <a:pt x="12700" y="6350"/>
                  </a:lnTo>
                  <a:lnTo>
                    <a:pt x="12700" y="660527"/>
                  </a:lnTo>
                  <a:lnTo>
                    <a:pt x="6350" y="660527"/>
                  </a:lnTo>
                  <a:lnTo>
                    <a:pt x="6350" y="654177"/>
                  </a:lnTo>
                  <a:lnTo>
                    <a:pt x="2880233" y="654177"/>
                  </a:lnTo>
                  <a:lnTo>
                    <a:pt x="2880233" y="660527"/>
                  </a:lnTo>
                  <a:lnTo>
                    <a:pt x="2873883" y="660527"/>
                  </a:lnTo>
                  <a:lnTo>
                    <a:pt x="2873883" y="6350"/>
                  </a:lnTo>
                  <a:lnTo>
                    <a:pt x="2880233" y="6350"/>
                  </a:lnTo>
                  <a:lnTo>
                    <a:pt x="2880233" y="12700"/>
                  </a:lnTo>
                  <a:lnTo>
                    <a:pt x="6350" y="12700"/>
                  </a:lnTo>
                  <a:close/>
                </a:path>
              </a:pathLst>
            </a:custGeom>
            <a:solidFill>
              <a:srgbClr val="000000"/>
            </a:solidFill>
          </p:spPr>
        </p:sp>
      </p:grpSp>
      <p:grpSp>
        <p:nvGrpSpPr>
          <p:cNvPr name="Group 30" id="30"/>
          <p:cNvGrpSpPr/>
          <p:nvPr/>
        </p:nvGrpSpPr>
        <p:grpSpPr>
          <a:xfrm rot="0">
            <a:off x="4625315" y="6152189"/>
            <a:ext cx="2117582" cy="321549"/>
            <a:chOff x="0" y="0"/>
            <a:chExt cx="2007781" cy="304876"/>
          </a:xfrm>
        </p:grpSpPr>
        <p:sp>
          <p:nvSpPr>
            <p:cNvPr name="Freeform 31" id="31"/>
            <p:cNvSpPr/>
            <p:nvPr/>
          </p:nvSpPr>
          <p:spPr>
            <a:xfrm flipH="false" flipV="false" rot="0">
              <a:off x="0" y="0"/>
              <a:ext cx="2007785" cy="304875"/>
            </a:xfrm>
            <a:custGeom>
              <a:avLst/>
              <a:gdLst/>
              <a:ahLst/>
              <a:cxnLst/>
              <a:rect r="r" b="b" t="t" l="l"/>
              <a:pathLst>
                <a:path h="304875" w="2007785">
                  <a:moveTo>
                    <a:pt x="0" y="0"/>
                  </a:moveTo>
                  <a:lnTo>
                    <a:pt x="2007785" y="0"/>
                  </a:lnTo>
                  <a:lnTo>
                    <a:pt x="2007785" y="304875"/>
                  </a:lnTo>
                  <a:lnTo>
                    <a:pt x="0" y="304875"/>
                  </a:lnTo>
                  <a:close/>
                </a:path>
              </a:pathLst>
            </a:custGeom>
            <a:blipFill>
              <a:blip r:embed="rId2">
                <a:alphaModFix amt="0"/>
              </a:blip>
              <a:stretch>
                <a:fillRect l="0" t="-78320" r="0" b="-78320"/>
              </a:stretch>
            </a:blipFill>
          </p:spPr>
        </p:sp>
        <p:sp>
          <p:nvSpPr>
            <p:cNvPr name="TextBox 32" id="32"/>
            <p:cNvSpPr txBox="true"/>
            <p:nvPr/>
          </p:nvSpPr>
          <p:spPr>
            <a:xfrm>
              <a:off x="0" y="0"/>
              <a:ext cx="2007781" cy="304876"/>
            </a:xfrm>
            <a:prstGeom prst="rect">
              <a:avLst/>
            </a:prstGeom>
          </p:spPr>
          <p:txBody>
            <a:bodyPr anchor="ctr" rtlCol="false" tIns="0" lIns="0" bIns="0" rIns="0"/>
            <a:lstStyle/>
            <a:p>
              <a:pPr algn="ctr">
                <a:lnSpc>
                  <a:spcPts val="1519"/>
                </a:lnSpc>
              </a:pPr>
              <a:r>
                <a:rPr lang="en-US" sz="1265" b="true">
                  <a:solidFill>
                    <a:srgbClr val="7A2B1F"/>
                  </a:solidFill>
                  <a:latin typeface="Century Gothic Paneuropean Bold"/>
                  <a:ea typeface="Century Gothic Paneuropean Bold"/>
                  <a:cs typeface="Century Gothic Paneuropean Bold"/>
                  <a:sym typeface="Century Gothic Paneuropean Bold"/>
                </a:rPr>
                <a:t>E-LÆRING (ON-DEMAND) </a:t>
              </a:r>
            </a:p>
          </p:txBody>
        </p:sp>
      </p:grpSp>
      <p:grpSp>
        <p:nvGrpSpPr>
          <p:cNvPr name="Group 33" id="33"/>
          <p:cNvGrpSpPr/>
          <p:nvPr/>
        </p:nvGrpSpPr>
        <p:grpSpPr>
          <a:xfrm rot="0">
            <a:off x="7623480" y="7002246"/>
            <a:ext cx="3044403" cy="703374"/>
            <a:chOff x="0" y="0"/>
            <a:chExt cx="2886545" cy="666902"/>
          </a:xfrm>
        </p:grpSpPr>
        <p:sp>
          <p:nvSpPr>
            <p:cNvPr name="Freeform 34" id="34"/>
            <p:cNvSpPr/>
            <p:nvPr/>
          </p:nvSpPr>
          <p:spPr>
            <a:xfrm flipH="false" flipV="false" rot="0">
              <a:off x="6350" y="6350"/>
              <a:ext cx="2873883" cy="654177"/>
            </a:xfrm>
            <a:custGeom>
              <a:avLst/>
              <a:gdLst/>
              <a:ahLst/>
              <a:cxnLst/>
              <a:rect r="r" b="b" t="t" l="l"/>
              <a:pathLst>
                <a:path h="654177" w="2873883">
                  <a:moveTo>
                    <a:pt x="0" y="0"/>
                  </a:moveTo>
                  <a:lnTo>
                    <a:pt x="2873883" y="0"/>
                  </a:lnTo>
                  <a:lnTo>
                    <a:pt x="2873883" y="654177"/>
                  </a:lnTo>
                  <a:lnTo>
                    <a:pt x="0" y="654177"/>
                  </a:lnTo>
                  <a:close/>
                </a:path>
              </a:pathLst>
            </a:custGeom>
            <a:solidFill>
              <a:srgbClr val="FFFFFF"/>
            </a:solidFill>
          </p:spPr>
        </p:sp>
        <p:sp>
          <p:nvSpPr>
            <p:cNvPr name="Freeform 35" id="35"/>
            <p:cNvSpPr/>
            <p:nvPr/>
          </p:nvSpPr>
          <p:spPr>
            <a:xfrm flipH="false" flipV="false" rot="0">
              <a:off x="0" y="0"/>
              <a:ext cx="2886583" cy="666877"/>
            </a:xfrm>
            <a:custGeom>
              <a:avLst/>
              <a:gdLst/>
              <a:ahLst/>
              <a:cxnLst/>
              <a:rect r="r" b="b" t="t" l="l"/>
              <a:pathLst>
                <a:path h="666877" w="2886583">
                  <a:moveTo>
                    <a:pt x="6350" y="0"/>
                  </a:moveTo>
                  <a:lnTo>
                    <a:pt x="2880233" y="0"/>
                  </a:lnTo>
                  <a:cubicBezTo>
                    <a:pt x="2883789" y="0"/>
                    <a:pt x="2886583" y="2794"/>
                    <a:pt x="2886583" y="6350"/>
                  </a:cubicBezTo>
                  <a:lnTo>
                    <a:pt x="2886583" y="660527"/>
                  </a:lnTo>
                  <a:cubicBezTo>
                    <a:pt x="2886583" y="664083"/>
                    <a:pt x="2883789" y="666877"/>
                    <a:pt x="2880233" y="666877"/>
                  </a:cubicBezTo>
                  <a:lnTo>
                    <a:pt x="6350" y="666877"/>
                  </a:lnTo>
                  <a:cubicBezTo>
                    <a:pt x="2794" y="666877"/>
                    <a:pt x="0" y="664083"/>
                    <a:pt x="0" y="660527"/>
                  </a:cubicBezTo>
                  <a:lnTo>
                    <a:pt x="0" y="6350"/>
                  </a:lnTo>
                  <a:cubicBezTo>
                    <a:pt x="0" y="2794"/>
                    <a:pt x="2794" y="0"/>
                    <a:pt x="6350" y="0"/>
                  </a:cubicBezTo>
                  <a:moveTo>
                    <a:pt x="6350" y="12700"/>
                  </a:moveTo>
                  <a:lnTo>
                    <a:pt x="6350" y="6350"/>
                  </a:lnTo>
                  <a:lnTo>
                    <a:pt x="12700" y="6350"/>
                  </a:lnTo>
                  <a:lnTo>
                    <a:pt x="12700" y="660527"/>
                  </a:lnTo>
                  <a:lnTo>
                    <a:pt x="6350" y="660527"/>
                  </a:lnTo>
                  <a:lnTo>
                    <a:pt x="6350" y="654177"/>
                  </a:lnTo>
                  <a:lnTo>
                    <a:pt x="2880233" y="654177"/>
                  </a:lnTo>
                  <a:lnTo>
                    <a:pt x="2880233" y="660527"/>
                  </a:lnTo>
                  <a:lnTo>
                    <a:pt x="2873883" y="660527"/>
                  </a:lnTo>
                  <a:lnTo>
                    <a:pt x="2873883" y="6350"/>
                  </a:lnTo>
                  <a:lnTo>
                    <a:pt x="2880233" y="6350"/>
                  </a:lnTo>
                  <a:lnTo>
                    <a:pt x="2880233" y="12700"/>
                  </a:lnTo>
                  <a:lnTo>
                    <a:pt x="6350" y="12700"/>
                  </a:lnTo>
                  <a:close/>
                </a:path>
              </a:pathLst>
            </a:custGeom>
            <a:solidFill>
              <a:srgbClr val="000000"/>
            </a:solidFill>
          </p:spPr>
        </p:sp>
      </p:grpSp>
      <p:grpSp>
        <p:nvGrpSpPr>
          <p:cNvPr name="Group 36" id="36"/>
          <p:cNvGrpSpPr/>
          <p:nvPr/>
        </p:nvGrpSpPr>
        <p:grpSpPr>
          <a:xfrm rot="0">
            <a:off x="7623480" y="2695167"/>
            <a:ext cx="3044403" cy="703374"/>
            <a:chOff x="0" y="0"/>
            <a:chExt cx="2886545" cy="666902"/>
          </a:xfrm>
        </p:grpSpPr>
        <p:sp>
          <p:nvSpPr>
            <p:cNvPr name="Freeform 37" id="37"/>
            <p:cNvSpPr/>
            <p:nvPr/>
          </p:nvSpPr>
          <p:spPr>
            <a:xfrm flipH="false" flipV="false" rot="0">
              <a:off x="6350" y="6350"/>
              <a:ext cx="2873883" cy="654177"/>
            </a:xfrm>
            <a:custGeom>
              <a:avLst/>
              <a:gdLst/>
              <a:ahLst/>
              <a:cxnLst/>
              <a:rect r="r" b="b" t="t" l="l"/>
              <a:pathLst>
                <a:path h="654177" w="2873883">
                  <a:moveTo>
                    <a:pt x="0" y="0"/>
                  </a:moveTo>
                  <a:lnTo>
                    <a:pt x="2873883" y="0"/>
                  </a:lnTo>
                  <a:lnTo>
                    <a:pt x="2873883" y="654177"/>
                  </a:lnTo>
                  <a:lnTo>
                    <a:pt x="0" y="654177"/>
                  </a:lnTo>
                  <a:close/>
                </a:path>
              </a:pathLst>
            </a:custGeom>
            <a:solidFill>
              <a:srgbClr val="FFFFFF"/>
            </a:solidFill>
          </p:spPr>
        </p:sp>
        <p:sp>
          <p:nvSpPr>
            <p:cNvPr name="Freeform 38" id="38"/>
            <p:cNvSpPr/>
            <p:nvPr/>
          </p:nvSpPr>
          <p:spPr>
            <a:xfrm flipH="false" flipV="false" rot="0">
              <a:off x="0" y="0"/>
              <a:ext cx="2886583" cy="666877"/>
            </a:xfrm>
            <a:custGeom>
              <a:avLst/>
              <a:gdLst/>
              <a:ahLst/>
              <a:cxnLst/>
              <a:rect r="r" b="b" t="t" l="l"/>
              <a:pathLst>
                <a:path h="666877" w="2886583">
                  <a:moveTo>
                    <a:pt x="6350" y="0"/>
                  </a:moveTo>
                  <a:lnTo>
                    <a:pt x="2880233" y="0"/>
                  </a:lnTo>
                  <a:cubicBezTo>
                    <a:pt x="2883789" y="0"/>
                    <a:pt x="2886583" y="2794"/>
                    <a:pt x="2886583" y="6350"/>
                  </a:cubicBezTo>
                  <a:lnTo>
                    <a:pt x="2886583" y="660527"/>
                  </a:lnTo>
                  <a:cubicBezTo>
                    <a:pt x="2886583" y="664083"/>
                    <a:pt x="2883789" y="666877"/>
                    <a:pt x="2880233" y="666877"/>
                  </a:cubicBezTo>
                  <a:lnTo>
                    <a:pt x="6350" y="666877"/>
                  </a:lnTo>
                  <a:cubicBezTo>
                    <a:pt x="2794" y="666877"/>
                    <a:pt x="0" y="664083"/>
                    <a:pt x="0" y="660527"/>
                  </a:cubicBezTo>
                  <a:lnTo>
                    <a:pt x="0" y="6350"/>
                  </a:lnTo>
                  <a:cubicBezTo>
                    <a:pt x="0" y="2794"/>
                    <a:pt x="2794" y="0"/>
                    <a:pt x="6350" y="0"/>
                  </a:cubicBezTo>
                  <a:moveTo>
                    <a:pt x="6350" y="12700"/>
                  </a:moveTo>
                  <a:lnTo>
                    <a:pt x="6350" y="6350"/>
                  </a:lnTo>
                  <a:lnTo>
                    <a:pt x="12700" y="6350"/>
                  </a:lnTo>
                  <a:lnTo>
                    <a:pt x="12700" y="660527"/>
                  </a:lnTo>
                  <a:lnTo>
                    <a:pt x="6350" y="660527"/>
                  </a:lnTo>
                  <a:lnTo>
                    <a:pt x="6350" y="654177"/>
                  </a:lnTo>
                  <a:lnTo>
                    <a:pt x="2880233" y="654177"/>
                  </a:lnTo>
                  <a:lnTo>
                    <a:pt x="2880233" y="660527"/>
                  </a:lnTo>
                  <a:lnTo>
                    <a:pt x="2873883" y="660527"/>
                  </a:lnTo>
                  <a:lnTo>
                    <a:pt x="2873883" y="6350"/>
                  </a:lnTo>
                  <a:lnTo>
                    <a:pt x="2880233" y="6350"/>
                  </a:lnTo>
                  <a:lnTo>
                    <a:pt x="2880233" y="12700"/>
                  </a:lnTo>
                  <a:lnTo>
                    <a:pt x="6350" y="12700"/>
                  </a:lnTo>
                  <a:close/>
                </a:path>
              </a:pathLst>
            </a:custGeom>
            <a:solidFill>
              <a:srgbClr val="000000"/>
            </a:solidFill>
          </p:spPr>
        </p:sp>
      </p:grpSp>
      <p:grpSp>
        <p:nvGrpSpPr>
          <p:cNvPr name="Group 39" id="39"/>
          <p:cNvGrpSpPr/>
          <p:nvPr/>
        </p:nvGrpSpPr>
        <p:grpSpPr>
          <a:xfrm rot="0">
            <a:off x="8580305" y="7091708"/>
            <a:ext cx="1130726" cy="522521"/>
            <a:chOff x="0" y="0"/>
            <a:chExt cx="1072096" cy="495427"/>
          </a:xfrm>
        </p:grpSpPr>
        <p:sp>
          <p:nvSpPr>
            <p:cNvPr name="Freeform 40" id="40"/>
            <p:cNvSpPr/>
            <p:nvPr/>
          </p:nvSpPr>
          <p:spPr>
            <a:xfrm flipH="false" flipV="false" rot="0">
              <a:off x="0" y="0"/>
              <a:ext cx="1072098" cy="495422"/>
            </a:xfrm>
            <a:custGeom>
              <a:avLst/>
              <a:gdLst/>
              <a:ahLst/>
              <a:cxnLst/>
              <a:rect r="r" b="b" t="t" l="l"/>
              <a:pathLst>
                <a:path h="495422" w="1072098">
                  <a:moveTo>
                    <a:pt x="0" y="0"/>
                  </a:moveTo>
                  <a:lnTo>
                    <a:pt x="1072098" y="0"/>
                  </a:lnTo>
                  <a:lnTo>
                    <a:pt x="1072098" y="495422"/>
                  </a:lnTo>
                  <a:lnTo>
                    <a:pt x="0" y="495422"/>
                  </a:lnTo>
                  <a:close/>
                </a:path>
              </a:pathLst>
            </a:custGeom>
            <a:blipFill>
              <a:blip r:embed="rId2">
                <a:alphaModFix amt="0"/>
              </a:blip>
              <a:stretch>
                <a:fillRect l="-9290" t="0" r="-9290" b="-1"/>
              </a:stretch>
            </a:blipFill>
          </p:spPr>
        </p:sp>
        <p:sp>
          <p:nvSpPr>
            <p:cNvPr name="TextBox 41" id="41"/>
            <p:cNvSpPr txBox="true"/>
            <p:nvPr/>
          </p:nvSpPr>
          <p:spPr>
            <a:xfrm>
              <a:off x="0" y="0"/>
              <a:ext cx="1072096" cy="495427"/>
            </a:xfrm>
            <a:prstGeom prst="rect">
              <a:avLst/>
            </a:prstGeom>
          </p:spPr>
          <p:txBody>
            <a:bodyPr anchor="ctr" rtlCol="false" tIns="0" lIns="0" bIns="0" rIns="0"/>
            <a:lstStyle/>
            <a:p>
              <a:pPr algn="ctr">
                <a:lnSpc>
                  <a:spcPts val="1519"/>
                </a:lnSpc>
              </a:pPr>
              <a:r>
                <a:rPr lang="en-US" sz="1265" b="true">
                  <a:solidFill>
                    <a:srgbClr val="7A2B1F"/>
                  </a:solidFill>
                  <a:latin typeface="Century Gothic Paneuropean Bold"/>
                  <a:ea typeface="Century Gothic Paneuropean Bold"/>
                  <a:cs typeface="Century Gothic Paneuropean Bold"/>
                  <a:sym typeface="Century Gothic Paneuropean Bold"/>
                </a:rPr>
                <a:t>LÆRING </a:t>
              </a:r>
            </a:p>
            <a:p>
              <a:pPr algn="ctr">
                <a:lnSpc>
                  <a:spcPts val="1519"/>
                </a:lnSpc>
              </a:pPr>
              <a:r>
                <a:rPr lang="en-US" sz="1265" b="true">
                  <a:solidFill>
                    <a:srgbClr val="7A2B1F"/>
                  </a:solidFill>
                  <a:latin typeface="Century Gothic Paneuropean Bold"/>
                  <a:ea typeface="Century Gothic Paneuropean Bold"/>
                  <a:cs typeface="Century Gothic Paneuropean Bold"/>
                  <a:sym typeface="Century Gothic Paneuropean Bold"/>
                </a:rPr>
                <a:t>I PROSJEKTER</a:t>
              </a:r>
            </a:p>
          </p:txBody>
        </p:sp>
      </p:grpSp>
      <p:grpSp>
        <p:nvGrpSpPr>
          <p:cNvPr name="Group 42" id="42"/>
          <p:cNvGrpSpPr/>
          <p:nvPr/>
        </p:nvGrpSpPr>
        <p:grpSpPr>
          <a:xfrm rot="0">
            <a:off x="11085042" y="4080135"/>
            <a:ext cx="3044403" cy="703374"/>
            <a:chOff x="0" y="0"/>
            <a:chExt cx="2886545" cy="666902"/>
          </a:xfrm>
        </p:grpSpPr>
        <p:sp>
          <p:nvSpPr>
            <p:cNvPr name="Freeform 43" id="43"/>
            <p:cNvSpPr/>
            <p:nvPr/>
          </p:nvSpPr>
          <p:spPr>
            <a:xfrm flipH="false" flipV="false" rot="0">
              <a:off x="6350" y="6350"/>
              <a:ext cx="2873883" cy="654177"/>
            </a:xfrm>
            <a:custGeom>
              <a:avLst/>
              <a:gdLst/>
              <a:ahLst/>
              <a:cxnLst/>
              <a:rect r="r" b="b" t="t" l="l"/>
              <a:pathLst>
                <a:path h="654177" w="2873883">
                  <a:moveTo>
                    <a:pt x="0" y="0"/>
                  </a:moveTo>
                  <a:lnTo>
                    <a:pt x="2873883" y="0"/>
                  </a:lnTo>
                  <a:lnTo>
                    <a:pt x="2873883" y="654177"/>
                  </a:lnTo>
                  <a:lnTo>
                    <a:pt x="0" y="654177"/>
                  </a:lnTo>
                  <a:close/>
                </a:path>
              </a:pathLst>
            </a:custGeom>
            <a:solidFill>
              <a:srgbClr val="FFFFFF"/>
            </a:solidFill>
          </p:spPr>
        </p:sp>
        <p:sp>
          <p:nvSpPr>
            <p:cNvPr name="Freeform 44" id="44"/>
            <p:cNvSpPr/>
            <p:nvPr/>
          </p:nvSpPr>
          <p:spPr>
            <a:xfrm flipH="false" flipV="false" rot="0">
              <a:off x="0" y="0"/>
              <a:ext cx="2886583" cy="666877"/>
            </a:xfrm>
            <a:custGeom>
              <a:avLst/>
              <a:gdLst/>
              <a:ahLst/>
              <a:cxnLst/>
              <a:rect r="r" b="b" t="t" l="l"/>
              <a:pathLst>
                <a:path h="666877" w="2886583">
                  <a:moveTo>
                    <a:pt x="6350" y="0"/>
                  </a:moveTo>
                  <a:lnTo>
                    <a:pt x="2880233" y="0"/>
                  </a:lnTo>
                  <a:cubicBezTo>
                    <a:pt x="2883789" y="0"/>
                    <a:pt x="2886583" y="2794"/>
                    <a:pt x="2886583" y="6350"/>
                  </a:cubicBezTo>
                  <a:lnTo>
                    <a:pt x="2886583" y="660527"/>
                  </a:lnTo>
                  <a:cubicBezTo>
                    <a:pt x="2886583" y="664083"/>
                    <a:pt x="2883789" y="666877"/>
                    <a:pt x="2880233" y="666877"/>
                  </a:cubicBezTo>
                  <a:lnTo>
                    <a:pt x="6350" y="666877"/>
                  </a:lnTo>
                  <a:cubicBezTo>
                    <a:pt x="2794" y="666877"/>
                    <a:pt x="0" y="664083"/>
                    <a:pt x="0" y="660527"/>
                  </a:cubicBezTo>
                  <a:lnTo>
                    <a:pt x="0" y="6350"/>
                  </a:lnTo>
                  <a:cubicBezTo>
                    <a:pt x="0" y="2794"/>
                    <a:pt x="2794" y="0"/>
                    <a:pt x="6350" y="0"/>
                  </a:cubicBezTo>
                  <a:moveTo>
                    <a:pt x="6350" y="12700"/>
                  </a:moveTo>
                  <a:lnTo>
                    <a:pt x="6350" y="6350"/>
                  </a:lnTo>
                  <a:lnTo>
                    <a:pt x="12700" y="6350"/>
                  </a:lnTo>
                  <a:lnTo>
                    <a:pt x="12700" y="660527"/>
                  </a:lnTo>
                  <a:lnTo>
                    <a:pt x="6350" y="660527"/>
                  </a:lnTo>
                  <a:lnTo>
                    <a:pt x="6350" y="654177"/>
                  </a:lnTo>
                  <a:lnTo>
                    <a:pt x="2880233" y="654177"/>
                  </a:lnTo>
                  <a:lnTo>
                    <a:pt x="2880233" y="660527"/>
                  </a:lnTo>
                  <a:lnTo>
                    <a:pt x="2873883" y="660527"/>
                  </a:lnTo>
                  <a:lnTo>
                    <a:pt x="2873883" y="6350"/>
                  </a:lnTo>
                  <a:lnTo>
                    <a:pt x="2880233" y="6350"/>
                  </a:lnTo>
                  <a:lnTo>
                    <a:pt x="2880233" y="12700"/>
                  </a:lnTo>
                  <a:lnTo>
                    <a:pt x="6350" y="12700"/>
                  </a:lnTo>
                  <a:close/>
                </a:path>
              </a:pathLst>
            </a:custGeom>
            <a:solidFill>
              <a:srgbClr val="000000"/>
            </a:solidFill>
          </p:spPr>
        </p:sp>
      </p:grpSp>
      <p:grpSp>
        <p:nvGrpSpPr>
          <p:cNvPr name="Group 45" id="45"/>
          <p:cNvGrpSpPr/>
          <p:nvPr/>
        </p:nvGrpSpPr>
        <p:grpSpPr>
          <a:xfrm rot="0">
            <a:off x="12083765" y="4249670"/>
            <a:ext cx="1046970" cy="321549"/>
            <a:chOff x="0" y="0"/>
            <a:chExt cx="992683" cy="304876"/>
          </a:xfrm>
        </p:grpSpPr>
        <p:sp>
          <p:nvSpPr>
            <p:cNvPr name="Freeform 46" id="46"/>
            <p:cNvSpPr/>
            <p:nvPr/>
          </p:nvSpPr>
          <p:spPr>
            <a:xfrm flipH="false" flipV="false" rot="0">
              <a:off x="0" y="0"/>
              <a:ext cx="992678" cy="304875"/>
            </a:xfrm>
            <a:custGeom>
              <a:avLst/>
              <a:gdLst/>
              <a:ahLst/>
              <a:cxnLst/>
              <a:rect r="r" b="b" t="t" l="l"/>
              <a:pathLst>
                <a:path h="304875" w="992678">
                  <a:moveTo>
                    <a:pt x="0" y="0"/>
                  </a:moveTo>
                  <a:lnTo>
                    <a:pt x="992678" y="0"/>
                  </a:lnTo>
                  <a:lnTo>
                    <a:pt x="992678" y="304875"/>
                  </a:lnTo>
                  <a:lnTo>
                    <a:pt x="0" y="304875"/>
                  </a:lnTo>
                  <a:close/>
                </a:path>
              </a:pathLst>
            </a:custGeom>
            <a:blipFill>
              <a:blip r:embed="rId2">
                <a:alphaModFix amt="0"/>
              </a:blip>
              <a:stretch>
                <a:fillRect l="0" t="-13443" r="0" b="-13443"/>
              </a:stretch>
            </a:blipFill>
          </p:spPr>
        </p:sp>
        <p:sp>
          <p:nvSpPr>
            <p:cNvPr name="TextBox 47" id="47"/>
            <p:cNvSpPr txBox="true"/>
            <p:nvPr/>
          </p:nvSpPr>
          <p:spPr>
            <a:xfrm>
              <a:off x="0" y="0"/>
              <a:ext cx="992683" cy="304876"/>
            </a:xfrm>
            <a:prstGeom prst="rect">
              <a:avLst/>
            </a:prstGeom>
          </p:spPr>
          <p:txBody>
            <a:bodyPr anchor="ctr" rtlCol="false" tIns="0" lIns="0" bIns="0" rIns="0"/>
            <a:lstStyle/>
            <a:p>
              <a:pPr algn="ctr">
                <a:lnSpc>
                  <a:spcPts val="1519"/>
                </a:lnSpc>
              </a:pPr>
              <a:r>
                <a:rPr lang="en-US" sz="1265" b="true">
                  <a:solidFill>
                    <a:srgbClr val="7A2B1F"/>
                  </a:solidFill>
                  <a:latin typeface="Century Gothic Paneuropean Bold"/>
                  <a:ea typeface="Century Gothic Paneuropean Bold"/>
                  <a:cs typeface="Century Gothic Paneuropean Bold"/>
                  <a:sym typeface="Century Gothic Paneuropean Bold"/>
                </a:rPr>
                <a:t>COACHING</a:t>
              </a:r>
            </a:p>
          </p:txBody>
        </p:sp>
      </p:grpSp>
      <p:grpSp>
        <p:nvGrpSpPr>
          <p:cNvPr name="Group 48" id="48"/>
          <p:cNvGrpSpPr/>
          <p:nvPr/>
        </p:nvGrpSpPr>
        <p:grpSpPr>
          <a:xfrm rot="0">
            <a:off x="11085042" y="5042090"/>
            <a:ext cx="3044403" cy="703374"/>
            <a:chOff x="0" y="0"/>
            <a:chExt cx="2886545" cy="666902"/>
          </a:xfrm>
        </p:grpSpPr>
        <p:sp>
          <p:nvSpPr>
            <p:cNvPr name="Freeform 49" id="49"/>
            <p:cNvSpPr/>
            <p:nvPr/>
          </p:nvSpPr>
          <p:spPr>
            <a:xfrm flipH="false" flipV="false" rot="0">
              <a:off x="6350" y="6350"/>
              <a:ext cx="2873883" cy="654177"/>
            </a:xfrm>
            <a:custGeom>
              <a:avLst/>
              <a:gdLst/>
              <a:ahLst/>
              <a:cxnLst/>
              <a:rect r="r" b="b" t="t" l="l"/>
              <a:pathLst>
                <a:path h="654177" w="2873883">
                  <a:moveTo>
                    <a:pt x="0" y="0"/>
                  </a:moveTo>
                  <a:lnTo>
                    <a:pt x="2873883" y="0"/>
                  </a:lnTo>
                  <a:lnTo>
                    <a:pt x="2873883" y="654177"/>
                  </a:lnTo>
                  <a:lnTo>
                    <a:pt x="0" y="654177"/>
                  </a:lnTo>
                  <a:close/>
                </a:path>
              </a:pathLst>
            </a:custGeom>
            <a:solidFill>
              <a:srgbClr val="FFFFFF"/>
            </a:solidFill>
          </p:spPr>
        </p:sp>
        <p:sp>
          <p:nvSpPr>
            <p:cNvPr name="Freeform 50" id="50"/>
            <p:cNvSpPr/>
            <p:nvPr/>
          </p:nvSpPr>
          <p:spPr>
            <a:xfrm flipH="false" flipV="false" rot="0">
              <a:off x="0" y="0"/>
              <a:ext cx="2886583" cy="666877"/>
            </a:xfrm>
            <a:custGeom>
              <a:avLst/>
              <a:gdLst/>
              <a:ahLst/>
              <a:cxnLst/>
              <a:rect r="r" b="b" t="t" l="l"/>
              <a:pathLst>
                <a:path h="666877" w="2886583">
                  <a:moveTo>
                    <a:pt x="6350" y="0"/>
                  </a:moveTo>
                  <a:lnTo>
                    <a:pt x="2880233" y="0"/>
                  </a:lnTo>
                  <a:cubicBezTo>
                    <a:pt x="2883789" y="0"/>
                    <a:pt x="2886583" y="2794"/>
                    <a:pt x="2886583" y="6350"/>
                  </a:cubicBezTo>
                  <a:lnTo>
                    <a:pt x="2886583" y="660527"/>
                  </a:lnTo>
                  <a:cubicBezTo>
                    <a:pt x="2886583" y="664083"/>
                    <a:pt x="2883789" y="666877"/>
                    <a:pt x="2880233" y="666877"/>
                  </a:cubicBezTo>
                  <a:lnTo>
                    <a:pt x="6350" y="666877"/>
                  </a:lnTo>
                  <a:cubicBezTo>
                    <a:pt x="2794" y="666877"/>
                    <a:pt x="0" y="664083"/>
                    <a:pt x="0" y="660527"/>
                  </a:cubicBezTo>
                  <a:lnTo>
                    <a:pt x="0" y="6350"/>
                  </a:lnTo>
                  <a:cubicBezTo>
                    <a:pt x="0" y="2794"/>
                    <a:pt x="2794" y="0"/>
                    <a:pt x="6350" y="0"/>
                  </a:cubicBezTo>
                  <a:moveTo>
                    <a:pt x="6350" y="12700"/>
                  </a:moveTo>
                  <a:lnTo>
                    <a:pt x="6350" y="6350"/>
                  </a:lnTo>
                  <a:lnTo>
                    <a:pt x="12700" y="6350"/>
                  </a:lnTo>
                  <a:lnTo>
                    <a:pt x="12700" y="660527"/>
                  </a:lnTo>
                  <a:lnTo>
                    <a:pt x="6350" y="660527"/>
                  </a:lnTo>
                  <a:lnTo>
                    <a:pt x="6350" y="654177"/>
                  </a:lnTo>
                  <a:lnTo>
                    <a:pt x="2880233" y="654177"/>
                  </a:lnTo>
                  <a:lnTo>
                    <a:pt x="2880233" y="660527"/>
                  </a:lnTo>
                  <a:lnTo>
                    <a:pt x="2873883" y="660527"/>
                  </a:lnTo>
                  <a:lnTo>
                    <a:pt x="2873883" y="6350"/>
                  </a:lnTo>
                  <a:lnTo>
                    <a:pt x="2880233" y="6350"/>
                  </a:lnTo>
                  <a:lnTo>
                    <a:pt x="2880233" y="12700"/>
                  </a:lnTo>
                  <a:lnTo>
                    <a:pt x="6350" y="12700"/>
                  </a:lnTo>
                  <a:close/>
                </a:path>
              </a:pathLst>
            </a:custGeom>
            <a:solidFill>
              <a:srgbClr val="000000"/>
            </a:solidFill>
          </p:spPr>
        </p:sp>
      </p:grpSp>
      <p:grpSp>
        <p:nvGrpSpPr>
          <p:cNvPr name="Group 51" id="51"/>
          <p:cNvGrpSpPr/>
          <p:nvPr/>
        </p:nvGrpSpPr>
        <p:grpSpPr>
          <a:xfrm rot="0">
            <a:off x="11813637" y="5211625"/>
            <a:ext cx="1587225" cy="321549"/>
            <a:chOff x="0" y="0"/>
            <a:chExt cx="1504925" cy="304876"/>
          </a:xfrm>
        </p:grpSpPr>
        <p:sp>
          <p:nvSpPr>
            <p:cNvPr name="Freeform 52" id="52"/>
            <p:cNvSpPr/>
            <p:nvPr/>
          </p:nvSpPr>
          <p:spPr>
            <a:xfrm flipH="false" flipV="false" rot="0">
              <a:off x="0" y="0"/>
              <a:ext cx="1504921" cy="304875"/>
            </a:xfrm>
            <a:custGeom>
              <a:avLst/>
              <a:gdLst/>
              <a:ahLst/>
              <a:cxnLst/>
              <a:rect r="r" b="b" t="t" l="l"/>
              <a:pathLst>
                <a:path h="304875" w="1504921">
                  <a:moveTo>
                    <a:pt x="0" y="0"/>
                  </a:moveTo>
                  <a:lnTo>
                    <a:pt x="1504921" y="0"/>
                  </a:lnTo>
                  <a:lnTo>
                    <a:pt x="1504921" y="304875"/>
                  </a:lnTo>
                  <a:lnTo>
                    <a:pt x="0" y="304875"/>
                  </a:lnTo>
                  <a:close/>
                </a:path>
              </a:pathLst>
            </a:custGeom>
            <a:blipFill>
              <a:blip r:embed="rId2">
                <a:alphaModFix amt="0"/>
              </a:blip>
              <a:stretch>
                <a:fillRect l="0" t="-46181" r="0" b="-46182"/>
              </a:stretch>
            </a:blipFill>
          </p:spPr>
        </p:sp>
        <p:sp>
          <p:nvSpPr>
            <p:cNvPr name="TextBox 53" id="53"/>
            <p:cNvSpPr txBox="true"/>
            <p:nvPr/>
          </p:nvSpPr>
          <p:spPr>
            <a:xfrm>
              <a:off x="0" y="0"/>
              <a:ext cx="1504925" cy="304876"/>
            </a:xfrm>
            <a:prstGeom prst="rect">
              <a:avLst/>
            </a:prstGeom>
          </p:spPr>
          <p:txBody>
            <a:bodyPr anchor="ctr" rtlCol="false" tIns="0" lIns="0" bIns="0" rIns="0"/>
            <a:lstStyle/>
            <a:p>
              <a:pPr algn="ctr">
                <a:lnSpc>
                  <a:spcPts val="1519"/>
                </a:lnSpc>
              </a:pPr>
              <a:r>
                <a:rPr lang="en-US" sz="1265" b="true">
                  <a:solidFill>
                    <a:srgbClr val="7A2B1F"/>
                  </a:solidFill>
                  <a:latin typeface="Century Gothic Paneuropean Bold"/>
                  <a:ea typeface="Century Gothic Paneuropean Bold"/>
                  <a:cs typeface="Century Gothic Paneuropean Bold"/>
                  <a:sym typeface="Century Gothic Paneuropean Bold"/>
                </a:rPr>
                <a:t>MENTORPROGRAM</a:t>
              </a:r>
            </a:p>
          </p:txBody>
        </p:sp>
      </p:grpSp>
      <p:grpSp>
        <p:nvGrpSpPr>
          <p:cNvPr name="Group 54" id="54"/>
          <p:cNvGrpSpPr/>
          <p:nvPr/>
        </p:nvGrpSpPr>
        <p:grpSpPr>
          <a:xfrm rot="0">
            <a:off x="11085042" y="6004045"/>
            <a:ext cx="3044403" cy="703374"/>
            <a:chOff x="0" y="0"/>
            <a:chExt cx="2886545" cy="666902"/>
          </a:xfrm>
        </p:grpSpPr>
        <p:sp>
          <p:nvSpPr>
            <p:cNvPr name="Freeform 55" id="55"/>
            <p:cNvSpPr/>
            <p:nvPr/>
          </p:nvSpPr>
          <p:spPr>
            <a:xfrm flipH="false" flipV="false" rot="0">
              <a:off x="6350" y="6350"/>
              <a:ext cx="2873883" cy="654177"/>
            </a:xfrm>
            <a:custGeom>
              <a:avLst/>
              <a:gdLst/>
              <a:ahLst/>
              <a:cxnLst/>
              <a:rect r="r" b="b" t="t" l="l"/>
              <a:pathLst>
                <a:path h="654177" w="2873883">
                  <a:moveTo>
                    <a:pt x="0" y="0"/>
                  </a:moveTo>
                  <a:lnTo>
                    <a:pt x="2873883" y="0"/>
                  </a:lnTo>
                  <a:lnTo>
                    <a:pt x="2873883" y="654177"/>
                  </a:lnTo>
                  <a:lnTo>
                    <a:pt x="0" y="654177"/>
                  </a:lnTo>
                  <a:close/>
                </a:path>
              </a:pathLst>
            </a:custGeom>
            <a:solidFill>
              <a:srgbClr val="FFFFFF"/>
            </a:solidFill>
          </p:spPr>
        </p:sp>
        <p:sp>
          <p:nvSpPr>
            <p:cNvPr name="Freeform 56" id="56"/>
            <p:cNvSpPr/>
            <p:nvPr/>
          </p:nvSpPr>
          <p:spPr>
            <a:xfrm flipH="false" flipV="false" rot="0">
              <a:off x="0" y="0"/>
              <a:ext cx="2886583" cy="666877"/>
            </a:xfrm>
            <a:custGeom>
              <a:avLst/>
              <a:gdLst/>
              <a:ahLst/>
              <a:cxnLst/>
              <a:rect r="r" b="b" t="t" l="l"/>
              <a:pathLst>
                <a:path h="666877" w="2886583">
                  <a:moveTo>
                    <a:pt x="6350" y="0"/>
                  </a:moveTo>
                  <a:lnTo>
                    <a:pt x="2880233" y="0"/>
                  </a:lnTo>
                  <a:cubicBezTo>
                    <a:pt x="2883789" y="0"/>
                    <a:pt x="2886583" y="2794"/>
                    <a:pt x="2886583" y="6350"/>
                  </a:cubicBezTo>
                  <a:lnTo>
                    <a:pt x="2886583" y="660527"/>
                  </a:lnTo>
                  <a:cubicBezTo>
                    <a:pt x="2886583" y="664083"/>
                    <a:pt x="2883789" y="666877"/>
                    <a:pt x="2880233" y="666877"/>
                  </a:cubicBezTo>
                  <a:lnTo>
                    <a:pt x="6350" y="666877"/>
                  </a:lnTo>
                  <a:cubicBezTo>
                    <a:pt x="2794" y="666877"/>
                    <a:pt x="0" y="664083"/>
                    <a:pt x="0" y="660527"/>
                  </a:cubicBezTo>
                  <a:lnTo>
                    <a:pt x="0" y="6350"/>
                  </a:lnTo>
                  <a:cubicBezTo>
                    <a:pt x="0" y="2794"/>
                    <a:pt x="2794" y="0"/>
                    <a:pt x="6350" y="0"/>
                  </a:cubicBezTo>
                  <a:moveTo>
                    <a:pt x="6350" y="12700"/>
                  </a:moveTo>
                  <a:lnTo>
                    <a:pt x="6350" y="6350"/>
                  </a:lnTo>
                  <a:lnTo>
                    <a:pt x="12700" y="6350"/>
                  </a:lnTo>
                  <a:lnTo>
                    <a:pt x="12700" y="660527"/>
                  </a:lnTo>
                  <a:lnTo>
                    <a:pt x="6350" y="660527"/>
                  </a:lnTo>
                  <a:lnTo>
                    <a:pt x="6350" y="654177"/>
                  </a:lnTo>
                  <a:lnTo>
                    <a:pt x="2880233" y="654177"/>
                  </a:lnTo>
                  <a:lnTo>
                    <a:pt x="2880233" y="660527"/>
                  </a:lnTo>
                  <a:lnTo>
                    <a:pt x="2873883" y="660527"/>
                  </a:lnTo>
                  <a:lnTo>
                    <a:pt x="2873883" y="6350"/>
                  </a:lnTo>
                  <a:lnTo>
                    <a:pt x="2880233" y="6350"/>
                  </a:lnTo>
                  <a:lnTo>
                    <a:pt x="2880233" y="12700"/>
                  </a:lnTo>
                  <a:lnTo>
                    <a:pt x="6350" y="12700"/>
                  </a:lnTo>
                  <a:close/>
                </a:path>
              </a:pathLst>
            </a:custGeom>
            <a:solidFill>
              <a:srgbClr val="000000"/>
            </a:solidFill>
          </p:spPr>
        </p:sp>
      </p:grpSp>
      <p:grpSp>
        <p:nvGrpSpPr>
          <p:cNvPr name="Group 57" id="57"/>
          <p:cNvGrpSpPr/>
          <p:nvPr/>
        </p:nvGrpSpPr>
        <p:grpSpPr>
          <a:xfrm rot="0">
            <a:off x="11810382" y="6173566"/>
            <a:ext cx="1593735" cy="321549"/>
            <a:chOff x="0" y="0"/>
            <a:chExt cx="1511097" cy="304876"/>
          </a:xfrm>
        </p:grpSpPr>
        <p:sp>
          <p:nvSpPr>
            <p:cNvPr name="Freeform 58" id="58"/>
            <p:cNvSpPr/>
            <p:nvPr/>
          </p:nvSpPr>
          <p:spPr>
            <a:xfrm flipH="false" flipV="false" rot="0">
              <a:off x="0" y="0"/>
              <a:ext cx="1511100" cy="304875"/>
            </a:xfrm>
            <a:custGeom>
              <a:avLst/>
              <a:gdLst/>
              <a:ahLst/>
              <a:cxnLst/>
              <a:rect r="r" b="b" t="t" l="l"/>
              <a:pathLst>
                <a:path h="304875" w="1511100">
                  <a:moveTo>
                    <a:pt x="0" y="0"/>
                  </a:moveTo>
                  <a:lnTo>
                    <a:pt x="1511100" y="0"/>
                  </a:lnTo>
                  <a:lnTo>
                    <a:pt x="1511100" y="304875"/>
                  </a:lnTo>
                  <a:lnTo>
                    <a:pt x="0" y="304875"/>
                  </a:lnTo>
                  <a:close/>
                </a:path>
              </a:pathLst>
            </a:custGeom>
            <a:blipFill>
              <a:blip r:embed="rId2">
                <a:alphaModFix amt="0"/>
              </a:blip>
              <a:stretch>
                <a:fillRect l="0" t="-46576" r="0" b="-46576"/>
              </a:stretch>
            </a:blipFill>
          </p:spPr>
        </p:sp>
        <p:sp>
          <p:nvSpPr>
            <p:cNvPr name="TextBox 59" id="59"/>
            <p:cNvSpPr txBox="true"/>
            <p:nvPr/>
          </p:nvSpPr>
          <p:spPr>
            <a:xfrm>
              <a:off x="0" y="0"/>
              <a:ext cx="1511097" cy="304876"/>
            </a:xfrm>
            <a:prstGeom prst="rect">
              <a:avLst/>
            </a:prstGeom>
          </p:spPr>
          <p:txBody>
            <a:bodyPr anchor="ctr" rtlCol="false" tIns="0" lIns="0" bIns="0" rIns="0"/>
            <a:lstStyle/>
            <a:p>
              <a:pPr algn="ctr">
                <a:lnSpc>
                  <a:spcPts val="1519"/>
                </a:lnSpc>
              </a:pPr>
              <a:r>
                <a:rPr lang="en-US" sz="1265" b="true">
                  <a:solidFill>
                    <a:srgbClr val="7A2B1F"/>
                  </a:solidFill>
                  <a:latin typeface="Century Gothic Paneuropean Bold"/>
                  <a:ea typeface="Century Gothic Paneuropean Bold"/>
                  <a:cs typeface="Century Gothic Paneuropean Bold"/>
                  <a:sym typeface="Century Gothic Paneuropean Bold"/>
                </a:rPr>
                <a:t>BØKER / RESEARCH</a:t>
              </a:r>
            </a:p>
          </p:txBody>
        </p:sp>
      </p:grpSp>
      <p:grpSp>
        <p:nvGrpSpPr>
          <p:cNvPr name="Group 60" id="60"/>
          <p:cNvGrpSpPr/>
          <p:nvPr/>
        </p:nvGrpSpPr>
        <p:grpSpPr>
          <a:xfrm rot="0">
            <a:off x="8200985" y="2782084"/>
            <a:ext cx="1889379" cy="522521"/>
            <a:chOff x="0" y="0"/>
            <a:chExt cx="1791411" cy="495427"/>
          </a:xfrm>
        </p:grpSpPr>
        <p:sp>
          <p:nvSpPr>
            <p:cNvPr name="Freeform 61" id="61"/>
            <p:cNvSpPr/>
            <p:nvPr/>
          </p:nvSpPr>
          <p:spPr>
            <a:xfrm flipH="false" flipV="false" rot="0">
              <a:off x="0" y="0"/>
              <a:ext cx="1791410" cy="495422"/>
            </a:xfrm>
            <a:custGeom>
              <a:avLst/>
              <a:gdLst/>
              <a:ahLst/>
              <a:cxnLst/>
              <a:rect r="r" b="b" t="t" l="l"/>
              <a:pathLst>
                <a:path h="495422" w="1791410">
                  <a:moveTo>
                    <a:pt x="0" y="0"/>
                  </a:moveTo>
                  <a:lnTo>
                    <a:pt x="1791410" y="0"/>
                  </a:lnTo>
                  <a:lnTo>
                    <a:pt x="1791410" y="495422"/>
                  </a:lnTo>
                  <a:lnTo>
                    <a:pt x="0" y="495422"/>
                  </a:lnTo>
                  <a:close/>
                </a:path>
              </a:pathLst>
            </a:custGeom>
            <a:blipFill>
              <a:blip r:embed="rId2">
                <a:alphaModFix amt="0"/>
              </a:blip>
              <a:stretch>
                <a:fillRect l="0" t="-20456" r="0" b="-20457"/>
              </a:stretch>
            </a:blipFill>
          </p:spPr>
        </p:sp>
        <p:sp>
          <p:nvSpPr>
            <p:cNvPr name="TextBox 62" id="62"/>
            <p:cNvSpPr txBox="true"/>
            <p:nvPr/>
          </p:nvSpPr>
          <p:spPr>
            <a:xfrm>
              <a:off x="0" y="0"/>
              <a:ext cx="1791411" cy="495427"/>
            </a:xfrm>
            <a:prstGeom prst="rect">
              <a:avLst/>
            </a:prstGeom>
          </p:spPr>
          <p:txBody>
            <a:bodyPr anchor="ctr" rtlCol="false" tIns="0" lIns="0" bIns="0" rIns="0"/>
            <a:lstStyle/>
            <a:p>
              <a:pPr algn="ctr">
                <a:lnSpc>
                  <a:spcPts val="1519"/>
                </a:lnSpc>
              </a:pPr>
              <a:r>
                <a:rPr lang="en-US" sz="1265" b="true">
                  <a:solidFill>
                    <a:srgbClr val="7A2B1F"/>
                  </a:solidFill>
                  <a:latin typeface="Century Gothic Paneuropean Bold"/>
                  <a:ea typeface="Century Gothic Paneuropean Bold"/>
                  <a:cs typeface="Century Gothic Paneuropean Bold"/>
                  <a:sym typeface="Century Gothic Paneuropean Bold"/>
                </a:rPr>
                <a:t>ORGANISERT LÆRING </a:t>
              </a:r>
            </a:p>
            <a:p>
              <a:pPr algn="ctr">
                <a:lnSpc>
                  <a:spcPts val="1519"/>
                </a:lnSpc>
              </a:pPr>
              <a:r>
                <a:rPr lang="en-US" sz="1265" b="true">
                  <a:solidFill>
                    <a:srgbClr val="7A2B1F"/>
                  </a:solidFill>
                  <a:latin typeface="Century Gothic Paneuropean Bold"/>
                  <a:ea typeface="Century Gothic Paneuropean Bold"/>
                  <a:cs typeface="Century Gothic Paneuropean Bold"/>
                  <a:sym typeface="Century Gothic Paneuropean Bold"/>
                </a:rPr>
                <a:t>I ARBEIDSSITUASJONEN</a:t>
              </a:r>
            </a:p>
          </p:txBody>
        </p:sp>
      </p:grpSp>
      <p:grpSp>
        <p:nvGrpSpPr>
          <p:cNvPr name="Group 63" id="63"/>
          <p:cNvGrpSpPr/>
          <p:nvPr/>
        </p:nvGrpSpPr>
        <p:grpSpPr>
          <a:xfrm rot="0">
            <a:off x="2781933" y="595039"/>
            <a:ext cx="3894433" cy="576193"/>
            <a:chOff x="0" y="0"/>
            <a:chExt cx="3692500" cy="546316"/>
          </a:xfrm>
        </p:grpSpPr>
        <p:sp>
          <p:nvSpPr>
            <p:cNvPr name="Freeform 64" id="64"/>
            <p:cNvSpPr/>
            <p:nvPr/>
          </p:nvSpPr>
          <p:spPr>
            <a:xfrm flipH="false" flipV="false" rot="0">
              <a:off x="0" y="0"/>
              <a:ext cx="3692494" cy="546312"/>
            </a:xfrm>
            <a:custGeom>
              <a:avLst/>
              <a:gdLst/>
              <a:ahLst/>
              <a:cxnLst/>
              <a:rect r="r" b="b" t="t" l="l"/>
              <a:pathLst>
                <a:path h="546312" w="3692494">
                  <a:moveTo>
                    <a:pt x="0" y="0"/>
                  </a:moveTo>
                  <a:lnTo>
                    <a:pt x="3692494" y="0"/>
                  </a:lnTo>
                  <a:lnTo>
                    <a:pt x="3692494" y="546312"/>
                  </a:lnTo>
                  <a:lnTo>
                    <a:pt x="0" y="546312"/>
                  </a:lnTo>
                  <a:close/>
                </a:path>
              </a:pathLst>
            </a:custGeom>
            <a:blipFill>
              <a:blip r:embed="rId2">
                <a:alphaModFix amt="0"/>
              </a:blip>
              <a:stretch>
                <a:fillRect l="0" t="-81698" r="0" b="-81698"/>
              </a:stretch>
            </a:blipFill>
          </p:spPr>
        </p:sp>
        <p:sp>
          <p:nvSpPr>
            <p:cNvPr name="TextBox 65" id="65"/>
            <p:cNvSpPr txBox="true"/>
            <p:nvPr/>
          </p:nvSpPr>
          <p:spPr>
            <a:xfrm>
              <a:off x="0" y="9525"/>
              <a:ext cx="3692500" cy="536791"/>
            </a:xfrm>
            <a:prstGeom prst="rect">
              <a:avLst/>
            </a:prstGeom>
          </p:spPr>
          <p:txBody>
            <a:bodyPr anchor="ctr" rtlCol="false" tIns="0" lIns="0" bIns="0" rIns="0"/>
            <a:lstStyle/>
            <a:p>
              <a:pPr algn="l">
                <a:lnSpc>
                  <a:spcPts val="3544"/>
                </a:lnSpc>
              </a:pPr>
              <a:r>
                <a:rPr lang="en-US" sz="2953" b="true">
                  <a:solidFill>
                    <a:srgbClr val="7A2B1F"/>
                  </a:solidFill>
                  <a:latin typeface="Century Gothic Paneuropean Bold"/>
                  <a:ea typeface="Century Gothic Paneuropean Bold"/>
                  <a:cs typeface="Century Gothic Paneuropean Bold"/>
                  <a:sym typeface="Century Gothic Paneuropean Bold"/>
                </a:rPr>
                <a:t>EKSEMPLER PÅ TILTAK</a:t>
              </a:r>
            </a:p>
          </p:txBody>
        </p:sp>
      </p:grpSp>
      <p:grpSp>
        <p:nvGrpSpPr>
          <p:cNvPr name="Group 66" id="66"/>
          <p:cNvGrpSpPr/>
          <p:nvPr/>
        </p:nvGrpSpPr>
        <p:grpSpPr>
          <a:xfrm rot="0">
            <a:off x="11088082" y="9395206"/>
            <a:ext cx="1626967" cy="505269"/>
            <a:chOff x="0" y="0"/>
            <a:chExt cx="1542606" cy="479069"/>
          </a:xfrm>
        </p:grpSpPr>
        <p:sp>
          <p:nvSpPr>
            <p:cNvPr name="Freeform 67" id="67"/>
            <p:cNvSpPr/>
            <p:nvPr/>
          </p:nvSpPr>
          <p:spPr>
            <a:xfrm flipH="false" flipV="false" rot="0">
              <a:off x="0" y="0"/>
              <a:ext cx="1542542" cy="479044"/>
            </a:xfrm>
            <a:custGeom>
              <a:avLst/>
              <a:gdLst/>
              <a:ahLst/>
              <a:cxnLst/>
              <a:rect r="r" b="b" t="t" l="l"/>
              <a:pathLst>
                <a:path h="479044" w="1542542">
                  <a:moveTo>
                    <a:pt x="0" y="0"/>
                  </a:moveTo>
                  <a:lnTo>
                    <a:pt x="1542542" y="0"/>
                  </a:lnTo>
                  <a:lnTo>
                    <a:pt x="1542542" y="479044"/>
                  </a:lnTo>
                  <a:lnTo>
                    <a:pt x="0" y="479044"/>
                  </a:lnTo>
                  <a:lnTo>
                    <a:pt x="0" y="0"/>
                  </a:lnTo>
                  <a:close/>
                </a:path>
              </a:pathLst>
            </a:custGeom>
            <a:blipFill>
              <a:blip r:embed="rId3"/>
              <a:stretch>
                <a:fillRect l="0" t="0" r="-4" b="-5"/>
              </a:stretch>
            </a:blipFill>
          </p:spPr>
        </p:sp>
      </p:grpSp>
      <p:sp>
        <p:nvSpPr>
          <p:cNvPr name="Freeform 68" id="68"/>
          <p:cNvSpPr/>
          <p:nvPr/>
        </p:nvSpPr>
        <p:spPr>
          <a:xfrm flipH="false" flipV="false" rot="0">
            <a:off x="8725110" y="9446708"/>
            <a:ext cx="1547165" cy="402263"/>
          </a:xfrm>
          <a:custGeom>
            <a:avLst/>
            <a:gdLst/>
            <a:ahLst/>
            <a:cxnLst/>
            <a:rect r="r" b="b" t="t" l="l"/>
            <a:pathLst>
              <a:path h="402263" w="1547165">
                <a:moveTo>
                  <a:pt x="0" y="0"/>
                </a:moveTo>
                <a:lnTo>
                  <a:pt x="1547165" y="0"/>
                </a:lnTo>
                <a:lnTo>
                  <a:pt x="1547165" y="402263"/>
                </a:lnTo>
                <a:lnTo>
                  <a:pt x="0" y="40226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9" id="69"/>
          <p:cNvSpPr/>
          <p:nvPr/>
        </p:nvSpPr>
        <p:spPr>
          <a:xfrm flipH="false" flipV="false" rot="0">
            <a:off x="13530856" y="9395206"/>
            <a:ext cx="1596425" cy="505269"/>
          </a:xfrm>
          <a:custGeom>
            <a:avLst/>
            <a:gdLst/>
            <a:ahLst/>
            <a:cxnLst/>
            <a:rect r="r" b="b" t="t" l="l"/>
            <a:pathLst>
              <a:path h="505269" w="1596425">
                <a:moveTo>
                  <a:pt x="0" y="0"/>
                </a:moveTo>
                <a:lnTo>
                  <a:pt x="1596425" y="0"/>
                </a:lnTo>
                <a:lnTo>
                  <a:pt x="1596425" y="505268"/>
                </a:lnTo>
                <a:lnTo>
                  <a:pt x="0" y="505268"/>
                </a:lnTo>
                <a:lnTo>
                  <a:pt x="0" y="0"/>
                </a:lnTo>
                <a:close/>
              </a:path>
            </a:pathLst>
          </a:custGeom>
          <a:blipFill>
            <a:blip r:embed="rId6"/>
            <a:stretch>
              <a:fillRect l="0" t="0" r="0" b="0"/>
            </a:stretch>
          </a:blipFill>
        </p:spPr>
      </p:sp>
    </p:spTree>
  </p:cSld>
  <p:clrMapOvr>
    <a:masterClrMapping/>
  </p:clrMapOvr>
  <p:transition spd="fast">
    <p:fade/>
  </p:transition>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522561" y="440412"/>
            <a:ext cx="903555" cy="885459"/>
            <a:chOff x="0" y="0"/>
            <a:chExt cx="856704" cy="839546"/>
          </a:xfrm>
        </p:grpSpPr>
        <p:sp>
          <p:nvSpPr>
            <p:cNvPr name="Freeform 3" id="3"/>
            <p:cNvSpPr/>
            <p:nvPr/>
          </p:nvSpPr>
          <p:spPr>
            <a:xfrm flipH="false" flipV="false" rot="0">
              <a:off x="6350" y="6350"/>
              <a:ext cx="844042" cy="826897"/>
            </a:xfrm>
            <a:custGeom>
              <a:avLst/>
              <a:gdLst/>
              <a:ahLst/>
              <a:cxnLst/>
              <a:rect r="r" b="b" t="t" l="l"/>
              <a:pathLst>
                <a:path h="826897" w="844042">
                  <a:moveTo>
                    <a:pt x="0" y="413385"/>
                  </a:moveTo>
                  <a:cubicBezTo>
                    <a:pt x="0" y="185039"/>
                    <a:pt x="188976" y="0"/>
                    <a:pt x="422021" y="0"/>
                  </a:cubicBezTo>
                  <a:cubicBezTo>
                    <a:pt x="655066" y="0"/>
                    <a:pt x="844042" y="185039"/>
                    <a:pt x="844042" y="413385"/>
                  </a:cubicBezTo>
                  <a:cubicBezTo>
                    <a:pt x="844042" y="641731"/>
                    <a:pt x="655066" y="826897"/>
                    <a:pt x="422021" y="826897"/>
                  </a:cubicBezTo>
                  <a:cubicBezTo>
                    <a:pt x="188976" y="826897"/>
                    <a:pt x="0" y="641731"/>
                    <a:pt x="0" y="413385"/>
                  </a:cubicBezTo>
                  <a:close/>
                </a:path>
              </a:pathLst>
            </a:custGeom>
            <a:solidFill>
              <a:srgbClr val="F3E9E2"/>
            </a:solidFill>
          </p:spPr>
        </p:sp>
      </p:grpSp>
      <p:grpSp>
        <p:nvGrpSpPr>
          <p:cNvPr name="Group 4" id="4"/>
          <p:cNvGrpSpPr/>
          <p:nvPr/>
        </p:nvGrpSpPr>
        <p:grpSpPr>
          <a:xfrm rot="0">
            <a:off x="14620970" y="724912"/>
            <a:ext cx="706736" cy="316446"/>
            <a:chOff x="0" y="0"/>
            <a:chExt cx="670090" cy="300038"/>
          </a:xfrm>
        </p:grpSpPr>
        <p:sp>
          <p:nvSpPr>
            <p:cNvPr name="Freeform 5" id="5"/>
            <p:cNvSpPr/>
            <p:nvPr/>
          </p:nvSpPr>
          <p:spPr>
            <a:xfrm flipH="false" flipV="false" rot="0">
              <a:off x="0" y="0"/>
              <a:ext cx="670095" cy="300031"/>
            </a:xfrm>
            <a:custGeom>
              <a:avLst/>
              <a:gdLst/>
              <a:ahLst/>
              <a:cxnLst/>
              <a:rect r="r" b="b" t="t" l="l"/>
              <a:pathLst>
                <a:path h="300031" w="670095">
                  <a:moveTo>
                    <a:pt x="0" y="0"/>
                  </a:moveTo>
                  <a:lnTo>
                    <a:pt x="670095" y="0"/>
                  </a:lnTo>
                  <a:lnTo>
                    <a:pt x="670095" y="300031"/>
                  </a:lnTo>
                  <a:lnTo>
                    <a:pt x="0" y="300031"/>
                  </a:lnTo>
                  <a:close/>
                </a:path>
              </a:pathLst>
            </a:custGeom>
            <a:blipFill>
              <a:blip r:embed="rId2">
                <a:alphaModFix amt="0"/>
              </a:blip>
              <a:stretch>
                <a:fillRect l="-7448" t="0" r="-7448" b="-2"/>
              </a:stretch>
            </a:blipFill>
          </p:spPr>
        </p:sp>
        <p:sp>
          <p:nvSpPr>
            <p:cNvPr name="TextBox 6" id="6"/>
            <p:cNvSpPr txBox="true"/>
            <p:nvPr/>
          </p:nvSpPr>
          <p:spPr>
            <a:xfrm>
              <a:off x="0" y="0"/>
              <a:ext cx="670090" cy="300038"/>
            </a:xfrm>
            <a:prstGeom prst="rect">
              <a:avLst/>
            </a:prstGeom>
          </p:spPr>
          <p:txBody>
            <a:bodyPr anchor="ctr" rtlCol="false" tIns="0" lIns="0" bIns="0" rIns="0"/>
            <a:lstStyle/>
            <a:p>
              <a:pPr algn="ctr">
                <a:lnSpc>
                  <a:spcPts val="1519"/>
                </a:lnSpc>
              </a:pPr>
              <a:r>
                <a:rPr lang="en-US" sz="1265" b="true">
                  <a:solidFill>
                    <a:srgbClr val="55220A"/>
                  </a:solidFill>
                  <a:latin typeface="Century Gothic Paneuropean Bold"/>
                  <a:ea typeface="Century Gothic Paneuropean Bold"/>
                  <a:cs typeface="Century Gothic Paneuropean Bold"/>
                  <a:sym typeface="Century Gothic Paneuropean Bold"/>
                </a:rPr>
                <a:t>TRINN 4</a:t>
              </a:r>
            </a:p>
          </p:txBody>
        </p:sp>
      </p:grpSp>
      <p:grpSp>
        <p:nvGrpSpPr>
          <p:cNvPr name="Group 7" id="7"/>
          <p:cNvGrpSpPr/>
          <p:nvPr/>
        </p:nvGrpSpPr>
        <p:grpSpPr>
          <a:xfrm rot="0">
            <a:off x="2781933" y="481399"/>
            <a:ext cx="6593391" cy="803471"/>
            <a:chOff x="0" y="0"/>
            <a:chExt cx="6251512" cy="761810"/>
          </a:xfrm>
        </p:grpSpPr>
        <p:sp>
          <p:nvSpPr>
            <p:cNvPr name="Freeform 8" id="8"/>
            <p:cNvSpPr/>
            <p:nvPr/>
          </p:nvSpPr>
          <p:spPr>
            <a:xfrm flipH="false" flipV="false" rot="0">
              <a:off x="0" y="0"/>
              <a:ext cx="6251511" cy="761809"/>
            </a:xfrm>
            <a:custGeom>
              <a:avLst/>
              <a:gdLst/>
              <a:ahLst/>
              <a:cxnLst/>
              <a:rect r="r" b="b" t="t" l="l"/>
              <a:pathLst>
                <a:path h="761809" w="6251511">
                  <a:moveTo>
                    <a:pt x="0" y="0"/>
                  </a:moveTo>
                  <a:lnTo>
                    <a:pt x="6251511" y="0"/>
                  </a:lnTo>
                  <a:lnTo>
                    <a:pt x="6251511" y="761809"/>
                  </a:lnTo>
                  <a:lnTo>
                    <a:pt x="0" y="761809"/>
                  </a:lnTo>
                  <a:close/>
                </a:path>
              </a:pathLst>
            </a:custGeom>
            <a:blipFill>
              <a:blip r:embed="rId2">
                <a:alphaModFix amt="0"/>
              </a:blip>
              <a:stretch>
                <a:fillRect l="0" t="-109896" r="0" b="-109896"/>
              </a:stretch>
            </a:blipFill>
          </p:spPr>
        </p:sp>
        <p:sp>
          <p:nvSpPr>
            <p:cNvPr name="TextBox 9" id="9"/>
            <p:cNvSpPr txBox="true"/>
            <p:nvPr/>
          </p:nvSpPr>
          <p:spPr>
            <a:xfrm>
              <a:off x="0" y="9525"/>
              <a:ext cx="6251512" cy="752285"/>
            </a:xfrm>
            <a:prstGeom prst="rect">
              <a:avLst/>
            </a:prstGeom>
          </p:spPr>
          <p:txBody>
            <a:bodyPr anchor="ctr" rtlCol="false" tIns="0" lIns="0" bIns="0" rIns="0"/>
            <a:lstStyle/>
            <a:p>
              <a:pPr algn="l">
                <a:lnSpc>
                  <a:spcPts val="3544"/>
                </a:lnSpc>
              </a:pPr>
              <a:r>
                <a:rPr lang="en-US" sz="2953" b="true">
                  <a:solidFill>
                    <a:srgbClr val="7A2B1F"/>
                  </a:solidFill>
                  <a:latin typeface="Century Gothic Paneuropean Bold"/>
                  <a:ea typeface="Century Gothic Paneuropean Bold"/>
                  <a:cs typeface="Century Gothic Paneuropean Bold"/>
                  <a:sym typeface="Century Gothic Paneuropean Bold"/>
                </a:rPr>
                <a:t>GJENNOMFØRINGEN SATT I SYSTEM </a:t>
              </a:r>
            </a:p>
            <a:p>
              <a:pPr algn="l">
                <a:lnSpc>
                  <a:spcPts val="1772"/>
                </a:lnSpc>
              </a:pPr>
              <a:r>
                <a:rPr lang="en-US" sz="1476" b="true">
                  <a:solidFill>
                    <a:srgbClr val="000000"/>
                  </a:solidFill>
                  <a:latin typeface="Century Gothic Paneuropean Bold"/>
                  <a:ea typeface="Century Gothic Paneuropean Bold"/>
                  <a:cs typeface="Century Gothic Paneuropean Bold"/>
                  <a:sym typeface="Century Gothic Paneuropean Bold"/>
                </a:rPr>
                <a:t>Prosessen  - årshjul» eller prosjektperiode</a:t>
              </a:r>
            </a:p>
          </p:txBody>
        </p:sp>
      </p:grpSp>
      <p:grpSp>
        <p:nvGrpSpPr>
          <p:cNvPr name="Group 10" id="10"/>
          <p:cNvGrpSpPr/>
          <p:nvPr/>
        </p:nvGrpSpPr>
        <p:grpSpPr>
          <a:xfrm rot="0">
            <a:off x="9320781" y="2882610"/>
            <a:ext cx="4805409" cy="4924057"/>
            <a:chOff x="0" y="0"/>
            <a:chExt cx="4556239" cy="4668736"/>
          </a:xfrm>
        </p:grpSpPr>
        <p:sp>
          <p:nvSpPr>
            <p:cNvPr name="Freeform 11" id="11"/>
            <p:cNvSpPr/>
            <p:nvPr/>
          </p:nvSpPr>
          <p:spPr>
            <a:xfrm flipH="false" flipV="false" rot="0">
              <a:off x="0" y="0"/>
              <a:ext cx="4556252" cy="4668774"/>
            </a:xfrm>
            <a:custGeom>
              <a:avLst/>
              <a:gdLst/>
              <a:ahLst/>
              <a:cxnLst/>
              <a:rect r="r" b="b" t="t" l="l"/>
              <a:pathLst>
                <a:path h="4668774" w="4556252">
                  <a:moveTo>
                    <a:pt x="0" y="0"/>
                  </a:moveTo>
                  <a:lnTo>
                    <a:pt x="4556252" y="0"/>
                  </a:lnTo>
                  <a:lnTo>
                    <a:pt x="4556252" y="4668774"/>
                  </a:lnTo>
                  <a:lnTo>
                    <a:pt x="0" y="4668774"/>
                  </a:lnTo>
                  <a:lnTo>
                    <a:pt x="0" y="0"/>
                  </a:lnTo>
                  <a:close/>
                </a:path>
              </a:pathLst>
            </a:custGeom>
            <a:blipFill>
              <a:blip r:embed="rId3">
                <a:alphaModFix amt="19999"/>
              </a:blip>
              <a:stretch>
                <a:fillRect l="0" t="0" r="0" b="0"/>
              </a:stretch>
            </a:blipFill>
          </p:spPr>
        </p:sp>
      </p:grpSp>
      <p:grpSp>
        <p:nvGrpSpPr>
          <p:cNvPr name="Group 12" id="12"/>
          <p:cNvGrpSpPr/>
          <p:nvPr/>
        </p:nvGrpSpPr>
        <p:grpSpPr>
          <a:xfrm rot="0">
            <a:off x="8218625" y="6174397"/>
            <a:ext cx="7014971" cy="26802"/>
            <a:chOff x="0" y="0"/>
            <a:chExt cx="6651231" cy="25413"/>
          </a:xfrm>
        </p:grpSpPr>
        <p:sp>
          <p:nvSpPr>
            <p:cNvPr name="Freeform 13" id="13"/>
            <p:cNvSpPr/>
            <p:nvPr/>
          </p:nvSpPr>
          <p:spPr>
            <a:xfrm flipH="false" flipV="false" rot="0">
              <a:off x="12700" y="0"/>
              <a:ext cx="6625844" cy="25400"/>
            </a:xfrm>
            <a:custGeom>
              <a:avLst/>
              <a:gdLst/>
              <a:ahLst/>
              <a:cxnLst/>
              <a:rect r="r" b="b" t="t" l="l"/>
              <a:pathLst>
                <a:path h="25400" w="6625844">
                  <a:moveTo>
                    <a:pt x="0" y="0"/>
                  </a:moveTo>
                  <a:lnTo>
                    <a:pt x="6625844" y="0"/>
                  </a:lnTo>
                  <a:lnTo>
                    <a:pt x="6625844" y="25400"/>
                  </a:lnTo>
                  <a:lnTo>
                    <a:pt x="0" y="25400"/>
                  </a:lnTo>
                  <a:close/>
                </a:path>
              </a:pathLst>
            </a:custGeom>
            <a:solidFill>
              <a:srgbClr val="FFFFFF"/>
            </a:solidFill>
          </p:spPr>
        </p:sp>
      </p:grpSp>
      <p:grpSp>
        <p:nvGrpSpPr>
          <p:cNvPr name="Group 14" id="14"/>
          <p:cNvGrpSpPr/>
          <p:nvPr/>
        </p:nvGrpSpPr>
        <p:grpSpPr>
          <a:xfrm rot="0">
            <a:off x="12642464" y="2866309"/>
            <a:ext cx="675259" cy="321549"/>
            <a:chOff x="0" y="0"/>
            <a:chExt cx="640245" cy="304876"/>
          </a:xfrm>
        </p:grpSpPr>
        <p:sp>
          <p:nvSpPr>
            <p:cNvPr name="Freeform 15" id="15"/>
            <p:cNvSpPr/>
            <p:nvPr/>
          </p:nvSpPr>
          <p:spPr>
            <a:xfrm flipH="false" flipV="false" rot="0">
              <a:off x="0" y="0"/>
              <a:ext cx="640242" cy="304875"/>
            </a:xfrm>
            <a:custGeom>
              <a:avLst/>
              <a:gdLst/>
              <a:ahLst/>
              <a:cxnLst/>
              <a:rect r="r" b="b" t="t" l="l"/>
              <a:pathLst>
                <a:path h="304875" w="640242">
                  <a:moveTo>
                    <a:pt x="0" y="0"/>
                  </a:moveTo>
                  <a:lnTo>
                    <a:pt x="640242" y="0"/>
                  </a:lnTo>
                  <a:lnTo>
                    <a:pt x="640242" y="304875"/>
                  </a:lnTo>
                  <a:lnTo>
                    <a:pt x="0" y="304875"/>
                  </a:lnTo>
                  <a:close/>
                </a:path>
              </a:pathLst>
            </a:custGeom>
            <a:blipFill>
              <a:blip r:embed="rId2">
                <a:alphaModFix amt="0"/>
              </a:blip>
              <a:stretch>
                <a:fillRect l="-11096" t="0" r="-11096" b="0"/>
              </a:stretch>
            </a:blipFill>
          </p:spPr>
        </p:sp>
        <p:sp>
          <p:nvSpPr>
            <p:cNvPr name="TextBox 16" id="16"/>
            <p:cNvSpPr txBox="true"/>
            <p:nvPr/>
          </p:nvSpPr>
          <p:spPr>
            <a:xfrm>
              <a:off x="0" y="0"/>
              <a:ext cx="640245" cy="304876"/>
            </a:xfrm>
            <a:prstGeom prst="rect">
              <a:avLst/>
            </a:prstGeom>
          </p:spPr>
          <p:txBody>
            <a:bodyPr anchor="ctr" rtlCol="false" tIns="0" lIns="0" bIns="0" rIns="0"/>
            <a:lstStyle/>
            <a:p>
              <a:pPr algn="ctr">
                <a:lnSpc>
                  <a:spcPts val="1519"/>
                </a:lnSpc>
              </a:pPr>
              <a:r>
                <a:rPr lang="en-US" sz="1265">
                  <a:solidFill>
                    <a:srgbClr val="55220A"/>
                  </a:solidFill>
                  <a:latin typeface="Century Gothic Paneuropean"/>
                  <a:ea typeface="Century Gothic Paneuropean"/>
                  <a:cs typeface="Century Gothic Paneuropean"/>
                  <a:sym typeface="Century Gothic Paneuropean"/>
                </a:rPr>
                <a:t>Januar</a:t>
              </a:r>
            </a:p>
          </p:txBody>
        </p:sp>
      </p:grpSp>
      <p:grpSp>
        <p:nvGrpSpPr>
          <p:cNvPr name="Group 17" id="17"/>
          <p:cNvGrpSpPr/>
          <p:nvPr/>
        </p:nvGrpSpPr>
        <p:grpSpPr>
          <a:xfrm rot="0">
            <a:off x="14031932" y="3683590"/>
            <a:ext cx="730364" cy="321549"/>
            <a:chOff x="0" y="0"/>
            <a:chExt cx="692493" cy="304876"/>
          </a:xfrm>
        </p:grpSpPr>
        <p:sp>
          <p:nvSpPr>
            <p:cNvPr name="Freeform 18" id="18"/>
            <p:cNvSpPr/>
            <p:nvPr/>
          </p:nvSpPr>
          <p:spPr>
            <a:xfrm flipH="false" flipV="false" rot="0">
              <a:off x="0" y="0"/>
              <a:ext cx="692494" cy="304875"/>
            </a:xfrm>
            <a:custGeom>
              <a:avLst/>
              <a:gdLst/>
              <a:ahLst/>
              <a:cxnLst/>
              <a:rect r="r" b="b" t="t" l="l"/>
              <a:pathLst>
                <a:path h="304875" w="692494">
                  <a:moveTo>
                    <a:pt x="0" y="0"/>
                  </a:moveTo>
                  <a:lnTo>
                    <a:pt x="692494" y="0"/>
                  </a:lnTo>
                  <a:lnTo>
                    <a:pt x="692494" y="304875"/>
                  </a:lnTo>
                  <a:lnTo>
                    <a:pt x="0" y="304875"/>
                  </a:lnTo>
                  <a:close/>
                </a:path>
              </a:pathLst>
            </a:custGeom>
            <a:blipFill>
              <a:blip r:embed="rId2">
                <a:alphaModFix amt="0"/>
              </a:blip>
              <a:stretch>
                <a:fillRect l="-6486" t="0" r="-6486" b="0"/>
              </a:stretch>
            </a:blipFill>
          </p:spPr>
        </p:sp>
        <p:sp>
          <p:nvSpPr>
            <p:cNvPr name="TextBox 19" id="19"/>
            <p:cNvSpPr txBox="true"/>
            <p:nvPr/>
          </p:nvSpPr>
          <p:spPr>
            <a:xfrm>
              <a:off x="0" y="0"/>
              <a:ext cx="692493" cy="304876"/>
            </a:xfrm>
            <a:prstGeom prst="rect">
              <a:avLst/>
            </a:prstGeom>
          </p:spPr>
          <p:txBody>
            <a:bodyPr anchor="ctr" rtlCol="false" tIns="0" lIns="0" bIns="0" rIns="0"/>
            <a:lstStyle/>
            <a:p>
              <a:pPr algn="ctr">
                <a:lnSpc>
                  <a:spcPts val="1519"/>
                </a:lnSpc>
              </a:pPr>
              <a:r>
                <a:rPr lang="en-US" sz="1265">
                  <a:solidFill>
                    <a:srgbClr val="55220A"/>
                  </a:solidFill>
                  <a:latin typeface="Century Gothic Paneuropean"/>
                  <a:ea typeface="Century Gothic Paneuropean"/>
                  <a:cs typeface="Century Gothic Paneuropean"/>
                  <a:sym typeface="Century Gothic Paneuropean"/>
                </a:rPr>
                <a:t>Februar</a:t>
              </a:r>
            </a:p>
          </p:txBody>
        </p:sp>
      </p:grpSp>
      <p:grpSp>
        <p:nvGrpSpPr>
          <p:cNvPr name="Group 20" id="20"/>
          <p:cNvGrpSpPr/>
          <p:nvPr/>
        </p:nvGrpSpPr>
        <p:grpSpPr>
          <a:xfrm rot="0">
            <a:off x="14848048" y="4957450"/>
            <a:ext cx="502308" cy="321549"/>
            <a:chOff x="0" y="0"/>
            <a:chExt cx="476263" cy="304876"/>
          </a:xfrm>
        </p:grpSpPr>
        <p:sp>
          <p:nvSpPr>
            <p:cNvPr name="Freeform 21" id="21"/>
            <p:cNvSpPr/>
            <p:nvPr/>
          </p:nvSpPr>
          <p:spPr>
            <a:xfrm flipH="false" flipV="false" rot="0">
              <a:off x="0" y="0"/>
              <a:ext cx="476267" cy="304875"/>
            </a:xfrm>
            <a:custGeom>
              <a:avLst/>
              <a:gdLst/>
              <a:ahLst/>
              <a:cxnLst/>
              <a:rect r="r" b="b" t="t" l="l"/>
              <a:pathLst>
                <a:path h="304875" w="476267">
                  <a:moveTo>
                    <a:pt x="0" y="0"/>
                  </a:moveTo>
                  <a:lnTo>
                    <a:pt x="476267" y="0"/>
                  </a:lnTo>
                  <a:lnTo>
                    <a:pt x="476267" y="304875"/>
                  </a:lnTo>
                  <a:lnTo>
                    <a:pt x="0" y="304875"/>
                  </a:lnTo>
                  <a:close/>
                </a:path>
              </a:pathLst>
            </a:custGeom>
            <a:blipFill>
              <a:blip r:embed="rId2">
                <a:alphaModFix amt="0"/>
              </a:blip>
              <a:stretch>
                <a:fillRect l="-32132" t="0" r="-32131" b="0"/>
              </a:stretch>
            </a:blipFill>
          </p:spPr>
        </p:sp>
        <p:sp>
          <p:nvSpPr>
            <p:cNvPr name="TextBox 22" id="22"/>
            <p:cNvSpPr txBox="true"/>
            <p:nvPr/>
          </p:nvSpPr>
          <p:spPr>
            <a:xfrm>
              <a:off x="0" y="0"/>
              <a:ext cx="476263" cy="304876"/>
            </a:xfrm>
            <a:prstGeom prst="rect">
              <a:avLst/>
            </a:prstGeom>
          </p:spPr>
          <p:txBody>
            <a:bodyPr anchor="ctr" rtlCol="false" tIns="0" lIns="0" bIns="0" rIns="0"/>
            <a:lstStyle/>
            <a:p>
              <a:pPr algn="ctr">
                <a:lnSpc>
                  <a:spcPts val="1519"/>
                </a:lnSpc>
              </a:pPr>
              <a:r>
                <a:rPr lang="en-US" sz="1265">
                  <a:solidFill>
                    <a:srgbClr val="55220A"/>
                  </a:solidFill>
                  <a:latin typeface="Century Gothic Paneuropean"/>
                  <a:ea typeface="Century Gothic Paneuropean"/>
                  <a:cs typeface="Century Gothic Paneuropean"/>
                  <a:sym typeface="Century Gothic Paneuropean"/>
                </a:rPr>
                <a:t>Mars</a:t>
              </a:r>
            </a:p>
          </p:txBody>
        </p:sp>
      </p:grpSp>
      <p:grpSp>
        <p:nvGrpSpPr>
          <p:cNvPr name="Group 23" id="23"/>
          <p:cNvGrpSpPr/>
          <p:nvPr/>
        </p:nvGrpSpPr>
        <p:grpSpPr>
          <a:xfrm rot="0">
            <a:off x="14861549" y="6284620"/>
            <a:ext cx="475305" cy="321549"/>
            <a:chOff x="0" y="0"/>
            <a:chExt cx="450660" cy="304876"/>
          </a:xfrm>
        </p:grpSpPr>
        <p:sp>
          <p:nvSpPr>
            <p:cNvPr name="Freeform 24" id="24"/>
            <p:cNvSpPr/>
            <p:nvPr/>
          </p:nvSpPr>
          <p:spPr>
            <a:xfrm flipH="false" flipV="false" rot="0">
              <a:off x="0" y="0"/>
              <a:ext cx="450663" cy="304875"/>
            </a:xfrm>
            <a:custGeom>
              <a:avLst/>
              <a:gdLst/>
              <a:ahLst/>
              <a:cxnLst/>
              <a:rect r="r" b="b" t="t" l="l"/>
              <a:pathLst>
                <a:path h="304875" w="450663">
                  <a:moveTo>
                    <a:pt x="0" y="0"/>
                  </a:moveTo>
                  <a:lnTo>
                    <a:pt x="450663" y="0"/>
                  </a:lnTo>
                  <a:lnTo>
                    <a:pt x="450663" y="304875"/>
                  </a:lnTo>
                  <a:lnTo>
                    <a:pt x="0" y="304875"/>
                  </a:lnTo>
                  <a:close/>
                </a:path>
              </a:pathLst>
            </a:custGeom>
            <a:blipFill>
              <a:blip r:embed="rId2">
                <a:alphaModFix amt="0"/>
              </a:blip>
              <a:stretch>
                <a:fillRect l="-36798" t="0" r="-36797" b="0"/>
              </a:stretch>
            </a:blipFill>
          </p:spPr>
        </p:sp>
        <p:sp>
          <p:nvSpPr>
            <p:cNvPr name="TextBox 25" id="25"/>
            <p:cNvSpPr txBox="true"/>
            <p:nvPr/>
          </p:nvSpPr>
          <p:spPr>
            <a:xfrm>
              <a:off x="0" y="0"/>
              <a:ext cx="450660" cy="304876"/>
            </a:xfrm>
            <a:prstGeom prst="rect">
              <a:avLst/>
            </a:prstGeom>
          </p:spPr>
          <p:txBody>
            <a:bodyPr anchor="ctr" rtlCol="false" tIns="0" lIns="0" bIns="0" rIns="0"/>
            <a:lstStyle/>
            <a:p>
              <a:pPr algn="ctr">
                <a:lnSpc>
                  <a:spcPts val="1519"/>
                </a:lnSpc>
              </a:pPr>
              <a:r>
                <a:rPr lang="en-US" sz="1265">
                  <a:solidFill>
                    <a:srgbClr val="55220A"/>
                  </a:solidFill>
                  <a:latin typeface="Century Gothic Paneuropean"/>
                  <a:ea typeface="Century Gothic Paneuropean"/>
                  <a:cs typeface="Century Gothic Paneuropean"/>
                  <a:sym typeface="Century Gothic Paneuropean"/>
                </a:rPr>
                <a:t>April</a:t>
              </a:r>
            </a:p>
          </p:txBody>
        </p:sp>
      </p:grpSp>
      <p:grpSp>
        <p:nvGrpSpPr>
          <p:cNvPr name="Group 26" id="26"/>
          <p:cNvGrpSpPr/>
          <p:nvPr/>
        </p:nvGrpSpPr>
        <p:grpSpPr>
          <a:xfrm rot="0">
            <a:off x="14185246" y="7491816"/>
            <a:ext cx="423736" cy="321549"/>
            <a:chOff x="0" y="0"/>
            <a:chExt cx="401764" cy="304876"/>
          </a:xfrm>
        </p:grpSpPr>
        <p:sp>
          <p:nvSpPr>
            <p:cNvPr name="Freeform 27" id="27"/>
            <p:cNvSpPr/>
            <p:nvPr/>
          </p:nvSpPr>
          <p:spPr>
            <a:xfrm flipH="false" flipV="false" rot="0">
              <a:off x="0" y="0"/>
              <a:ext cx="401761" cy="304875"/>
            </a:xfrm>
            <a:custGeom>
              <a:avLst/>
              <a:gdLst/>
              <a:ahLst/>
              <a:cxnLst/>
              <a:rect r="r" b="b" t="t" l="l"/>
              <a:pathLst>
                <a:path h="304875" w="401761">
                  <a:moveTo>
                    <a:pt x="0" y="0"/>
                  </a:moveTo>
                  <a:lnTo>
                    <a:pt x="401761" y="0"/>
                  </a:lnTo>
                  <a:lnTo>
                    <a:pt x="401761" y="304875"/>
                  </a:lnTo>
                  <a:lnTo>
                    <a:pt x="0" y="304875"/>
                  </a:lnTo>
                  <a:close/>
                </a:path>
              </a:pathLst>
            </a:custGeom>
            <a:blipFill>
              <a:blip r:embed="rId2">
                <a:alphaModFix amt="0"/>
              </a:blip>
              <a:stretch>
                <a:fillRect l="-47362" t="0" r="-47363" b="0"/>
              </a:stretch>
            </a:blipFill>
          </p:spPr>
        </p:sp>
        <p:sp>
          <p:nvSpPr>
            <p:cNvPr name="TextBox 28" id="28"/>
            <p:cNvSpPr txBox="true"/>
            <p:nvPr/>
          </p:nvSpPr>
          <p:spPr>
            <a:xfrm>
              <a:off x="0" y="0"/>
              <a:ext cx="401764" cy="304876"/>
            </a:xfrm>
            <a:prstGeom prst="rect">
              <a:avLst/>
            </a:prstGeom>
          </p:spPr>
          <p:txBody>
            <a:bodyPr anchor="ctr" rtlCol="false" tIns="0" lIns="0" bIns="0" rIns="0"/>
            <a:lstStyle/>
            <a:p>
              <a:pPr algn="ctr">
                <a:lnSpc>
                  <a:spcPts val="1519"/>
                </a:lnSpc>
              </a:pPr>
              <a:r>
                <a:rPr lang="en-US" sz="1265">
                  <a:solidFill>
                    <a:srgbClr val="55220A"/>
                  </a:solidFill>
                  <a:latin typeface="Century Gothic Paneuropean"/>
                  <a:ea typeface="Century Gothic Paneuropean"/>
                  <a:cs typeface="Century Gothic Paneuropean"/>
                  <a:sym typeface="Century Gothic Paneuropean"/>
                </a:rPr>
                <a:t>Mai</a:t>
              </a:r>
            </a:p>
          </p:txBody>
        </p:sp>
      </p:grpSp>
      <p:grpSp>
        <p:nvGrpSpPr>
          <p:cNvPr name="Group 29" id="29"/>
          <p:cNvGrpSpPr/>
          <p:nvPr/>
        </p:nvGrpSpPr>
        <p:grpSpPr>
          <a:xfrm rot="0">
            <a:off x="12741155" y="8177160"/>
            <a:ext cx="439434" cy="321549"/>
            <a:chOff x="0" y="0"/>
            <a:chExt cx="416649" cy="304876"/>
          </a:xfrm>
        </p:grpSpPr>
        <p:sp>
          <p:nvSpPr>
            <p:cNvPr name="Freeform 30" id="30"/>
            <p:cNvSpPr/>
            <p:nvPr/>
          </p:nvSpPr>
          <p:spPr>
            <a:xfrm flipH="false" flipV="false" rot="0">
              <a:off x="0" y="0"/>
              <a:ext cx="416648" cy="304875"/>
            </a:xfrm>
            <a:custGeom>
              <a:avLst/>
              <a:gdLst/>
              <a:ahLst/>
              <a:cxnLst/>
              <a:rect r="r" b="b" t="t" l="l"/>
              <a:pathLst>
                <a:path h="304875" w="416648">
                  <a:moveTo>
                    <a:pt x="0" y="0"/>
                  </a:moveTo>
                  <a:lnTo>
                    <a:pt x="416648" y="0"/>
                  </a:lnTo>
                  <a:lnTo>
                    <a:pt x="416648" y="304875"/>
                  </a:lnTo>
                  <a:lnTo>
                    <a:pt x="0" y="304875"/>
                  </a:lnTo>
                  <a:close/>
                </a:path>
              </a:pathLst>
            </a:custGeom>
            <a:blipFill>
              <a:blip r:embed="rId2">
                <a:alphaModFix amt="0"/>
              </a:blip>
              <a:stretch>
                <a:fillRect l="-43884" t="0" r="-43884" b="0"/>
              </a:stretch>
            </a:blipFill>
          </p:spPr>
        </p:sp>
        <p:sp>
          <p:nvSpPr>
            <p:cNvPr name="TextBox 31" id="31"/>
            <p:cNvSpPr txBox="true"/>
            <p:nvPr/>
          </p:nvSpPr>
          <p:spPr>
            <a:xfrm>
              <a:off x="0" y="0"/>
              <a:ext cx="416649" cy="304876"/>
            </a:xfrm>
            <a:prstGeom prst="rect">
              <a:avLst/>
            </a:prstGeom>
          </p:spPr>
          <p:txBody>
            <a:bodyPr anchor="ctr" rtlCol="false" tIns="0" lIns="0" bIns="0" rIns="0"/>
            <a:lstStyle/>
            <a:p>
              <a:pPr algn="ctr">
                <a:lnSpc>
                  <a:spcPts val="1519"/>
                </a:lnSpc>
              </a:pPr>
              <a:r>
                <a:rPr lang="en-US" sz="1265">
                  <a:solidFill>
                    <a:srgbClr val="55220A"/>
                  </a:solidFill>
                  <a:latin typeface="Century Gothic Paneuropean"/>
                  <a:ea typeface="Century Gothic Paneuropean"/>
                  <a:cs typeface="Century Gothic Paneuropean"/>
                  <a:sym typeface="Century Gothic Paneuropean"/>
                </a:rPr>
                <a:t>Juni</a:t>
              </a:r>
            </a:p>
          </p:txBody>
        </p:sp>
      </p:grpSp>
      <p:grpSp>
        <p:nvGrpSpPr>
          <p:cNvPr name="Group 32" id="32"/>
          <p:cNvGrpSpPr/>
          <p:nvPr/>
        </p:nvGrpSpPr>
        <p:grpSpPr>
          <a:xfrm rot="0">
            <a:off x="10304569" y="8177160"/>
            <a:ext cx="373573" cy="321549"/>
            <a:chOff x="0" y="0"/>
            <a:chExt cx="354203" cy="304876"/>
          </a:xfrm>
        </p:grpSpPr>
        <p:sp>
          <p:nvSpPr>
            <p:cNvPr name="Freeform 33" id="33"/>
            <p:cNvSpPr/>
            <p:nvPr/>
          </p:nvSpPr>
          <p:spPr>
            <a:xfrm flipH="false" flipV="false" rot="0">
              <a:off x="0" y="0"/>
              <a:ext cx="354199" cy="304875"/>
            </a:xfrm>
            <a:custGeom>
              <a:avLst/>
              <a:gdLst/>
              <a:ahLst/>
              <a:cxnLst/>
              <a:rect r="r" b="b" t="t" l="l"/>
              <a:pathLst>
                <a:path h="304875" w="354199">
                  <a:moveTo>
                    <a:pt x="0" y="0"/>
                  </a:moveTo>
                  <a:lnTo>
                    <a:pt x="354199" y="0"/>
                  </a:lnTo>
                  <a:lnTo>
                    <a:pt x="354199" y="304875"/>
                  </a:lnTo>
                  <a:lnTo>
                    <a:pt x="0" y="304875"/>
                  </a:lnTo>
                  <a:close/>
                </a:path>
              </a:pathLst>
            </a:custGeom>
            <a:blipFill>
              <a:blip r:embed="rId2">
                <a:alphaModFix amt="0"/>
              </a:blip>
              <a:stretch>
                <a:fillRect l="-60436" t="0" r="-60437" b="0"/>
              </a:stretch>
            </a:blipFill>
          </p:spPr>
        </p:sp>
        <p:sp>
          <p:nvSpPr>
            <p:cNvPr name="TextBox 34" id="34"/>
            <p:cNvSpPr txBox="true"/>
            <p:nvPr/>
          </p:nvSpPr>
          <p:spPr>
            <a:xfrm>
              <a:off x="0" y="0"/>
              <a:ext cx="354203" cy="304876"/>
            </a:xfrm>
            <a:prstGeom prst="rect">
              <a:avLst/>
            </a:prstGeom>
          </p:spPr>
          <p:txBody>
            <a:bodyPr anchor="ctr" rtlCol="false" tIns="0" lIns="0" bIns="0" rIns="0"/>
            <a:lstStyle/>
            <a:p>
              <a:pPr algn="ctr">
                <a:lnSpc>
                  <a:spcPts val="1519"/>
                </a:lnSpc>
              </a:pPr>
              <a:r>
                <a:rPr lang="en-US" sz="1265">
                  <a:solidFill>
                    <a:srgbClr val="55220A"/>
                  </a:solidFill>
                  <a:latin typeface="Century Gothic Paneuropean"/>
                  <a:ea typeface="Century Gothic Paneuropean"/>
                  <a:cs typeface="Century Gothic Paneuropean"/>
                  <a:sym typeface="Century Gothic Paneuropean"/>
                </a:rPr>
                <a:t>Juli</a:t>
              </a:r>
            </a:p>
          </p:txBody>
        </p:sp>
      </p:grpSp>
      <p:grpSp>
        <p:nvGrpSpPr>
          <p:cNvPr name="Group 35" id="35"/>
          <p:cNvGrpSpPr/>
          <p:nvPr/>
        </p:nvGrpSpPr>
        <p:grpSpPr>
          <a:xfrm rot="0">
            <a:off x="8813584" y="7491816"/>
            <a:ext cx="673450" cy="321549"/>
            <a:chOff x="0" y="0"/>
            <a:chExt cx="638531" cy="304876"/>
          </a:xfrm>
        </p:grpSpPr>
        <p:sp>
          <p:nvSpPr>
            <p:cNvPr name="Freeform 36" id="36"/>
            <p:cNvSpPr/>
            <p:nvPr/>
          </p:nvSpPr>
          <p:spPr>
            <a:xfrm flipH="false" flipV="false" rot="0">
              <a:off x="0" y="0"/>
              <a:ext cx="638530" cy="304875"/>
            </a:xfrm>
            <a:custGeom>
              <a:avLst/>
              <a:gdLst/>
              <a:ahLst/>
              <a:cxnLst/>
              <a:rect r="r" b="b" t="t" l="l"/>
              <a:pathLst>
                <a:path h="304875" w="638530">
                  <a:moveTo>
                    <a:pt x="0" y="0"/>
                  </a:moveTo>
                  <a:lnTo>
                    <a:pt x="638530" y="0"/>
                  </a:lnTo>
                  <a:lnTo>
                    <a:pt x="638530" y="304875"/>
                  </a:lnTo>
                  <a:lnTo>
                    <a:pt x="0" y="304875"/>
                  </a:lnTo>
                  <a:close/>
                </a:path>
              </a:pathLst>
            </a:custGeom>
            <a:blipFill>
              <a:blip r:embed="rId2">
                <a:alphaModFix amt="0"/>
              </a:blip>
              <a:stretch>
                <a:fillRect l="-11260" t="0" r="-11260" b="0"/>
              </a:stretch>
            </a:blipFill>
          </p:spPr>
        </p:sp>
        <p:sp>
          <p:nvSpPr>
            <p:cNvPr name="TextBox 37" id="37"/>
            <p:cNvSpPr txBox="true"/>
            <p:nvPr/>
          </p:nvSpPr>
          <p:spPr>
            <a:xfrm>
              <a:off x="0" y="0"/>
              <a:ext cx="638531" cy="304876"/>
            </a:xfrm>
            <a:prstGeom prst="rect">
              <a:avLst/>
            </a:prstGeom>
          </p:spPr>
          <p:txBody>
            <a:bodyPr anchor="ctr" rtlCol="false" tIns="0" lIns="0" bIns="0" rIns="0"/>
            <a:lstStyle/>
            <a:p>
              <a:pPr algn="ctr">
                <a:lnSpc>
                  <a:spcPts val="1519"/>
                </a:lnSpc>
              </a:pPr>
              <a:r>
                <a:rPr lang="en-US" sz="1265">
                  <a:solidFill>
                    <a:srgbClr val="55220A"/>
                  </a:solidFill>
                  <a:latin typeface="Century Gothic Paneuropean"/>
                  <a:ea typeface="Century Gothic Paneuropean"/>
                  <a:cs typeface="Century Gothic Paneuropean"/>
                  <a:sym typeface="Century Gothic Paneuropean"/>
                </a:rPr>
                <a:t>August</a:t>
              </a:r>
            </a:p>
          </p:txBody>
        </p:sp>
      </p:grpSp>
      <p:grpSp>
        <p:nvGrpSpPr>
          <p:cNvPr name="Group 38" id="38"/>
          <p:cNvGrpSpPr/>
          <p:nvPr/>
        </p:nvGrpSpPr>
        <p:grpSpPr>
          <a:xfrm rot="0">
            <a:off x="7794421" y="6284620"/>
            <a:ext cx="1000491" cy="321549"/>
            <a:chOff x="0" y="0"/>
            <a:chExt cx="948614" cy="304876"/>
          </a:xfrm>
        </p:grpSpPr>
        <p:sp>
          <p:nvSpPr>
            <p:cNvPr name="Freeform 39" id="39"/>
            <p:cNvSpPr/>
            <p:nvPr/>
          </p:nvSpPr>
          <p:spPr>
            <a:xfrm flipH="false" flipV="false" rot="0">
              <a:off x="0" y="0"/>
              <a:ext cx="948616" cy="304875"/>
            </a:xfrm>
            <a:custGeom>
              <a:avLst/>
              <a:gdLst/>
              <a:ahLst/>
              <a:cxnLst/>
              <a:rect r="r" b="b" t="t" l="l"/>
              <a:pathLst>
                <a:path h="304875" w="948616">
                  <a:moveTo>
                    <a:pt x="0" y="0"/>
                  </a:moveTo>
                  <a:lnTo>
                    <a:pt x="948616" y="0"/>
                  </a:lnTo>
                  <a:lnTo>
                    <a:pt x="948616" y="304875"/>
                  </a:lnTo>
                  <a:lnTo>
                    <a:pt x="0" y="304875"/>
                  </a:lnTo>
                  <a:close/>
                </a:path>
              </a:pathLst>
            </a:custGeom>
            <a:blipFill>
              <a:blip r:embed="rId2">
                <a:alphaModFix amt="0"/>
              </a:blip>
              <a:stretch>
                <a:fillRect l="0" t="-10627" r="0" b="-10627"/>
              </a:stretch>
            </a:blipFill>
          </p:spPr>
        </p:sp>
        <p:sp>
          <p:nvSpPr>
            <p:cNvPr name="TextBox 40" id="40"/>
            <p:cNvSpPr txBox="true"/>
            <p:nvPr/>
          </p:nvSpPr>
          <p:spPr>
            <a:xfrm>
              <a:off x="0" y="0"/>
              <a:ext cx="948614" cy="304876"/>
            </a:xfrm>
            <a:prstGeom prst="rect">
              <a:avLst/>
            </a:prstGeom>
          </p:spPr>
          <p:txBody>
            <a:bodyPr anchor="ctr" rtlCol="false" tIns="0" lIns="0" bIns="0" rIns="0"/>
            <a:lstStyle/>
            <a:p>
              <a:pPr algn="ctr">
                <a:lnSpc>
                  <a:spcPts val="1519"/>
                </a:lnSpc>
              </a:pPr>
              <a:r>
                <a:rPr lang="en-US" sz="1265">
                  <a:solidFill>
                    <a:srgbClr val="55220A"/>
                  </a:solidFill>
                  <a:latin typeface="Century Gothic Paneuropean"/>
                  <a:ea typeface="Century Gothic Paneuropean"/>
                  <a:cs typeface="Century Gothic Paneuropean"/>
                  <a:sym typeface="Century Gothic Paneuropean"/>
                </a:rPr>
                <a:t>September</a:t>
              </a:r>
            </a:p>
          </p:txBody>
        </p:sp>
      </p:grpSp>
      <p:grpSp>
        <p:nvGrpSpPr>
          <p:cNvPr name="Group 41" id="41"/>
          <p:cNvGrpSpPr/>
          <p:nvPr/>
        </p:nvGrpSpPr>
        <p:grpSpPr>
          <a:xfrm rot="0">
            <a:off x="7702079" y="4957450"/>
            <a:ext cx="776682" cy="321549"/>
            <a:chOff x="0" y="0"/>
            <a:chExt cx="736410" cy="304876"/>
          </a:xfrm>
        </p:grpSpPr>
        <p:sp>
          <p:nvSpPr>
            <p:cNvPr name="Freeform 42" id="42"/>
            <p:cNvSpPr/>
            <p:nvPr/>
          </p:nvSpPr>
          <p:spPr>
            <a:xfrm flipH="false" flipV="false" rot="0">
              <a:off x="0" y="0"/>
              <a:ext cx="736409" cy="304875"/>
            </a:xfrm>
            <a:custGeom>
              <a:avLst/>
              <a:gdLst/>
              <a:ahLst/>
              <a:cxnLst/>
              <a:rect r="r" b="b" t="t" l="l"/>
              <a:pathLst>
                <a:path h="304875" w="736409">
                  <a:moveTo>
                    <a:pt x="0" y="0"/>
                  </a:moveTo>
                  <a:lnTo>
                    <a:pt x="736409" y="0"/>
                  </a:lnTo>
                  <a:lnTo>
                    <a:pt x="736409" y="304875"/>
                  </a:lnTo>
                  <a:lnTo>
                    <a:pt x="0" y="304875"/>
                  </a:lnTo>
                  <a:close/>
                </a:path>
              </a:pathLst>
            </a:custGeom>
            <a:blipFill>
              <a:blip r:embed="rId2">
                <a:alphaModFix amt="0"/>
              </a:blip>
              <a:stretch>
                <a:fillRect l="-3118" t="0" r="-3118" b="0"/>
              </a:stretch>
            </a:blipFill>
          </p:spPr>
        </p:sp>
        <p:sp>
          <p:nvSpPr>
            <p:cNvPr name="TextBox 43" id="43"/>
            <p:cNvSpPr txBox="true"/>
            <p:nvPr/>
          </p:nvSpPr>
          <p:spPr>
            <a:xfrm>
              <a:off x="0" y="0"/>
              <a:ext cx="736410" cy="304876"/>
            </a:xfrm>
            <a:prstGeom prst="rect">
              <a:avLst/>
            </a:prstGeom>
          </p:spPr>
          <p:txBody>
            <a:bodyPr anchor="ctr" rtlCol="false" tIns="0" lIns="0" bIns="0" rIns="0"/>
            <a:lstStyle/>
            <a:p>
              <a:pPr algn="ctr">
                <a:lnSpc>
                  <a:spcPts val="1519"/>
                </a:lnSpc>
              </a:pPr>
              <a:r>
                <a:rPr lang="en-US" sz="1265">
                  <a:solidFill>
                    <a:srgbClr val="55220A"/>
                  </a:solidFill>
                  <a:latin typeface="Century Gothic Paneuropean"/>
                  <a:ea typeface="Century Gothic Paneuropean"/>
                  <a:cs typeface="Century Gothic Paneuropean"/>
                  <a:sym typeface="Century Gothic Paneuropean"/>
                </a:rPr>
                <a:t>Oktober</a:t>
              </a:r>
            </a:p>
          </p:txBody>
        </p:sp>
      </p:grpSp>
      <p:grpSp>
        <p:nvGrpSpPr>
          <p:cNvPr name="Group 44" id="44"/>
          <p:cNvGrpSpPr/>
          <p:nvPr/>
        </p:nvGrpSpPr>
        <p:grpSpPr>
          <a:xfrm rot="0">
            <a:off x="8337730" y="3683590"/>
            <a:ext cx="965089" cy="321549"/>
            <a:chOff x="0" y="0"/>
            <a:chExt cx="915048" cy="304876"/>
          </a:xfrm>
        </p:grpSpPr>
        <p:sp>
          <p:nvSpPr>
            <p:cNvPr name="Freeform 45" id="45"/>
            <p:cNvSpPr/>
            <p:nvPr/>
          </p:nvSpPr>
          <p:spPr>
            <a:xfrm flipH="false" flipV="false" rot="0">
              <a:off x="0" y="0"/>
              <a:ext cx="915046" cy="304875"/>
            </a:xfrm>
            <a:custGeom>
              <a:avLst/>
              <a:gdLst/>
              <a:ahLst/>
              <a:cxnLst/>
              <a:rect r="r" b="b" t="t" l="l"/>
              <a:pathLst>
                <a:path h="304875" w="915046">
                  <a:moveTo>
                    <a:pt x="0" y="0"/>
                  </a:moveTo>
                  <a:lnTo>
                    <a:pt x="915046" y="0"/>
                  </a:lnTo>
                  <a:lnTo>
                    <a:pt x="915046" y="304875"/>
                  </a:lnTo>
                  <a:lnTo>
                    <a:pt x="0" y="304875"/>
                  </a:lnTo>
                  <a:close/>
                </a:path>
              </a:pathLst>
            </a:custGeom>
            <a:blipFill>
              <a:blip r:embed="rId2">
                <a:alphaModFix amt="0"/>
              </a:blip>
              <a:stretch>
                <a:fillRect l="0" t="-8481" r="0" b="-8482"/>
              </a:stretch>
            </a:blipFill>
          </p:spPr>
        </p:sp>
        <p:sp>
          <p:nvSpPr>
            <p:cNvPr name="TextBox 46" id="46"/>
            <p:cNvSpPr txBox="true"/>
            <p:nvPr/>
          </p:nvSpPr>
          <p:spPr>
            <a:xfrm>
              <a:off x="0" y="0"/>
              <a:ext cx="915048" cy="304876"/>
            </a:xfrm>
            <a:prstGeom prst="rect">
              <a:avLst/>
            </a:prstGeom>
          </p:spPr>
          <p:txBody>
            <a:bodyPr anchor="ctr" rtlCol="false" tIns="0" lIns="0" bIns="0" rIns="0"/>
            <a:lstStyle/>
            <a:p>
              <a:pPr algn="ctr">
                <a:lnSpc>
                  <a:spcPts val="1519"/>
                </a:lnSpc>
              </a:pPr>
              <a:r>
                <a:rPr lang="en-US" sz="1265">
                  <a:solidFill>
                    <a:srgbClr val="55220A"/>
                  </a:solidFill>
                  <a:latin typeface="Century Gothic Paneuropean"/>
                  <a:ea typeface="Century Gothic Paneuropean"/>
                  <a:cs typeface="Century Gothic Paneuropean"/>
                  <a:sym typeface="Century Gothic Paneuropean"/>
                </a:rPr>
                <a:t>November</a:t>
              </a:r>
            </a:p>
          </p:txBody>
        </p:sp>
      </p:grpSp>
      <p:grpSp>
        <p:nvGrpSpPr>
          <p:cNvPr name="Group 47" id="47"/>
          <p:cNvGrpSpPr/>
          <p:nvPr/>
        </p:nvGrpSpPr>
        <p:grpSpPr>
          <a:xfrm rot="0">
            <a:off x="10052618" y="2866309"/>
            <a:ext cx="938314" cy="321549"/>
            <a:chOff x="0" y="0"/>
            <a:chExt cx="889660" cy="304876"/>
          </a:xfrm>
        </p:grpSpPr>
        <p:sp>
          <p:nvSpPr>
            <p:cNvPr name="Freeform 48" id="48"/>
            <p:cNvSpPr/>
            <p:nvPr/>
          </p:nvSpPr>
          <p:spPr>
            <a:xfrm flipH="false" flipV="false" rot="0">
              <a:off x="0" y="0"/>
              <a:ext cx="889664" cy="304875"/>
            </a:xfrm>
            <a:custGeom>
              <a:avLst/>
              <a:gdLst/>
              <a:ahLst/>
              <a:cxnLst/>
              <a:rect r="r" b="b" t="t" l="l"/>
              <a:pathLst>
                <a:path h="304875" w="889664">
                  <a:moveTo>
                    <a:pt x="0" y="0"/>
                  </a:moveTo>
                  <a:lnTo>
                    <a:pt x="889664" y="0"/>
                  </a:lnTo>
                  <a:lnTo>
                    <a:pt x="889664" y="304875"/>
                  </a:lnTo>
                  <a:lnTo>
                    <a:pt x="0" y="304875"/>
                  </a:lnTo>
                  <a:close/>
                </a:path>
              </a:pathLst>
            </a:custGeom>
            <a:blipFill>
              <a:blip r:embed="rId2">
                <a:alphaModFix amt="0"/>
              </a:blip>
              <a:stretch>
                <a:fillRect l="0" t="-6859" r="0" b="-6859"/>
              </a:stretch>
            </a:blipFill>
          </p:spPr>
        </p:sp>
        <p:sp>
          <p:nvSpPr>
            <p:cNvPr name="TextBox 49" id="49"/>
            <p:cNvSpPr txBox="true"/>
            <p:nvPr/>
          </p:nvSpPr>
          <p:spPr>
            <a:xfrm>
              <a:off x="0" y="0"/>
              <a:ext cx="889660" cy="304876"/>
            </a:xfrm>
            <a:prstGeom prst="rect">
              <a:avLst/>
            </a:prstGeom>
          </p:spPr>
          <p:txBody>
            <a:bodyPr anchor="ctr" rtlCol="false" tIns="0" lIns="0" bIns="0" rIns="0"/>
            <a:lstStyle/>
            <a:p>
              <a:pPr algn="ctr">
                <a:lnSpc>
                  <a:spcPts val="1519"/>
                </a:lnSpc>
              </a:pPr>
              <a:r>
                <a:rPr lang="en-US" sz="1265">
                  <a:solidFill>
                    <a:srgbClr val="55220A"/>
                  </a:solidFill>
                  <a:latin typeface="Century Gothic Paneuropean"/>
                  <a:ea typeface="Century Gothic Paneuropean"/>
                  <a:cs typeface="Century Gothic Paneuropean"/>
                  <a:sym typeface="Century Gothic Paneuropean"/>
                </a:rPr>
                <a:t>Desember</a:t>
              </a:r>
            </a:p>
          </p:txBody>
        </p:sp>
      </p:grpSp>
      <p:grpSp>
        <p:nvGrpSpPr>
          <p:cNvPr name="Group 50" id="50"/>
          <p:cNvGrpSpPr/>
          <p:nvPr/>
        </p:nvGrpSpPr>
        <p:grpSpPr>
          <a:xfrm rot="0">
            <a:off x="12339306" y="3292242"/>
            <a:ext cx="1388973" cy="773320"/>
            <a:chOff x="0" y="0"/>
            <a:chExt cx="1316952" cy="733222"/>
          </a:xfrm>
        </p:grpSpPr>
        <p:sp>
          <p:nvSpPr>
            <p:cNvPr name="Freeform 51" id="51"/>
            <p:cNvSpPr/>
            <p:nvPr/>
          </p:nvSpPr>
          <p:spPr>
            <a:xfrm flipH="false" flipV="false" rot="0">
              <a:off x="6350" y="6350"/>
              <a:ext cx="1304290" cy="720471"/>
            </a:xfrm>
            <a:custGeom>
              <a:avLst/>
              <a:gdLst/>
              <a:ahLst/>
              <a:cxnLst/>
              <a:rect r="r" b="b" t="t" l="l"/>
              <a:pathLst>
                <a:path h="720471" w="1304290">
                  <a:moveTo>
                    <a:pt x="0" y="75565"/>
                  </a:moveTo>
                  <a:cubicBezTo>
                    <a:pt x="0" y="33782"/>
                    <a:pt x="34163" y="0"/>
                    <a:pt x="76200" y="0"/>
                  </a:cubicBezTo>
                  <a:lnTo>
                    <a:pt x="1228090" y="0"/>
                  </a:lnTo>
                  <a:cubicBezTo>
                    <a:pt x="1270127" y="0"/>
                    <a:pt x="1304290" y="33782"/>
                    <a:pt x="1304290" y="75565"/>
                  </a:cubicBezTo>
                  <a:lnTo>
                    <a:pt x="1304290" y="644906"/>
                  </a:lnTo>
                  <a:cubicBezTo>
                    <a:pt x="1304290" y="686689"/>
                    <a:pt x="1270127" y="720471"/>
                    <a:pt x="1228090" y="720471"/>
                  </a:cubicBezTo>
                  <a:lnTo>
                    <a:pt x="76200" y="720471"/>
                  </a:lnTo>
                  <a:cubicBezTo>
                    <a:pt x="34163" y="720471"/>
                    <a:pt x="0" y="686689"/>
                    <a:pt x="0" y="644906"/>
                  </a:cubicBezTo>
                  <a:close/>
                </a:path>
              </a:pathLst>
            </a:custGeom>
            <a:solidFill>
              <a:srgbClr val="842319"/>
            </a:solidFill>
          </p:spPr>
        </p:sp>
        <p:sp>
          <p:nvSpPr>
            <p:cNvPr name="TextBox 52" id="52"/>
            <p:cNvSpPr txBox="true"/>
            <p:nvPr/>
          </p:nvSpPr>
          <p:spPr>
            <a:xfrm>
              <a:off x="0" y="9525"/>
              <a:ext cx="1316952" cy="723697"/>
            </a:xfrm>
            <a:prstGeom prst="rect">
              <a:avLst/>
            </a:prstGeom>
          </p:spPr>
          <p:txBody>
            <a:bodyPr anchor="ctr" rtlCol="false" tIns="50800" lIns="50800" bIns="50800" rIns="50800"/>
            <a:lstStyle/>
            <a:p>
              <a:pPr algn="ctr">
                <a:lnSpc>
                  <a:spcPts val="1392"/>
                </a:lnSpc>
              </a:pPr>
              <a:r>
                <a:rPr lang="en-US" sz="1160" b="true">
                  <a:solidFill>
                    <a:srgbClr val="FFFFFF"/>
                  </a:solidFill>
                  <a:latin typeface="Century Gothic Paneuropean Bold"/>
                  <a:ea typeface="Century Gothic Paneuropean Bold"/>
                  <a:cs typeface="Century Gothic Paneuropean Bold"/>
                  <a:sym typeface="Century Gothic Paneuropean Bold"/>
                </a:rPr>
                <a:t>Sett målene for din avdeling</a:t>
              </a:r>
            </a:p>
          </p:txBody>
        </p:sp>
      </p:grpSp>
      <p:grpSp>
        <p:nvGrpSpPr>
          <p:cNvPr name="Group 53" id="53"/>
          <p:cNvGrpSpPr/>
          <p:nvPr/>
        </p:nvGrpSpPr>
        <p:grpSpPr>
          <a:xfrm rot="0">
            <a:off x="13265671" y="4432974"/>
            <a:ext cx="1388973" cy="773320"/>
            <a:chOff x="0" y="0"/>
            <a:chExt cx="1316952" cy="733222"/>
          </a:xfrm>
        </p:grpSpPr>
        <p:sp>
          <p:nvSpPr>
            <p:cNvPr name="Freeform 54" id="54"/>
            <p:cNvSpPr/>
            <p:nvPr/>
          </p:nvSpPr>
          <p:spPr>
            <a:xfrm flipH="false" flipV="false" rot="0">
              <a:off x="6350" y="6350"/>
              <a:ext cx="1304290" cy="720471"/>
            </a:xfrm>
            <a:custGeom>
              <a:avLst/>
              <a:gdLst/>
              <a:ahLst/>
              <a:cxnLst/>
              <a:rect r="r" b="b" t="t" l="l"/>
              <a:pathLst>
                <a:path h="720471" w="1304290">
                  <a:moveTo>
                    <a:pt x="0" y="75565"/>
                  </a:moveTo>
                  <a:cubicBezTo>
                    <a:pt x="0" y="33782"/>
                    <a:pt x="34163" y="0"/>
                    <a:pt x="76200" y="0"/>
                  </a:cubicBezTo>
                  <a:lnTo>
                    <a:pt x="1228090" y="0"/>
                  </a:lnTo>
                  <a:cubicBezTo>
                    <a:pt x="1270127" y="0"/>
                    <a:pt x="1304290" y="33782"/>
                    <a:pt x="1304290" y="75565"/>
                  </a:cubicBezTo>
                  <a:lnTo>
                    <a:pt x="1304290" y="644906"/>
                  </a:lnTo>
                  <a:cubicBezTo>
                    <a:pt x="1304290" y="686689"/>
                    <a:pt x="1270127" y="720471"/>
                    <a:pt x="1228090" y="720471"/>
                  </a:cubicBezTo>
                  <a:lnTo>
                    <a:pt x="76200" y="720471"/>
                  </a:lnTo>
                  <a:cubicBezTo>
                    <a:pt x="34163" y="720471"/>
                    <a:pt x="0" y="686689"/>
                    <a:pt x="0" y="644906"/>
                  </a:cubicBezTo>
                  <a:close/>
                </a:path>
              </a:pathLst>
            </a:custGeom>
            <a:solidFill>
              <a:srgbClr val="842319"/>
            </a:solidFill>
          </p:spPr>
        </p:sp>
        <p:sp>
          <p:nvSpPr>
            <p:cNvPr name="TextBox 55" id="55"/>
            <p:cNvSpPr txBox="true"/>
            <p:nvPr/>
          </p:nvSpPr>
          <p:spPr>
            <a:xfrm>
              <a:off x="0" y="0"/>
              <a:ext cx="1316952" cy="733222"/>
            </a:xfrm>
            <a:prstGeom prst="rect">
              <a:avLst/>
            </a:prstGeom>
          </p:spPr>
          <p:txBody>
            <a:bodyPr anchor="ctr" rtlCol="false" tIns="50800" lIns="50800" bIns="50800" rIns="50800"/>
            <a:lstStyle/>
            <a:p>
              <a:pPr algn="ctr">
                <a:lnSpc>
                  <a:spcPts val="1329"/>
                </a:lnSpc>
              </a:pPr>
              <a:r>
                <a:rPr lang="en-US" sz="1107" b="true">
                  <a:solidFill>
                    <a:srgbClr val="FFFFFF"/>
                  </a:solidFill>
                  <a:latin typeface="Century Gothic Paneuropean Bold"/>
                  <a:ea typeface="Century Gothic Paneuropean Bold"/>
                  <a:cs typeface="Century Gothic Paneuropean Bold"/>
                  <a:sym typeface="Century Gothic Paneuropean Bold"/>
                </a:rPr>
                <a:t>Drøfting mellom  </a:t>
              </a:r>
            </a:p>
            <a:p>
              <a:pPr algn="ctr">
                <a:lnSpc>
                  <a:spcPts val="1329"/>
                </a:lnSpc>
              </a:pPr>
              <a:r>
                <a:rPr lang="en-US" sz="1107" b="true">
                  <a:solidFill>
                    <a:srgbClr val="FFFFFF"/>
                  </a:solidFill>
                  <a:latin typeface="Century Gothic Paneuropean Bold"/>
                  <a:ea typeface="Century Gothic Paneuropean Bold"/>
                  <a:cs typeface="Century Gothic Paneuropean Bold"/>
                  <a:sym typeface="Century Gothic Paneuropean Bold"/>
                </a:rPr>
                <a:t>ledelse/klubb(er) </a:t>
              </a:r>
            </a:p>
            <a:p>
              <a:pPr algn="ctr">
                <a:lnSpc>
                  <a:spcPts val="1329"/>
                </a:lnSpc>
              </a:pPr>
              <a:r>
                <a:rPr lang="en-US" sz="1107" b="true">
                  <a:solidFill>
                    <a:srgbClr val="FFFFFF"/>
                  </a:solidFill>
                  <a:latin typeface="Century Gothic Paneuropean Bold"/>
                  <a:ea typeface="Century Gothic Paneuropean Bold"/>
                  <a:cs typeface="Century Gothic Paneuropean Bold"/>
                  <a:sym typeface="Century Gothic Paneuropean Bold"/>
                </a:rPr>
                <a:t>*se slide x </a:t>
              </a:r>
            </a:p>
          </p:txBody>
        </p:sp>
      </p:grpSp>
      <p:grpSp>
        <p:nvGrpSpPr>
          <p:cNvPr name="Group 56" id="56"/>
          <p:cNvGrpSpPr/>
          <p:nvPr/>
        </p:nvGrpSpPr>
        <p:grpSpPr>
          <a:xfrm rot="0">
            <a:off x="12953431" y="5861554"/>
            <a:ext cx="1388973" cy="773320"/>
            <a:chOff x="0" y="0"/>
            <a:chExt cx="1316952" cy="733222"/>
          </a:xfrm>
        </p:grpSpPr>
        <p:sp>
          <p:nvSpPr>
            <p:cNvPr name="Freeform 57" id="57"/>
            <p:cNvSpPr/>
            <p:nvPr/>
          </p:nvSpPr>
          <p:spPr>
            <a:xfrm flipH="false" flipV="false" rot="0">
              <a:off x="6350" y="6350"/>
              <a:ext cx="1304290" cy="720471"/>
            </a:xfrm>
            <a:custGeom>
              <a:avLst/>
              <a:gdLst/>
              <a:ahLst/>
              <a:cxnLst/>
              <a:rect r="r" b="b" t="t" l="l"/>
              <a:pathLst>
                <a:path h="720471" w="1304290">
                  <a:moveTo>
                    <a:pt x="0" y="75565"/>
                  </a:moveTo>
                  <a:cubicBezTo>
                    <a:pt x="0" y="33782"/>
                    <a:pt x="34163" y="0"/>
                    <a:pt x="76200" y="0"/>
                  </a:cubicBezTo>
                  <a:lnTo>
                    <a:pt x="1228090" y="0"/>
                  </a:lnTo>
                  <a:cubicBezTo>
                    <a:pt x="1270127" y="0"/>
                    <a:pt x="1304290" y="33782"/>
                    <a:pt x="1304290" y="75565"/>
                  </a:cubicBezTo>
                  <a:lnTo>
                    <a:pt x="1304290" y="644906"/>
                  </a:lnTo>
                  <a:cubicBezTo>
                    <a:pt x="1304290" y="686689"/>
                    <a:pt x="1270127" y="720471"/>
                    <a:pt x="1228090" y="720471"/>
                  </a:cubicBezTo>
                  <a:lnTo>
                    <a:pt x="76200" y="720471"/>
                  </a:lnTo>
                  <a:cubicBezTo>
                    <a:pt x="34163" y="720471"/>
                    <a:pt x="0" y="686689"/>
                    <a:pt x="0" y="644906"/>
                  </a:cubicBezTo>
                  <a:close/>
                </a:path>
              </a:pathLst>
            </a:custGeom>
            <a:solidFill>
              <a:srgbClr val="842319"/>
            </a:solidFill>
          </p:spPr>
        </p:sp>
        <p:sp>
          <p:nvSpPr>
            <p:cNvPr name="TextBox 58" id="58"/>
            <p:cNvSpPr txBox="true"/>
            <p:nvPr/>
          </p:nvSpPr>
          <p:spPr>
            <a:xfrm>
              <a:off x="0" y="9525"/>
              <a:ext cx="1316952" cy="723697"/>
            </a:xfrm>
            <a:prstGeom prst="rect">
              <a:avLst/>
            </a:prstGeom>
          </p:spPr>
          <p:txBody>
            <a:bodyPr anchor="ctr" rtlCol="false" tIns="50800" lIns="50800" bIns="50800" rIns="50800"/>
            <a:lstStyle/>
            <a:p>
              <a:pPr algn="ctr">
                <a:lnSpc>
                  <a:spcPts val="1392"/>
                </a:lnSpc>
              </a:pPr>
              <a:r>
                <a:rPr lang="en-US" sz="1160" b="true">
                  <a:solidFill>
                    <a:srgbClr val="FFFFFF"/>
                  </a:solidFill>
                  <a:latin typeface="Century Gothic Paneuropean Bold"/>
                  <a:ea typeface="Century Gothic Paneuropean Bold"/>
                  <a:cs typeface="Century Gothic Paneuropean Bold"/>
                  <a:sym typeface="Century Gothic Paneuropean Bold"/>
                </a:rPr>
                <a:t>Kartlegge, planlegge for læring</a:t>
              </a:r>
            </a:p>
          </p:txBody>
        </p:sp>
      </p:grpSp>
      <p:grpSp>
        <p:nvGrpSpPr>
          <p:cNvPr name="Group 59" id="59"/>
          <p:cNvGrpSpPr/>
          <p:nvPr/>
        </p:nvGrpSpPr>
        <p:grpSpPr>
          <a:xfrm rot="0">
            <a:off x="12008421" y="7089953"/>
            <a:ext cx="1636611" cy="1036335"/>
            <a:chOff x="0" y="0"/>
            <a:chExt cx="1551750" cy="982599"/>
          </a:xfrm>
        </p:grpSpPr>
        <p:sp>
          <p:nvSpPr>
            <p:cNvPr name="Freeform 60" id="60"/>
            <p:cNvSpPr/>
            <p:nvPr/>
          </p:nvSpPr>
          <p:spPr>
            <a:xfrm flipH="false" flipV="false" rot="0">
              <a:off x="6350" y="6350"/>
              <a:ext cx="1539113" cy="969899"/>
            </a:xfrm>
            <a:custGeom>
              <a:avLst/>
              <a:gdLst/>
              <a:ahLst/>
              <a:cxnLst/>
              <a:rect r="r" b="b" t="t" l="l"/>
              <a:pathLst>
                <a:path h="969899" w="1539113">
                  <a:moveTo>
                    <a:pt x="0" y="101727"/>
                  </a:moveTo>
                  <a:cubicBezTo>
                    <a:pt x="0" y="45593"/>
                    <a:pt x="45720" y="0"/>
                    <a:pt x="102235" y="0"/>
                  </a:cubicBezTo>
                  <a:lnTo>
                    <a:pt x="1436878" y="0"/>
                  </a:lnTo>
                  <a:cubicBezTo>
                    <a:pt x="1493393" y="0"/>
                    <a:pt x="1539113" y="45593"/>
                    <a:pt x="1539113" y="101727"/>
                  </a:cubicBezTo>
                  <a:lnTo>
                    <a:pt x="1539113" y="868172"/>
                  </a:lnTo>
                  <a:cubicBezTo>
                    <a:pt x="1539113" y="924306"/>
                    <a:pt x="1493393" y="969899"/>
                    <a:pt x="1436878" y="969899"/>
                  </a:cubicBezTo>
                  <a:lnTo>
                    <a:pt x="102235" y="969899"/>
                  </a:lnTo>
                  <a:cubicBezTo>
                    <a:pt x="45720" y="969899"/>
                    <a:pt x="0" y="924306"/>
                    <a:pt x="0" y="868172"/>
                  </a:cubicBezTo>
                  <a:close/>
                </a:path>
              </a:pathLst>
            </a:custGeom>
            <a:solidFill>
              <a:srgbClr val="842319"/>
            </a:solidFill>
          </p:spPr>
        </p:sp>
        <p:sp>
          <p:nvSpPr>
            <p:cNvPr name="TextBox 61" id="61"/>
            <p:cNvSpPr txBox="true"/>
            <p:nvPr/>
          </p:nvSpPr>
          <p:spPr>
            <a:xfrm>
              <a:off x="0" y="0"/>
              <a:ext cx="1551750" cy="982599"/>
            </a:xfrm>
            <a:prstGeom prst="rect">
              <a:avLst/>
            </a:prstGeom>
          </p:spPr>
          <p:txBody>
            <a:bodyPr anchor="ctr" rtlCol="false" tIns="50800" lIns="50800" bIns="50800" rIns="50800"/>
            <a:lstStyle/>
            <a:p>
              <a:pPr algn="ctr">
                <a:lnSpc>
                  <a:spcPts val="1265"/>
                </a:lnSpc>
              </a:pPr>
              <a:r>
                <a:rPr lang="en-US" sz="1054" b="true">
                  <a:solidFill>
                    <a:srgbClr val="FFFFFF"/>
                  </a:solidFill>
                  <a:latin typeface="Century Gothic Paneuropean Bold"/>
                  <a:ea typeface="Century Gothic Paneuropean Bold"/>
                  <a:cs typeface="Century Gothic Paneuropean Bold"/>
                  <a:sym typeface="Century Gothic Paneuropean Bold"/>
                </a:rPr>
                <a:t>Medarbeidersamtale, planlegge individuelle og kollektive utviklingsløp</a:t>
              </a:r>
            </a:p>
          </p:txBody>
        </p:sp>
      </p:grpSp>
      <p:grpSp>
        <p:nvGrpSpPr>
          <p:cNvPr name="Group 62" id="62"/>
          <p:cNvGrpSpPr/>
          <p:nvPr/>
        </p:nvGrpSpPr>
        <p:grpSpPr>
          <a:xfrm rot="0">
            <a:off x="9873386" y="7089953"/>
            <a:ext cx="1388973" cy="773320"/>
            <a:chOff x="0" y="0"/>
            <a:chExt cx="1316952" cy="733222"/>
          </a:xfrm>
        </p:grpSpPr>
        <p:sp>
          <p:nvSpPr>
            <p:cNvPr name="Freeform 63" id="63"/>
            <p:cNvSpPr/>
            <p:nvPr/>
          </p:nvSpPr>
          <p:spPr>
            <a:xfrm flipH="false" flipV="false" rot="0">
              <a:off x="6350" y="6350"/>
              <a:ext cx="1304290" cy="720471"/>
            </a:xfrm>
            <a:custGeom>
              <a:avLst/>
              <a:gdLst/>
              <a:ahLst/>
              <a:cxnLst/>
              <a:rect r="r" b="b" t="t" l="l"/>
              <a:pathLst>
                <a:path h="720471" w="1304290">
                  <a:moveTo>
                    <a:pt x="0" y="75565"/>
                  </a:moveTo>
                  <a:cubicBezTo>
                    <a:pt x="0" y="33782"/>
                    <a:pt x="34163" y="0"/>
                    <a:pt x="76200" y="0"/>
                  </a:cubicBezTo>
                  <a:lnTo>
                    <a:pt x="1228090" y="0"/>
                  </a:lnTo>
                  <a:cubicBezTo>
                    <a:pt x="1270127" y="0"/>
                    <a:pt x="1304290" y="33782"/>
                    <a:pt x="1304290" y="75565"/>
                  </a:cubicBezTo>
                  <a:lnTo>
                    <a:pt x="1304290" y="644906"/>
                  </a:lnTo>
                  <a:cubicBezTo>
                    <a:pt x="1304290" y="686689"/>
                    <a:pt x="1270127" y="720471"/>
                    <a:pt x="1228090" y="720471"/>
                  </a:cubicBezTo>
                  <a:lnTo>
                    <a:pt x="76200" y="720471"/>
                  </a:lnTo>
                  <a:cubicBezTo>
                    <a:pt x="34163" y="720471"/>
                    <a:pt x="0" y="686689"/>
                    <a:pt x="0" y="644906"/>
                  </a:cubicBezTo>
                  <a:close/>
                </a:path>
              </a:pathLst>
            </a:custGeom>
            <a:solidFill>
              <a:srgbClr val="842319"/>
            </a:solidFill>
          </p:spPr>
        </p:sp>
        <p:sp>
          <p:nvSpPr>
            <p:cNvPr name="TextBox 64" id="64"/>
            <p:cNvSpPr txBox="true"/>
            <p:nvPr/>
          </p:nvSpPr>
          <p:spPr>
            <a:xfrm>
              <a:off x="0" y="9525"/>
              <a:ext cx="1316952" cy="723697"/>
            </a:xfrm>
            <a:prstGeom prst="rect">
              <a:avLst/>
            </a:prstGeom>
          </p:spPr>
          <p:txBody>
            <a:bodyPr anchor="ctr" rtlCol="false" tIns="50800" lIns="50800" bIns="50800" rIns="50800"/>
            <a:lstStyle/>
            <a:p>
              <a:pPr algn="ctr">
                <a:lnSpc>
                  <a:spcPts val="1392"/>
                </a:lnSpc>
              </a:pPr>
              <a:r>
                <a:rPr lang="en-US" sz="1160" b="true">
                  <a:solidFill>
                    <a:srgbClr val="FFFFFF"/>
                  </a:solidFill>
                  <a:latin typeface="Century Gothic Paneuropean Bold"/>
                  <a:ea typeface="Century Gothic Paneuropean Bold"/>
                  <a:cs typeface="Century Gothic Paneuropean Bold"/>
                  <a:sym typeface="Century Gothic Paneuropean Bold"/>
                </a:rPr>
                <a:t>Tiltak og planer, budsjettering</a:t>
              </a:r>
            </a:p>
          </p:txBody>
        </p:sp>
      </p:grpSp>
      <p:grpSp>
        <p:nvGrpSpPr>
          <p:cNvPr name="Group 65" id="65"/>
          <p:cNvGrpSpPr/>
          <p:nvPr/>
        </p:nvGrpSpPr>
        <p:grpSpPr>
          <a:xfrm rot="0">
            <a:off x="8944314" y="5861554"/>
            <a:ext cx="1388973" cy="773320"/>
            <a:chOff x="0" y="0"/>
            <a:chExt cx="1316952" cy="733222"/>
          </a:xfrm>
        </p:grpSpPr>
        <p:sp>
          <p:nvSpPr>
            <p:cNvPr name="Freeform 66" id="66"/>
            <p:cNvSpPr/>
            <p:nvPr/>
          </p:nvSpPr>
          <p:spPr>
            <a:xfrm flipH="false" flipV="false" rot="0">
              <a:off x="6350" y="6350"/>
              <a:ext cx="1304290" cy="720471"/>
            </a:xfrm>
            <a:custGeom>
              <a:avLst/>
              <a:gdLst/>
              <a:ahLst/>
              <a:cxnLst/>
              <a:rect r="r" b="b" t="t" l="l"/>
              <a:pathLst>
                <a:path h="720471" w="1304290">
                  <a:moveTo>
                    <a:pt x="0" y="75565"/>
                  </a:moveTo>
                  <a:cubicBezTo>
                    <a:pt x="0" y="33782"/>
                    <a:pt x="34163" y="0"/>
                    <a:pt x="76200" y="0"/>
                  </a:cubicBezTo>
                  <a:lnTo>
                    <a:pt x="1228090" y="0"/>
                  </a:lnTo>
                  <a:cubicBezTo>
                    <a:pt x="1270127" y="0"/>
                    <a:pt x="1304290" y="33782"/>
                    <a:pt x="1304290" y="75565"/>
                  </a:cubicBezTo>
                  <a:lnTo>
                    <a:pt x="1304290" y="644906"/>
                  </a:lnTo>
                  <a:cubicBezTo>
                    <a:pt x="1304290" y="686689"/>
                    <a:pt x="1270127" y="720471"/>
                    <a:pt x="1228090" y="720471"/>
                  </a:cubicBezTo>
                  <a:lnTo>
                    <a:pt x="76200" y="720471"/>
                  </a:lnTo>
                  <a:cubicBezTo>
                    <a:pt x="34163" y="720471"/>
                    <a:pt x="0" y="686689"/>
                    <a:pt x="0" y="644906"/>
                  </a:cubicBezTo>
                  <a:close/>
                </a:path>
              </a:pathLst>
            </a:custGeom>
            <a:solidFill>
              <a:srgbClr val="842319"/>
            </a:solidFill>
          </p:spPr>
        </p:sp>
        <p:sp>
          <p:nvSpPr>
            <p:cNvPr name="TextBox 67" id="67"/>
            <p:cNvSpPr txBox="true"/>
            <p:nvPr/>
          </p:nvSpPr>
          <p:spPr>
            <a:xfrm>
              <a:off x="0" y="0"/>
              <a:ext cx="1316952" cy="733222"/>
            </a:xfrm>
            <a:prstGeom prst="rect">
              <a:avLst/>
            </a:prstGeom>
          </p:spPr>
          <p:txBody>
            <a:bodyPr anchor="ctr" rtlCol="false" tIns="50800" lIns="50800" bIns="50800" rIns="50800"/>
            <a:lstStyle/>
            <a:p>
              <a:pPr algn="ctr">
                <a:lnSpc>
                  <a:spcPts val="1329"/>
                </a:lnSpc>
              </a:pPr>
              <a:r>
                <a:rPr lang="en-US" sz="1107" b="true">
                  <a:solidFill>
                    <a:srgbClr val="FFFFFF"/>
                  </a:solidFill>
                  <a:latin typeface="Century Gothic Paneuropean Bold"/>
                  <a:ea typeface="Century Gothic Paneuropean Bold"/>
                  <a:cs typeface="Century Gothic Paneuropean Bold"/>
                  <a:sym typeface="Century Gothic Paneuropean Bold"/>
                </a:rPr>
                <a:t>Kompetansemøte </a:t>
              </a:r>
            </a:p>
            <a:p>
              <a:pPr algn="ctr">
                <a:lnSpc>
                  <a:spcPts val="1329"/>
                </a:lnSpc>
              </a:pPr>
              <a:r>
                <a:rPr lang="en-US" sz="1107" b="true">
                  <a:solidFill>
                    <a:srgbClr val="FFFFFF"/>
                  </a:solidFill>
                  <a:latin typeface="Century Gothic Paneuropean Bold"/>
                  <a:ea typeface="Century Gothic Paneuropean Bold"/>
                  <a:cs typeface="Century Gothic Paneuropean Bold"/>
                  <a:sym typeface="Century Gothic Paneuropean Bold"/>
                </a:rPr>
                <a:t>ledelse/klubb(er)</a:t>
              </a:r>
            </a:p>
          </p:txBody>
        </p:sp>
      </p:grpSp>
      <p:grpSp>
        <p:nvGrpSpPr>
          <p:cNvPr name="Group 68" id="68"/>
          <p:cNvGrpSpPr/>
          <p:nvPr/>
        </p:nvGrpSpPr>
        <p:grpSpPr>
          <a:xfrm rot="0">
            <a:off x="8781517" y="4429746"/>
            <a:ext cx="1769552" cy="773320"/>
            <a:chOff x="0" y="0"/>
            <a:chExt cx="1677797" cy="733222"/>
          </a:xfrm>
        </p:grpSpPr>
        <p:sp>
          <p:nvSpPr>
            <p:cNvPr name="Freeform 69" id="69"/>
            <p:cNvSpPr/>
            <p:nvPr/>
          </p:nvSpPr>
          <p:spPr>
            <a:xfrm flipH="false" flipV="false" rot="0">
              <a:off x="6350" y="6350"/>
              <a:ext cx="1665097" cy="720471"/>
            </a:xfrm>
            <a:custGeom>
              <a:avLst/>
              <a:gdLst/>
              <a:ahLst/>
              <a:cxnLst/>
              <a:rect r="r" b="b" t="t" l="l"/>
              <a:pathLst>
                <a:path h="720471" w="1665097">
                  <a:moveTo>
                    <a:pt x="0" y="75565"/>
                  </a:moveTo>
                  <a:cubicBezTo>
                    <a:pt x="0" y="33782"/>
                    <a:pt x="34163" y="0"/>
                    <a:pt x="76327" y="0"/>
                  </a:cubicBezTo>
                  <a:lnTo>
                    <a:pt x="1588770" y="0"/>
                  </a:lnTo>
                  <a:cubicBezTo>
                    <a:pt x="1630934" y="0"/>
                    <a:pt x="1665097" y="33782"/>
                    <a:pt x="1665097" y="75565"/>
                  </a:cubicBezTo>
                  <a:lnTo>
                    <a:pt x="1665097" y="644906"/>
                  </a:lnTo>
                  <a:cubicBezTo>
                    <a:pt x="1665097" y="686689"/>
                    <a:pt x="1630934" y="720471"/>
                    <a:pt x="1588770" y="720471"/>
                  </a:cubicBezTo>
                  <a:lnTo>
                    <a:pt x="76327" y="720471"/>
                  </a:lnTo>
                  <a:cubicBezTo>
                    <a:pt x="34163" y="720471"/>
                    <a:pt x="0" y="686689"/>
                    <a:pt x="0" y="644906"/>
                  </a:cubicBezTo>
                  <a:close/>
                </a:path>
              </a:pathLst>
            </a:custGeom>
            <a:solidFill>
              <a:srgbClr val="842319"/>
            </a:solidFill>
          </p:spPr>
        </p:sp>
        <p:sp>
          <p:nvSpPr>
            <p:cNvPr name="TextBox 70" id="70"/>
            <p:cNvSpPr txBox="true"/>
            <p:nvPr/>
          </p:nvSpPr>
          <p:spPr>
            <a:xfrm>
              <a:off x="0" y="0"/>
              <a:ext cx="1677797" cy="733222"/>
            </a:xfrm>
            <a:prstGeom prst="rect">
              <a:avLst/>
            </a:prstGeom>
          </p:spPr>
          <p:txBody>
            <a:bodyPr anchor="ctr" rtlCol="false" tIns="50800" lIns="50800" bIns="50800" rIns="50800"/>
            <a:lstStyle/>
            <a:p>
              <a:pPr algn="ctr">
                <a:lnSpc>
                  <a:spcPts val="1329"/>
                </a:lnSpc>
              </a:pPr>
              <a:r>
                <a:rPr lang="en-US" sz="1107" b="true">
                  <a:solidFill>
                    <a:srgbClr val="FFFFFF"/>
                  </a:solidFill>
                  <a:latin typeface="Century Gothic Paneuropean Bold"/>
                  <a:ea typeface="Century Gothic Paneuropean Bold"/>
                  <a:cs typeface="Century Gothic Paneuropean Bold"/>
                  <a:sym typeface="Century Gothic Paneuropean Bold"/>
                </a:rPr>
                <a:t>Kompetansesamtale</a:t>
              </a:r>
            </a:p>
            <a:p>
              <a:pPr algn="ctr">
                <a:lnSpc>
                  <a:spcPts val="1329"/>
                </a:lnSpc>
              </a:pPr>
              <a:r>
                <a:rPr lang="en-US" sz="1107" b="true">
                  <a:solidFill>
                    <a:srgbClr val="FFFFFF"/>
                  </a:solidFill>
                  <a:latin typeface="Century Gothic Paneuropean Bold"/>
                  <a:ea typeface="Century Gothic Paneuropean Bold"/>
                  <a:cs typeface="Century Gothic Paneuropean Bold"/>
                  <a:sym typeface="Century Gothic Paneuropean Bold"/>
                </a:rPr>
                <a:t>medarbeider</a:t>
              </a:r>
            </a:p>
          </p:txBody>
        </p:sp>
      </p:grpSp>
      <p:grpSp>
        <p:nvGrpSpPr>
          <p:cNvPr name="Group 71" id="71"/>
          <p:cNvGrpSpPr/>
          <p:nvPr/>
        </p:nvGrpSpPr>
        <p:grpSpPr>
          <a:xfrm rot="0">
            <a:off x="9812695" y="3303627"/>
            <a:ext cx="1388973" cy="773320"/>
            <a:chOff x="0" y="0"/>
            <a:chExt cx="1316952" cy="733222"/>
          </a:xfrm>
        </p:grpSpPr>
        <p:sp>
          <p:nvSpPr>
            <p:cNvPr name="Freeform 72" id="72"/>
            <p:cNvSpPr/>
            <p:nvPr/>
          </p:nvSpPr>
          <p:spPr>
            <a:xfrm flipH="false" flipV="false" rot="0">
              <a:off x="6350" y="6350"/>
              <a:ext cx="1304290" cy="720471"/>
            </a:xfrm>
            <a:custGeom>
              <a:avLst/>
              <a:gdLst/>
              <a:ahLst/>
              <a:cxnLst/>
              <a:rect r="r" b="b" t="t" l="l"/>
              <a:pathLst>
                <a:path h="720471" w="1304290">
                  <a:moveTo>
                    <a:pt x="0" y="75565"/>
                  </a:moveTo>
                  <a:cubicBezTo>
                    <a:pt x="0" y="33782"/>
                    <a:pt x="34163" y="0"/>
                    <a:pt x="76200" y="0"/>
                  </a:cubicBezTo>
                  <a:lnTo>
                    <a:pt x="1228090" y="0"/>
                  </a:lnTo>
                  <a:cubicBezTo>
                    <a:pt x="1270127" y="0"/>
                    <a:pt x="1304290" y="33782"/>
                    <a:pt x="1304290" y="75565"/>
                  </a:cubicBezTo>
                  <a:lnTo>
                    <a:pt x="1304290" y="644906"/>
                  </a:lnTo>
                  <a:cubicBezTo>
                    <a:pt x="1304290" y="686689"/>
                    <a:pt x="1270127" y="720471"/>
                    <a:pt x="1228090" y="720471"/>
                  </a:cubicBezTo>
                  <a:lnTo>
                    <a:pt x="76200" y="720471"/>
                  </a:lnTo>
                  <a:cubicBezTo>
                    <a:pt x="34163" y="720471"/>
                    <a:pt x="0" y="686689"/>
                    <a:pt x="0" y="644906"/>
                  </a:cubicBezTo>
                  <a:close/>
                </a:path>
              </a:pathLst>
            </a:custGeom>
            <a:solidFill>
              <a:srgbClr val="842319"/>
            </a:solidFill>
          </p:spPr>
        </p:sp>
        <p:sp>
          <p:nvSpPr>
            <p:cNvPr name="TextBox 73" id="73"/>
            <p:cNvSpPr txBox="true"/>
            <p:nvPr/>
          </p:nvSpPr>
          <p:spPr>
            <a:xfrm>
              <a:off x="0" y="9525"/>
              <a:ext cx="1316952" cy="723697"/>
            </a:xfrm>
            <a:prstGeom prst="rect">
              <a:avLst/>
            </a:prstGeom>
          </p:spPr>
          <p:txBody>
            <a:bodyPr anchor="ctr" rtlCol="false" tIns="50800" lIns="50800" bIns="50800" rIns="50800"/>
            <a:lstStyle/>
            <a:p>
              <a:pPr algn="ctr">
                <a:lnSpc>
                  <a:spcPts val="1392"/>
                </a:lnSpc>
              </a:pPr>
              <a:r>
                <a:rPr lang="en-US" sz="1160" b="true">
                  <a:solidFill>
                    <a:srgbClr val="FFFFFF"/>
                  </a:solidFill>
                  <a:latin typeface="Century Gothic Paneuropean Bold"/>
                  <a:ea typeface="Century Gothic Paneuropean Bold"/>
                  <a:cs typeface="Century Gothic Paneuropean Bold"/>
                  <a:sym typeface="Century Gothic Paneuropean Bold"/>
                </a:rPr>
                <a:t>Iverksette / gjennomføre</a:t>
              </a:r>
            </a:p>
          </p:txBody>
        </p:sp>
      </p:grpSp>
      <p:grpSp>
        <p:nvGrpSpPr>
          <p:cNvPr name="Group 74" id="74"/>
          <p:cNvGrpSpPr/>
          <p:nvPr/>
        </p:nvGrpSpPr>
        <p:grpSpPr>
          <a:xfrm rot="0">
            <a:off x="11088082" y="9395206"/>
            <a:ext cx="1626967" cy="505269"/>
            <a:chOff x="0" y="0"/>
            <a:chExt cx="1542606" cy="479069"/>
          </a:xfrm>
        </p:grpSpPr>
        <p:sp>
          <p:nvSpPr>
            <p:cNvPr name="Freeform 75" id="75"/>
            <p:cNvSpPr/>
            <p:nvPr/>
          </p:nvSpPr>
          <p:spPr>
            <a:xfrm flipH="false" flipV="false" rot="0">
              <a:off x="0" y="0"/>
              <a:ext cx="1542542" cy="479044"/>
            </a:xfrm>
            <a:custGeom>
              <a:avLst/>
              <a:gdLst/>
              <a:ahLst/>
              <a:cxnLst/>
              <a:rect r="r" b="b" t="t" l="l"/>
              <a:pathLst>
                <a:path h="479044" w="1542542">
                  <a:moveTo>
                    <a:pt x="0" y="0"/>
                  </a:moveTo>
                  <a:lnTo>
                    <a:pt x="1542542" y="0"/>
                  </a:lnTo>
                  <a:lnTo>
                    <a:pt x="1542542" y="479044"/>
                  </a:lnTo>
                  <a:lnTo>
                    <a:pt x="0" y="479044"/>
                  </a:lnTo>
                  <a:lnTo>
                    <a:pt x="0" y="0"/>
                  </a:lnTo>
                  <a:close/>
                </a:path>
              </a:pathLst>
            </a:custGeom>
            <a:blipFill>
              <a:blip r:embed="rId4"/>
              <a:stretch>
                <a:fillRect l="0" t="0" r="-4" b="-5"/>
              </a:stretch>
            </a:blipFill>
          </p:spPr>
        </p:sp>
      </p:grpSp>
      <p:sp>
        <p:nvSpPr>
          <p:cNvPr name="Freeform 76" id="76"/>
          <p:cNvSpPr/>
          <p:nvPr/>
        </p:nvSpPr>
        <p:spPr>
          <a:xfrm flipH="false" flipV="false" rot="0">
            <a:off x="8725110" y="9446708"/>
            <a:ext cx="1547165" cy="402263"/>
          </a:xfrm>
          <a:custGeom>
            <a:avLst/>
            <a:gdLst/>
            <a:ahLst/>
            <a:cxnLst/>
            <a:rect r="r" b="b" t="t" l="l"/>
            <a:pathLst>
              <a:path h="402263" w="1547165">
                <a:moveTo>
                  <a:pt x="0" y="0"/>
                </a:moveTo>
                <a:lnTo>
                  <a:pt x="1547165" y="0"/>
                </a:lnTo>
                <a:lnTo>
                  <a:pt x="1547165" y="402263"/>
                </a:lnTo>
                <a:lnTo>
                  <a:pt x="0" y="40226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7" id="77"/>
          <p:cNvSpPr/>
          <p:nvPr/>
        </p:nvSpPr>
        <p:spPr>
          <a:xfrm flipH="false" flipV="false" rot="0">
            <a:off x="13530856" y="9395206"/>
            <a:ext cx="1596425" cy="505269"/>
          </a:xfrm>
          <a:custGeom>
            <a:avLst/>
            <a:gdLst/>
            <a:ahLst/>
            <a:cxnLst/>
            <a:rect r="r" b="b" t="t" l="l"/>
            <a:pathLst>
              <a:path h="505269" w="1596425">
                <a:moveTo>
                  <a:pt x="0" y="0"/>
                </a:moveTo>
                <a:lnTo>
                  <a:pt x="1596425" y="0"/>
                </a:lnTo>
                <a:lnTo>
                  <a:pt x="1596425" y="505268"/>
                </a:lnTo>
                <a:lnTo>
                  <a:pt x="0" y="505268"/>
                </a:lnTo>
                <a:lnTo>
                  <a:pt x="0" y="0"/>
                </a:lnTo>
                <a:close/>
              </a:path>
            </a:pathLst>
          </a:custGeom>
          <a:blipFill>
            <a:blip r:embed="rId7"/>
            <a:stretch>
              <a:fillRect l="0" t="0" r="0" b="0"/>
            </a:stretch>
          </a:blipFill>
        </p:spPr>
      </p:sp>
      <p:sp>
        <p:nvSpPr>
          <p:cNvPr name="TextBox 78" id="78"/>
          <p:cNvSpPr txBox="true"/>
          <p:nvPr/>
        </p:nvSpPr>
        <p:spPr>
          <a:xfrm rot="0">
            <a:off x="3234333" y="2882610"/>
            <a:ext cx="3664074" cy="5009555"/>
          </a:xfrm>
          <a:prstGeom prst="rect">
            <a:avLst/>
          </a:prstGeom>
        </p:spPr>
        <p:txBody>
          <a:bodyPr anchor="t" rtlCol="false" tIns="0" lIns="0" bIns="0" rIns="0">
            <a:spAutoFit/>
          </a:bodyPr>
          <a:lstStyle/>
          <a:p>
            <a:pPr algn="l">
              <a:lnSpc>
                <a:spcPts val="1856"/>
              </a:lnSpc>
              <a:spcBef>
                <a:spcPct val="0"/>
              </a:spcBef>
            </a:pPr>
            <a:r>
              <a:rPr lang="en-US" b="true" sz="1547">
                <a:solidFill>
                  <a:srgbClr val="000000"/>
                </a:solidFill>
                <a:latin typeface="Century Gothic Paneuropean Bold"/>
                <a:ea typeface="Century Gothic Paneuropean Bold"/>
                <a:cs typeface="Century Gothic Paneuropean Bold"/>
                <a:sym typeface="Century Gothic Paneuropean Bold"/>
              </a:rPr>
              <a:t>F</a:t>
            </a:r>
            <a:r>
              <a:rPr lang="en-US" b="true" sz="1547">
                <a:solidFill>
                  <a:srgbClr val="000000"/>
                </a:solidFill>
                <a:latin typeface="Century Gothic Paneuropean Bold"/>
                <a:ea typeface="Century Gothic Paneuropean Bold"/>
                <a:cs typeface="Century Gothic Paneuropean Bold"/>
                <a:sym typeface="Century Gothic Paneuropean Bold"/>
              </a:rPr>
              <a:t>ORSLAG</a:t>
            </a:r>
          </a:p>
          <a:p>
            <a:pPr algn="l">
              <a:lnSpc>
                <a:spcPts val="1856"/>
              </a:lnSpc>
              <a:spcBef>
                <a:spcPct val="0"/>
              </a:spcBef>
            </a:pPr>
            <a:r>
              <a:rPr lang="en-US" sz="1547">
                <a:solidFill>
                  <a:srgbClr val="000000"/>
                </a:solidFill>
                <a:latin typeface="Century Gothic Paneuropean"/>
                <a:ea typeface="Century Gothic Paneuropean"/>
                <a:cs typeface="Century Gothic Paneuropean"/>
                <a:sym typeface="Century Gothic Paneuropean"/>
              </a:rPr>
              <a:t>Ledelsen har ansvar for å innlemme kompetanse i mediehusets rutiner. </a:t>
            </a:r>
          </a:p>
          <a:p>
            <a:pPr algn="l">
              <a:lnSpc>
                <a:spcPts val="1856"/>
              </a:lnSpc>
            </a:pPr>
          </a:p>
          <a:p>
            <a:pPr algn="l" marL="334035" indent="-167017" lvl="1">
              <a:lnSpc>
                <a:spcPts val="1856"/>
              </a:lnSpc>
              <a:buFont typeface="Arial"/>
              <a:buChar char="•"/>
            </a:pPr>
            <a:r>
              <a:rPr lang="en-US" sz="1547">
                <a:solidFill>
                  <a:srgbClr val="000000"/>
                </a:solidFill>
                <a:latin typeface="Century Gothic Paneuropean"/>
                <a:ea typeface="Century Gothic Paneuropean"/>
                <a:cs typeface="Century Gothic Paneuropean"/>
                <a:sym typeface="Century Gothic Paneuropean"/>
              </a:rPr>
              <a:t>Formaliser et møte fast møte der arbeidet med kompetanse drøftes mellom ledelse og klubb, eksempelvis to ganger årlig.</a:t>
            </a:r>
          </a:p>
          <a:p>
            <a:pPr algn="l" marL="334035" indent="-167017" lvl="1">
              <a:lnSpc>
                <a:spcPts val="1856"/>
              </a:lnSpc>
              <a:buFont typeface="Arial"/>
              <a:buChar char="•"/>
            </a:pPr>
            <a:r>
              <a:rPr lang="en-US" sz="1547">
                <a:solidFill>
                  <a:srgbClr val="000000"/>
                </a:solidFill>
                <a:latin typeface="Century Gothic Paneuropean"/>
                <a:ea typeface="Century Gothic Paneuropean"/>
                <a:cs typeface="Century Gothic Paneuropean"/>
                <a:sym typeface="Century Gothic Paneuropean"/>
              </a:rPr>
              <a:t>Gjør det samme med en kompetansesamtale med den enkelte medarbeider, enten i eget møte to ganger årlig, eller som en del av medarbeidersamtalen.</a:t>
            </a:r>
          </a:p>
          <a:p>
            <a:pPr algn="l" marL="334035" indent="-167017" lvl="1">
              <a:lnSpc>
                <a:spcPts val="1856"/>
              </a:lnSpc>
              <a:buFont typeface="Arial"/>
              <a:buChar char="•"/>
            </a:pPr>
            <a:r>
              <a:rPr lang="en-US" sz="1547">
                <a:solidFill>
                  <a:srgbClr val="000000"/>
                </a:solidFill>
                <a:latin typeface="Century Gothic Paneuropean"/>
                <a:ea typeface="Century Gothic Paneuropean"/>
                <a:cs typeface="Century Gothic Paneuropean"/>
                <a:sym typeface="Century Gothic Paneuropean"/>
              </a:rPr>
              <a:t>Sett frister for drøfting, kartlegging, planlegging og budsjetter. </a:t>
            </a:r>
          </a:p>
          <a:p>
            <a:pPr algn="l" marL="334035" indent="-167017" lvl="1">
              <a:lnSpc>
                <a:spcPts val="1856"/>
              </a:lnSpc>
              <a:buFont typeface="Arial"/>
              <a:buChar char="•"/>
            </a:pPr>
            <a:r>
              <a:rPr lang="en-US" sz="1547">
                <a:solidFill>
                  <a:srgbClr val="000000"/>
                </a:solidFill>
                <a:latin typeface="Century Gothic Paneuropean"/>
                <a:ea typeface="Century Gothic Paneuropean"/>
                <a:cs typeface="Century Gothic Paneuropean"/>
                <a:sym typeface="Century Gothic Paneuropean"/>
              </a:rPr>
              <a:t>«Hjulet» kan være et år, men prosessen kan også gjøres på noen måneder.</a:t>
            </a:r>
          </a:p>
          <a:p>
            <a:pPr algn="l">
              <a:lnSpc>
                <a:spcPts val="1856"/>
              </a:lnSpc>
            </a:pPr>
          </a:p>
          <a:p>
            <a:pPr algn="l">
              <a:lnSpc>
                <a:spcPts val="1856"/>
              </a:lnSpc>
            </a:pPr>
            <a:r>
              <a:rPr lang="en-US" sz="1547">
                <a:solidFill>
                  <a:srgbClr val="000000"/>
                </a:solidFill>
                <a:latin typeface="Century Gothic Paneuropean"/>
                <a:ea typeface="Century Gothic Paneuropean"/>
                <a:cs typeface="Century Gothic Paneuropean"/>
                <a:sym typeface="Century Gothic Paneuropean"/>
              </a:rPr>
              <a:t>Kontakt gjerne IJ, NJ eller MBL dersom dere ønsker innspill eller støtte i arbeidet.</a:t>
            </a:r>
          </a:p>
        </p:txBody>
      </p:sp>
    </p:spTree>
  </p:cSld>
  <p:clrMapOvr>
    <a:masterClrMapping/>
  </p:clrMapOvr>
  <p:transition spd="fast">
    <p:fade/>
  </p:transition>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522561" y="440412"/>
            <a:ext cx="903555" cy="885459"/>
            <a:chOff x="0" y="0"/>
            <a:chExt cx="856704" cy="839546"/>
          </a:xfrm>
        </p:grpSpPr>
        <p:sp>
          <p:nvSpPr>
            <p:cNvPr name="Freeform 3" id="3"/>
            <p:cNvSpPr/>
            <p:nvPr/>
          </p:nvSpPr>
          <p:spPr>
            <a:xfrm flipH="false" flipV="false" rot="0">
              <a:off x="6350" y="6350"/>
              <a:ext cx="844042" cy="826897"/>
            </a:xfrm>
            <a:custGeom>
              <a:avLst/>
              <a:gdLst/>
              <a:ahLst/>
              <a:cxnLst/>
              <a:rect r="r" b="b" t="t" l="l"/>
              <a:pathLst>
                <a:path h="826897" w="844042">
                  <a:moveTo>
                    <a:pt x="0" y="413385"/>
                  </a:moveTo>
                  <a:cubicBezTo>
                    <a:pt x="0" y="185039"/>
                    <a:pt x="188976" y="0"/>
                    <a:pt x="422021" y="0"/>
                  </a:cubicBezTo>
                  <a:cubicBezTo>
                    <a:pt x="655066" y="0"/>
                    <a:pt x="844042" y="185039"/>
                    <a:pt x="844042" y="413385"/>
                  </a:cubicBezTo>
                  <a:cubicBezTo>
                    <a:pt x="844042" y="641731"/>
                    <a:pt x="655066" y="826897"/>
                    <a:pt x="422021" y="826897"/>
                  </a:cubicBezTo>
                  <a:cubicBezTo>
                    <a:pt x="188976" y="826897"/>
                    <a:pt x="0" y="641731"/>
                    <a:pt x="0" y="413385"/>
                  </a:cubicBezTo>
                  <a:close/>
                </a:path>
              </a:pathLst>
            </a:custGeom>
            <a:solidFill>
              <a:srgbClr val="F3E9E2"/>
            </a:solidFill>
          </p:spPr>
        </p:sp>
      </p:grpSp>
      <p:grpSp>
        <p:nvGrpSpPr>
          <p:cNvPr name="Group 4" id="4"/>
          <p:cNvGrpSpPr/>
          <p:nvPr/>
        </p:nvGrpSpPr>
        <p:grpSpPr>
          <a:xfrm rot="0">
            <a:off x="14620970" y="724912"/>
            <a:ext cx="706736" cy="316446"/>
            <a:chOff x="0" y="0"/>
            <a:chExt cx="670090" cy="300038"/>
          </a:xfrm>
        </p:grpSpPr>
        <p:sp>
          <p:nvSpPr>
            <p:cNvPr name="Freeform 5" id="5"/>
            <p:cNvSpPr/>
            <p:nvPr/>
          </p:nvSpPr>
          <p:spPr>
            <a:xfrm flipH="false" flipV="false" rot="0">
              <a:off x="0" y="0"/>
              <a:ext cx="670095" cy="300031"/>
            </a:xfrm>
            <a:custGeom>
              <a:avLst/>
              <a:gdLst/>
              <a:ahLst/>
              <a:cxnLst/>
              <a:rect r="r" b="b" t="t" l="l"/>
              <a:pathLst>
                <a:path h="300031" w="670095">
                  <a:moveTo>
                    <a:pt x="0" y="0"/>
                  </a:moveTo>
                  <a:lnTo>
                    <a:pt x="670095" y="0"/>
                  </a:lnTo>
                  <a:lnTo>
                    <a:pt x="670095" y="300031"/>
                  </a:lnTo>
                  <a:lnTo>
                    <a:pt x="0" y="300031"/>
                  </a:lnTo>
                  <a:close/>
                </a:path>
              </a:pathLst>
            </a:custGeom>
            <a:blipFill>
              <a:blip r:embed="rId2">
                <a:alphaModFix amt="0"/>
              </a:blip>
              <a:stretch>
                <a:fillRect l="-7448" t="0" r="-7448" b="-2"/>
              </a:stretch>
            </a:blipFill>
          </p:spPr>
        </p:sp>
        <p:sp>
          <p:nvSpPr>
            <p:cNvPr name="TextBox 6" id="6"/>
            <p:cNvSpPr txBox="true"/>
            <p:nvPr/>
          </p:nvSpPr>
          <p:spPr>
            <a:xfrm>
              <a:off x="0" y="0"/>
              <a:ext cx="670090" cy="300038"/>
            </a:xfrm>
            <a:prstGeom prst="rect">
              <a:avLst/>
            </a:prstGeom>
          </p:spPr>
          <p:txBody>
            <a:bodyPr anchor="ctr" rtlCol="false" tIns="0" lIns="0" bIns="0" rIns="0"/>
            <a:lstStyle/>
            <a:p>
              <a:pPr algn="ctr">
                <a:lnSpc>
                  <a:spcPts val="1519"/>
                </a:lnSpc>
              </a:pPr>
              <a:r>
                <a:rPr lang="en-US" sz="1265" b="true">
                  <a:solidFill>
                    <a:srgbClr val="55220A"/>
                  </a:solidFill>
                  <a:latin typeface="Century Gothic Paneuropean Bold"/>
                  <a:ea typeface="Century Gothic Paneuropean Bold"/>
                  <a:cs typeface="Century Gothic Paneuropean Bold"/>
                  <a:sym typeface="Century Gothic Paneuropean Bold"/>
                </a:rPr>
                <a:t>TRINN 4</a:t>
              </a:r>
            </a:p>
          </p:txBody>
        </p:sp>
      </p:grpSp>
      <p:grpSp>
        <p:nvGrpSpPr>
          <p:cNvPr name="Group 7" id="7"/>
          <p:cNvGrpSpPr/>
          <p:nvPr/>
        </p:nvGrpSpPr>
        <p:grpSpPr>
          <a:xfrm rot="0">
            <a:off x="2781933" y="481399"/>
            <a:ext cx="4373006" cy="803471"/>
            <a:chOff x="0" y="0"/>
            <a:chExt cx="4146258" cy="761810"/>
          </a:xfrm>
        </p:grpSpPr>
        <p:sp>
          <p:nvSpPr>
            <p:cNvPr name="Freeform 8" id="8"/>
            <p:cNvSpPr/>
            <p:nvPr/>
          </p:nvSpPr>
          <p:spPr>
            <a:xfrm flipH="false" flipV="false" rot="0">
              <a:off x="0" y="0"/>
              <a:ext cx="4146254" cy="761809"/>
            </a:xfrm>
            <a:custGeom>
              <a:avLst/>
              <a:gdLst/>
              <a:ahLst/>
              <a:cxnLst/>
              <a:rect r="r" b="b" t="t" l="l"/>
              <a:pathLst>
                <a:path h="761809" w="4146254">
                  <a:moveTo>
                    <a:pt x="0" y="0"/>
                  </a:moveTo>
                  <a:lnTo>
                    <a:pt x="4146254" y="0"/>
                  </a:lnTo>
                  <a:lnTo>
                    <a:pt x="4146254" y="761809"/>
                  </a:lnTo>
                  <a:lnTo>
                    <a:pt x="0" y="761809"/>
                  </a:lnTo>
                  <a:close/>
                </a:path>
              </a:pathLst>
            </a:custGeom>
            <a:blipFill>
              <a:blip r:embed="rId2">
                <a:alphaModFix amt="0"/>
              </a:blip>
              <a:stretch>
                <a:fillRect l="0" t="-56050" r="0" b="-56050"/>
              </a:stretch>
            </a:blipFill>
          </p:spPr>
        </p:sp>
        <p:sp>
          <p:nvSpPr>
            <p:cNvPr name="TextBox 9" id="9"/>
            <p:cNvSpPr txBox="true"/>
            <p:nvPr/>
          </p:nvSpPr>
          <p:spPr>
            <a:xfrm>
              <a:off x="0" y="9525"/>
              <a:ext cx="4146258" cy="752285"/>
            </a:xfrm>
            <a:prstGeom prst="rect">
              <a:avLst/>
            </a:prstGeom>
          </p:spPr>
          <p:txBody>
            <a:bodyPr anchor="ctr" rtlCol="false" tIns="0" lIns="0" bIns="0" rIns="0"/>
            <a:lstStyle/>
            <a:p>
              <a:pPr algn="l">
                <a:lnSpc>
                  <a:spcPts val="3544"/>
                </a:lnSpc>
              </a:pPr>
              <a:r>
                <a:rPr lang="en-US" sz="2953" b="true">
                  <a:solidFill>
                    <a:srgbClr val="7A2B1F"/>
                  </a:solidFill>
                  <a:latin typeface="Century Gothic Paneuropean Bold"/>
                  <a:ea typeface="Century Gothic Paneuropean Bold"/>
                  <a:cs typeface="Century Gothic Paneuropean Bold"/>
                  <a:sym typeface="Century Gothic Paneuropean Bold"/>
                </a:rPr>
                <a:t>TIPS OG RÅD I ARBEIDET</a:t>
              </a:r>
            </a:p>
            <a:p>
              <a:pPr algn="l">
                <a:lnSpc>
                  <a:spcPts val="1772"/>
                </a:lnSpc>
              </a:pPr>
              <a:r>
                <a:rPr lang="en-US" sz="1476" b="true">
                  <a:solidFill>
                    <a:srgbClr val="000000"/>
                  </a:solidFill>
                  <a:latin typeface="Century Gothic Paneuropean Bold"/>
                  <a:ea typeface="Century Gothic Paneuropean Bold"/>
                  <a:cs typeface="Century Gothic Paneuropean Bold"/>
                  <a:sym typeface="Century Gothic Paneuropean Bold"/>
                </a:rPr>
                <a:t>Motivasjon, ansvar og mestring</a:t>
              </a:r>
            </a:p>
          </p:txBody>
        </p:sp>
      </p:grpSp>
      <p:grpSp>
        <p:nvGrpSpPr>
          <p:cNvPr name="Group 10" id="10"/>
          <p:cNvGrpSpPr/>
          <p:nvPr/>
        </p:nvGrpSpPr>
        <p:grpSpPr>
          <a:xfrm rot="0">
            <a:off x="11088082" y="9395206"/>
            <a:ext cx="1626967" cy="505269"/>
            <a:chOff x="0" y="0"/>
            <a:chExt cx="1542606" cy="479069"/>
          </a:xfrm>
        </p:grpSpPr>
        <p:sp>
          <p:nvSpPr>
            <p:cNvPr name="Freeform 11" id="11"/>
            <p:cNvSpPr/>
            <p:nvPr/>
          </p:nvSpPr>
          <p:spPr>
            <a:xfrm flipH="false" flipV="false" rot="0">
              <a:off x="0" y="0"/>
              <a:ext cx="1542542" cy="479044"/>
            </a:xfrm>
            <a:custGeom>
              <a:avLst/>
              <a:gdLst/>
              <a:ahLst/>
              <a:cxnLst/>
              <a:rect r="r" b="b" t="t" l="l"/>
              <a:pathLst>
                <a:path h="479044" w="1542542">
                  <a:moveTo>
                    <a:pt x="0" y="0"/>
                  </a:moveTo>
                  <a:lnTo>
                    <a:pt x="1542542" y="0"/>
                  </a:lnTo>
                  <a:lnTo>
                    <a:pt x="1542542" y="479044"/>
                  </a:lnTo>
                  <a:lnTo>
                    <a:pt x="0" y="479044"/>
                  </a:lnTo>
                  <a:lnTo>
                    <a:pt x="0" y="0"/>
                  </a:lnTo>
                  <a:close/>
                </a:path>
              </a:pathLst>
            </a:custGeom>
            <a:blipFill>
              <a:blip r:embed="rId3"/>
              <a:stretch>
                <a:fillRect l="0" t="0" r="-4" b="-5"/>
              </a:stretch>
            </a:blipFill>
          </p:spPr>
        </p:sp>
      </p:grpSp>
      <p:sp>
        <p:nvSpPr>
          <p:cNvPr name="Freeform 12" id="12"/>
          <p:cNvSpPr/>
          <p:nvPr/>
        </p:nvSpPr>
        <p:spPr>
          <a:xfrm flipH="false" flipV="false" rot="0">
            <a:off x="8725110" y="9446708"/>
            <a:ext cx="1547165" cy="402263"/>
          </a:xfrm>
          <a:custGeom>
            <a:avLst/>
            <a:gdLst/>
            <a:ahLst/>
            <a:cxnLst/>
            <a:rect r="r" b="b" t="t" l="l"/>
            <a:pathLst>
              <a:path h="402263" w="1547165">
                <a:moveTo>
                  <a:pt x="0" y="0"/>
                </a:moveTo>
                <a:lnTo>
                  <a:pt x="1547165" y="0"/>
                </a:lnTo>
                <a:lnTo>
                  <a:pt x="1547165" y="402263"/>
                </a:lnTo>
                <a:lnTo>
                  <a:pt x="0" y="40226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0">
            <a:off x="13530856" y="9395206"/>
            <a:ext cx="1596425" cy="505269"/>
          </a:xfrm>
          <a:custGeom>
            <a:avLst/>
            <a:gdLst/>
            <a:ahLst/>
            <a:cxnLst/>
            <a:rect r="r" b="b" t="t" l="l"/>
            <a:pathLst>
              <a:path h="505269" w="1596425">
                <a:moveTo>
                  <a:pt x="0" y="0"/>
                </a:moveTo>
                <a:lnTo>
                  <a:pt x="1596425" y="0"/>
                </a:lnTo>
                <a:lnTo>
                  <a:pt x="1596425" y="505268"/>
                </a:lnTo>
                <a:lnTo>
                  <a:pt x="0" y="505268"/>
                </a:lnTo>
                <a:lnTo>
                  <a:pt x="0" y="0"/>
                </a:lnTo>
                <a:close/>
              </a:path>
            </a:pathLst>
          </a:custGeom>
          <a:blipFill>
            <a:blip r:embed="rId6"/>
            <a:stretch>
              <a:fillRect l="0" t="0" r="0" b="0"/>
            </a:stretch>
          </a:blipFill>
        </p:spPr>
      </p:sp>
      <p:sp>
        <p:nvSpPr>
          <p:cNvPr name="TextBox 14" id="14"/>
          <p:cNvSpPr txBox="true"/>
          <p:nvPr/>
        </p:nvSpPr>
        <p:spPr>
          <a:xfrm rot="0">
            <a:off x="3636816" y="2250281"/>
            <a:ext cx="11014369" cy="5786438"/>
          </a:xfrm>
          <a:prstGeom prst="rect">
            <a:avLst/>
          </a:prstGeom>
        </p:spPr>
        <p:txBody>
          <a:bodyPr anchor="t" rtlCol="false" tIns="0" lIns="0" bIns="0" rIns="0">
            <a:spAutoFit/>
          </a:bodyPr>
          <a:lstStyle/>
          <a:p>
            <a:pPr algn="l">
              <a:lnSpc>
                <a:spcPts val="1948"/>
              </a:lnSpc>
              <a:spcBef>
                <a:spcPct val="0"/>
              </a:spcBef>
            </a:pPr>
            <a:r>
              <a:rPr lang="en-US" sz="1623">
                <a:solidFill>
                  <a:srgbClr val="000000"/>
                </a:solidFill>
                <a:latin typeface="Century Gothic Paneuropean"/>
                <a:ea typeface="Century Gothic Paneuropean"/>
                <a:cs typeface="Century Gothic Paneuropean"/>
                <a:sym typeface="Century Gothic Paneuropean"/>
              </a:rPr>
              <a:t>Organisasjonspsykologisk forskning har gitt oss solid kunnskap om hva som får ledere og medarbeidere til å prestere godt. Begrepet «indre motivasjon» er sentralt her.</a:t>
            </a:r>
          </a:p>
          <a:p>
            <a:pPr algn="l">
              <a:lnSpc>
                <a:spcPts val="1948"/>
              </a:lnSpc>
              <a:spcBef>
                <a:spcPct val="0"/>
              </a:spcBef>
            </a:pPr>
            <a:r>
              <a:rPr lang="en-US" sz="1623">
                <a:solidFill>
                  <a:srgbClr val="000000"/>
                </a:solidFill>
                <a:latin typeface="Century Gothic Paneuropean"/>
                <a:ea typeface="Century Gothic Paneuropean"/>
                <a:cs typeface="Century Gothic Paneuropean"/>
                <a:sym typeface="Century Gothic Paneuropean"/>
              </a:rPr>
              <a:t>Når vi har indre motivasjon på jobb, er det jobben i seg selv som gir oss glede, mening og drivkraft. Ikke tanken på en belønning etterpå.</a:t>
            </a:r>
          </a:p>
          <a:p>
            <a:pPr algn="l">
              <a:lnSpc>
                <a:spcPts val="1948"/>
              </a:lnSpc>
              <a:spcBef>
                <a:spcPct val="0"/>
              </a:spcBef>
            </a:pPr>
          </a:p>
          <a:p>
            <a:pPr algn="l">
              <a:lnSpc>
                <a:spcPts val="1948"/>
              </a:lnSpc>
              <a:spcBef>
                <a:spcPct val="0"/>
              </a:spcBef>
            </a:pPr>
            <a:r>
              <a:rPr lang="en-US" sz="1623">
                <a:solidFill>
                  <a:srgbClr val="000000"/>
                </a:solidFill>
                <a:latin typeface="Century Gothic Paneuropean"/>
                <a:ea typeface="Century Gothic Paneuropean"/>
                <a:cs typeface="Century Gothic Paneuropean"/>
                <a:sym typeface="Century Gothic Paneuropean"/>
              </a:rPr>
              <a:t>“</a:t>
            </a:r>
            <a:r>
              <a:rPr lang="en-US" sz="1623" i="true">
                <a:solidFill>
                  <a:srgbClr val="000000"/>
                </a:solidFill>
                <a:latin typeface="Century Gothic Paneuropean Italics"/>
                <a:ea typeface="Century Gothic Paneuropean Italics"/>
                <a:cs typeface="Century Gothic Paneuropean Italics"/>
                <a:sym typeface="Century Gothic Paneuropean Italics"/>
              </a:rPr>
              <a:t>Vi vet at mennesker som er indre motiverte, presterer bedre, tar mer ansvar, har lavere sykefravær m.m. Det å ha motiverte medarbediere, er derfor svært verdifullt*.</a:t>
            </a:r>
          </a:p>
          <a:p>
            <a:pPr algn="l">
              <a:lnSpc>
                <a:spcPts val="1948"/>
              </a:lnSpc>
              <a:spcBef>
                <a:spcPct val="0"/>
              </a:spcBef>
            </a:pPr>
            <a:r>
              <a:rPr lang="en-US" sz="1623" i="true">
                <a:solidFill>
                  <a:srgbClr val="000000"/>
                </a:solidFill>
                <a:latin typeface="Century Gothic Paneuropean Italics"/>
                <a:ea typeface="Century Gothic Paneuropean Italics"/>
                <a:cs typeface="Century Gothic Paneuropean Italics"/>
                <a:sym typeface="Century Gothic Paneuropean Italics"/>
              </a:rPr>
              <a:t>IJ har undersøkelser som viser en klar sammenheng mellom mulighet for utvikling i jobben sin, og motivasjon.</a:t>
            </a:r>
          </a:p>
          <a:p>
            <a:pPr algn="l">
              <a:lnSpc>
                <a:spcPts val="1948"/>
              </a:lnSpc>
              <a:spcBef>
                <a:spcPct val="0"/>
              </a:spcBef>
            </a:pPr>
            <a:r>
              <a:rPr lang="en-US" sz="1623" i="true">
                <a:solidFill>
                  <a:srgbClr val="000000"/>
                </a:solidFill>
                <a:latin typeface="Century Gothic Paneuropean Italics"/>
                <a:ea typeface="Century Gothic Paneuropean Italics"/>
                <a:cs typeface="Century Gothic Paneuropean Italics"/>
                <a:sym typeface="Century Gothic Paneuropean Italics"/>
              </a:rPr>
              <a:t>92,5 prosent sier at de trenger faglig påfyll for å holde seg motivert i jobben sin.”</a:t>
            </a:r>
          </a:p>
          <a:p>
            <a:pPr algn="l">
              <a:lnSpc>
                <a:spcPts val="1948"/>
              </a:lnSpc>
              <a:spcBef>
                <a:spcPct val="0"/>
              </a:spcBef>
            </a:pPr>
            <a:r>
              <a:rPr lang="en-US" sz="1623" i="true">
                <a:solidFill>
                  <a:srgbClr val="000000"/>
                </a:solidFill>
                <a:latin typeface="Century Gothic Paneuropean Italics"/>
                <a:ea typeface="Century Gothic Paneuropean Italics"/>
                <a:cs typeface="Century Gothic Paneuropean Italics"/>
                <a:sym typeface="Century Gothic Paneuropean Italics"/>
              </a:rPr>
              <a:t>*Ole I. Iversen, førsteamanuensis, Institutt for ledelse og innovasjon, BI</a:t>
            </a:r>
          </a:p>
          <a:p>
            <a:pPr algn="l">
              <a:lnSpc>
                <a:spcPts val="1948"/>
              </a:lnSpc>
              <a:spcBef>
                <a:spcPct val="0"/>
              </a:spcBef>
            </a:pPr>
          </a:p>
          <a:p>
            <a:pPr algn="l" marL="350580" indent="-175290" lvl="1">
              <a:lnSpc>
                <a:spcPts val="1948"/>
              </a:lnSpc>
              <a:buFont typeface="Arial"/>
              <a:buChar char="•"/>
            </a:pPr>
            <a:r>
              <a:rPr lang="en-US" sz="1623">
                <a:solidFill>
                  <a:srgbClr val="000000"/>
                </a:solidFill>
                <a:latin typeface="Century Gothic Paneuropean"/>
                <a:ea typeface="Century Gothic Paneuropean"/>
                <a:cs typeface="Century Gothic Paneuropean"/>
                <a:sym typeface="Century Gothic Paneuropean"/>
              </a:rPr>
              <a:t>Den enkelte medarbeiders ansvar</a:t>
            </a:r>
          </a:p>
          <a:p>
            <a:pPr algn="l" marL="350580" indent="-175290" lvl="1">
              <a:lnSpc>
                <a:spcPts val="1948"/>
              </a:lnSpc>
              <a:buFont typeface="Arial"/>
              <a:buChar char="•"/>
            </a:pPr>
            <a:r>
              <a:rPr lang="en-US" sz="1623">
                <a:solidFill>
                  <a:srgbClr val="000000"/>
                </a:solidFill>
                <a:latin typeface="Century Gothic Paneuropean"/>
                <a:ea typeface="Century Gothic Paneuropean"/>
                <a:cs typeface="Century Gothic Paneuropean"/>
                <a:sym typeface="Century Gothic Paneuropean"/>
              </a:rPr>
              <a:t>Det er et ledelsesansvar å legge til rette for en god læringskultur og for at alle medarbeidere har en individuell kompetanseplan. </a:t>
            </a:r>
          </a:p>
          <a:p>
            <a:pPr algn="l" marL="350580" indent="-175290" lvl="1">
              <a:lnSpc>
                <a:spcPts val="1948"/>
              </a:lnSpc>
              <a:buFont typeface="Arial"/>
              <a:buChar char="•"/>
            </a:pPr>
            <a:r>
              <a:rPr lang="en-US" sz="1623">
                <a:solidFill>
                  <a:srgbClr val="000000"/>
                </a:solidFill>
                <a:latin typeface="Century Gothic Paneuropean"/>
                <a:ea typeface="Century Gothic Paneuropean"/>
                <a:cs typeface="Century Gothic Paneuropean"/>
                <a:sym typeface="Century Gothic Paneuropean"/>
              </a:rPr>
              <a:t>Samtidig er den enkelte ansvarlig for å benytte mulighetene til kompetanseheving som blir gitt, samt å anvende kunnskapen på en god måte. </a:t>
            </a:r>
          </a:p>
          <a:p>
            <a:pPr algn="l">
              <a:lnSpc>
                <a:spcPts val="1948"/>
              </a:lnSpc>
              <a:spcBef>
                <a:spcPct val="0"/>
              </a:spcBef>
            </a:pPr>
          </a:p>
          <a:p>
            <a:pPr algn="l">
              <a:lnSpc>
                <a:spcPts val="1948"/>
              </a:lnSpc>
              <a:spcBef>
                <a:spcPct val="0"/>
              </a:spcBef>
            </a:pPr>
            <a:r>
              <a:rPr lang="en-US" b="true" sz="1623">
                <a:solidFill>
                  <a:srgbClr val="000000"/>
                </a:solidFill>
                <a:latin typeface="Century Gothic Paneuropean Bold"/>
                <a:ea typeface="Century Gothic Paneuropean Bold"/>
                <a:cs typeface="Century Gothic Paneuropean Bold"/>
                <a:sym typeface="Century Gothic Paneuropean Bold"/>
              </a:rPr>
              <a:t>FORSLAG TIL REFLEKSJON: </a:t>
            </a:r>
          </a:p>
          <a:p>
            <a:pPr algn="l" marL="350580" indent="-175290" lvl="1">
              <a:lnSpc>
                <a:spcPts val="1948"/>
              </a:lnSpc>
              <a:buFont typeface="Arial"/>
              <a:buChar char="•"/>
            </a:pPr>
            <a:r>
              <a:rPr lang="en-US" sz="1623">
                <a:solidFill>
                  <a:srgbClr val="000000"/>
                </a:solidFill>
                <a:latin typeface="Century Gothic Paneuropean"/>
                <a:ea typeface="Century Gothic Paneuropean"/>
                <a:cs typeface="Century Gothic Paneuropean"/>
                <a:sym typeface="Century Gothic Paneuropean"/>
              </a:rPr>
              <a:t>Hvilke områder kunne du tenke deg utvikle deg på eller lære mer om? </a:t>
            </a:r>
          </a:p>
          <a:p>
            <a:pPr algn="l" marL="350580" indent="-175290" lvl="1">
              <a:lnSpc>
                <a:spcPts val="1948"/>
              </a:lnSpc>
              <a:buFont typeface="Arial"/>
              <a:buChar char="•"/>
            </a:pPr>
            <a:r>
              <a:rPr lang="en-US" sz="1623">
                <a:solidFill>
                  <a:srgbClr val="000000"/>
                </a:solidFill>
                <a:latin typeface="Century Gothic Paneuropean"/>
                <a:ea typeface="Century Gothic Paneuropean"/>
                <a:cs typeface="Century Gothic Paneuropean"/>
                <a:sym typeface="Century Gothic Paneuropean"/>
              </a:rPr>
              <a:t>Er det noen måter du lærer bedre på enn andre, for eksempel klasseromsundervisning heller enn digitale kurs? </a:t>
            </a:r>
          </a:p>
          <a:p>
            <a:pPr algn="l" marL="350580" indent="-175290" lvl="1">
              <a:lnSpc>
                <a:spcPts val="1948"/>
              </a:lnSpc>
              <a:buFont typeface="Arial"/>
              <a:buChar char="•"/>
            </a:pPr>
            <a:r>
              <a:rPr lang="en-US" sz="1623">
                <a:solidFill>
                  <a:srgbClr val="000000"/>
                </a:solidFill>
                <a:latin typeface="Century Gothic Paneuropean"/>
                <a:ea typeface="Century Gothic Paneuropean"/>
                <a:cs typeface="Century Gothic Paneuropean"/>
                <a:sym typeface="Century Gothic Paneuropean"/>
              </a:rPr>
              <a:t>Prøv å definere en indre motivasjon for å lære deg noe nytt samt å benytte kunnskapen i arbeidshverdagen. Er det for å gjøre noe på en enklere måte, for at journalistikken skal presenteres bedre, for å lage bedre saker eller for personlig utvikling, mestring og motivasjon?</a:t>
            </a:r>
          </a:p>
        </p:txBody>
      </p:sp>
    </p:spTree>
  </p:cSld>
  <p:clrMapOvr>
    <a:masterClrMapping/>
  </p:clrMapOvr>
  <p:transition spd="fast">
    <p:fade/>
  </p:transition>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356536" y="4340645"/>
            <a:ext cx="3215478" cy="2076661"/>
            <a:chOff x="0" y="0"/>
            <a:chExt cx="3048749" cy="1968983"/>
          </a:xfrm>
        </p:grpSpPr>
        <p:sp>
          <p:nvSpPr>
            <p:cNvPr name="Freeform 3" id="3"/>
            <p:cNvSpPr/>
            <p:nvPr/>
          </p:nvSpPr>
          <p:spPr>
            <a:xfrm flipH="false" flipV="false" rot="0">
              <a:off x="6350" y="6350"/>
              <a:ext cx="3036062" cy="1956181"/>
            </a:xfrm>
            <a:custGeom>
              <a:avLst/>
              <a:gdLst/>
              <a:ahLst/>
              <a:cxnLst/>
              <a:rect r="r" b="b" t="t" l="l"/>
              <a:pathLst>
                <a:path h="1956181" w="3036062">
                  <a:moveTo>
                    <a:pt x="0" y="190500"/>
                  </a:moveTo>
                  <a:cubicBezTo>
                    <a:pt x="0" y="85344"/>
                    <a:pt x="85471" y="0"/>
                    <a:pt x="191008" y="0"/>
                  </a:cubicBezTo>
                  <a:lnTo>
                    <a:pt x="2845054" y="0"/>
                  </a:lnTo>
                  <a:cubicBezTo>
                    <a:pt x="2950591" y="0"/>
                    <a:pt x="3036062" y="85344"/>
                    <a:pt x="3036062" y="190500"/>
                  </a:cubicBezTo>
                  <a:lnTo>
                    <a:pt x="3036062" y="1765681"/>
                  </a:lnTo>
                  <a:cubicBezTo>
                    <a:pt x="3036062" y="1870964"/>
                    <a:pt x="2950591" y="1956181"/>
                    <a:pt x="2845054" y="1956181"/>
                  </a:cubicBezTo>
                  <a:lnTo>
                    <a:pt x="191008" y="1956181"/>
                  </a:lnTo>
                  <a:cubicBezTo>
                    <a:pt x="85471" y="1956181"/>
                    <a:pt x="0" y="1870837"/>
                    <a:pt x="0" y="1765681"/>
                  </a:cubicBezTo>
                  <a:close/>
                </a:path>
              </a:pathLst>
            </a:custGeom>
            <a:solidFill>
              <a:srgbClr val="55220A"/>
            </a:solidFill>
          </p:spPr>
        </p:sp>
      </p:grpSp>
      <p:grpSp>
        <p:nvGrpSpPr>
          <p:cNvPr name="Group 4" id="4"/>
          <p:cNvGrpSpPr/>
          <p:nvPr/>
        </p:nvGrpSpPr>
        <p:grpSpPr>
          <a:xfrm rot="0">
            <a:off x="3653930" y="6152068"/>
            <a:ext cx="3215478" cy="2076661"/>
            <a:chOff x="0" y="0"/>
            <a:chExt cx="3048749" cy="1968983"/>
          </a:xfrm>
        </p:grpSpPr>
        <p:sp>
          <p:nvSpPr>
            <p:cNvPr name="Freeform 5" id="5"/>
            <p:cNvSpPr/>
            <p:nvPr/>
          </p:nvSpPr>
          <p:spPr>
            <a:xfrm flipH="false" flipV="false" rot="0">
              <a:off x="6350" y="6350"/>
              <a:ext cx="3036062" cy="1956181"/>
            </a:xfrm>
            <a:custGeom>
              <a:avLst/>
              <a:gdLst/>
              <a:ahLst/>
              <a:cxnLst/>
              <a:rect r="r" b="b" t="t" l="l"/>
              <a:pathLst>
                <a:path h="1956181" w="3036062">
                  <a:moveTo>
                    <a:pt x="0" y="190500"/>
                  </a:moveTo>
                  <a:cubicBezTo>
                    <a:pt x="0" y="85344"/>
                    <a:pt x="85471" y="0"/>
                    <a:pt x="191008" y="0"/>
                  </a:cubicBezTo>
                  <a:lnTo>
                    <a:pt x="2845054" y="0"/>
                  </a:lnTo>
                  <a:cubicBezTo>
                    <a:pt x="2950591" y="0"/>
                    <a:pt x="3036062" y="85344"/>
                    <a:pt x="3036062" y="190500"/>
                  </a:cubicBezTo>
                  <a:lnTo>
                    <a:pt x="3036062" y="1765681"/>
                  </a:lnTo>
                  <a:cubicBezTo>
                    <a:pt x="3036062" y="1870964"/>
                    <a:pt x="2950591" y="1956181"/>
                    <a:pt x="2845054" y="1956181"/>
                  </a:cubicBezTo>
                  <a:lnTo>
                    <a:pt x="191008" y="1956181"/>
                  </a:lnTo>
                  <a:cubicBezTo>
                    <a:pt x="85471" y="1956181"/>
                    <a:pt x="0" y="1870837"/>
                    <a:pt x="0" y="1765681"/>
                  </a:cubicBezTo>
                  <a:close/>
                </a:path>
              </a:pathLst>
            </a:custGeom>
            <a:solidFill>
              <a:srgbClr val="55220A"/>
            </a:solidFill>
          </p:spPr>
        </p:sp>
      </p:grpSp>
      <p:grpSp>
        <p:nvGrpSpPr>
          <p:cNvPr name="Group 6" id="6"/>
          <p:cNvGrpSpPr/>
          <p:nvPr/>
        </p:nvGrpSpPr>
        <p:grpSpPr>
          <a:xfrm rot="0">
            <a:off x="6205267" y="1047787"/>
            <a:ext cx="6459352" cy="908377"/>
            <a:chOff x="0" y="0"/>
            <a:chExt cx="6124423" cy="861276"/>
          </a:xfrm>
        </p:grpSpPr>
        <p:sp>
          <p:nvSpPr>
            <p:cNvPr name="Freeform 7" id="7"/>
            <p:cNvSpPr/>
            <p:nvPr/>
          </p:nvSpPr>
          <p:spPr>
            <a:xfrm flipH="false" flipV="false" rot="0">
              <a:off x="0" y="0"/>
              <a:ext cx="6124425" cy="861271"/>
            </a:xfrm>
            <a:custGeom>
              <a:avLst/>
              <a:gdLst/>
              <a:ahLst/>
              <a:cxnLst/>
              <a:rect r="r" b="b" t="t" l="l"/>
              <a:pathLst>
                <a:path h="861271" w="6124425">
                  <a:moveTo>
                    <a:pt x="0" y="0"/>
                  </a:moveTo>
                  <a:lnTo>
                    <a:pt x="6124425" y="0"/>
                  </a:lnTo>
                  <a:lnTo>
                    <a:pt x="6124425" y="861271"/>
                  </a:lnTo>
                  <a:lnTo>
                    <a:pt x="0" y="861271"/>
                  </a:lnTo>
                  <a:close/>
                </a:path>
              </a:pathLst>
            </a:custGeom>
            <a:blipFill>
              <a:blip r:embed="rId2">
                <a:alphaModFix amt="0"/>
              </a:blip>
              <a:stretch>
                <a:fillRect l="0" t="-88556" r="0" b="-88556"/>
              </a:stretch>
            </a:blipFill>
          </p:spPr>
        </p:sp>
        <p:sp>
          <p:nvSpPr>
            <p:cNvPr name="TextBox 8" id="8"/>
            <p:cNvSpPr txBox="true"/>
            <p:nvPr/>
          </p:nvSpPr>
          <p:spPr>
            <a:xfrm>
              <a:off x="0" y="-28575"/>
              <a:ext cx="6124423" cy="889851"/>
            </a:xfrm>
            <a:prstGeom prst="rect">
              <a:avLst/>
            </a:prstGeom>
          </p:spPr>
          <p:txBody>
            <a:bodyPr anchor="ctr" rtlCol="false" tIns="0" lIns="0" bIns="0" rIns="0"/>
            <a:lstStyle/>
            <a:p>
              <a:pPr algn="ctr">
                <a:lnSpc>
                  <a:spcPts val="3202"/>
                </a:lnSpc>
              </a:pPr>
              <a:r>
                <a:rPr lang="en-US" sz="2426" i="true">
                  <a:solidFill>
                    <a:srgbClr val="151515"/>
                  </a:solidFill>
                  <a:latin typeface="Century Gothic Paneuropean Italics"/>
                  <a:ea typeface="Century Gothic Paneuropean Italics"/>
                  <a:cs typeface="Century Gothic Paneuropean Italics"/>
                  <a:sym typeface="Century Gothic Paneuropean Italics"/>
                </a:rPr>
                <a:t>Lærende medier er avgjørende for en sterk presse!</a:t>
              </a:r>
            </a:p>
          </p:txBody>
        </p:sp>
      </p:grpSp>
      <p:grpSp>
        <p:nvGrpSpPr>
          <p:cNvPr name="Group 9" id="9"/>
          <p:cNvGrpSpPr/>
          <p:nvPr/>
        </p:nvGrpSpPr>
        <p:grpSpPr>
          <a:xfrm rot="0">
            <a:off x="2781933" y="481199"/>
            <a:ext cx="2256952" cy="803873"/>
            <a:chOff x="0" y="0"/>
            <a:chExt cx="2139925" cy="762190"/>
          </a:xfrm>
        </p:grpSpPr>
        <p:sp>
          <p:nvSpPr>
            <p:cNvPr name="Freeform 10" id="10"/>
            <p:cNvSpPr/>
            <p:nvPr/>
          </p:nvSpPr>
          <p:spPr>
            <a:xfrm flipH="false" flipV="false" rot="0">
              <a:off x="0" y="0"/>
              <a:ext cx="2139928" cy="762187"/>
            </a:xfrm>
            <a:custGeom>
              <a:avLst/>
              <a:gdLst/>
              <a:ahLst/>
              <a:cxnLst/>
              <a:rect r="r" b="b" t="t" l="l"/>
              <a:pathLst>
                <a:path h="762187" w="2139928">
                  <a:moveTo>
                    <a:pt x="0" y="0"/>
                  </a:moveTo>
                  <a:lnTo>
                    <a:pt x="2139928" y="0"/>
                  </a:lnTo>
                  <a:lnTo>
                    <a:pt x="2139928" y="762187"/>
                  </a:lnTo>
                  <a:lnTo>
                    <a:pt x="0" y="762187"/>
                  </a:lnTo>
                  <a:close/>
                </a:path>
              </a:pathLst>
            </a:custGeom>
            <a:blipFill>
              <a:blip r:embed="rId2">
                <a:alphaModFix amt="0"/>
              </a:blip>
              <a:stretch>
                <a:fillRect l="0" t="-4706" r="0" b="-4706"/>
              </a:stretch>
            </a:blipFill>
          </p:spPr>
        </p:sp>
        <p:sp>
          <p:nvSpPr>
            <p:cNvPr name="TextBox 11" id="11"/>
            <p:cNvSpPr txBox="true"/>
            <p:nvPr/>
          </p:nvSpPr>
          <p:spPr>
            <a:xfrm>
              <a:off x="0" y="9525"/>
              <a:ext cx="2139925" cy="752665"/>
            </a:xfrm>
            <a:prstGeom prst="rect">
              <a:avLst/>
            </a:prstGeom>
          </p:spPr>
          <p:txBody>
            <a:bodyPr anchor="ctr" rtlCol="false" tIns="0" lIns="0" bIns="0" rIns="0"/>
            <a:lstStyle/>
            <a:p>
              <a:pPr algn="l">
                <a:lnSpc>
                  <a:spcPts val="3544"/>
                </a:lnSpc>
              </a:pPr>
              <a:r>
                <a:rPr lang="en-US" sz="2953" b="true">
                  <a:solidFill>
                    <a:srgbClr val="7A2B1F"/>
                  </a:solidFill>
                  <a:latin typeface="Century Gothic Paneuropean Bold"/>
                  <a:ea typeface="Century Gothic Paneuropean Bold"/>
                  <a:cs typeface="Century Gothic Paneuropean Bold"/>
                  <a:sym typeface="Century Gothic Paneuropean Bold"/>
                </a:rPr>
                <a:t>FELLES LØFT </a:t>
              </a:r>
            </a:p>
            <a:p>
              <a:pPr algn="l">
                <a:lnSpc>
                  <a:spcPts val="1772"/>
                </a:lnSpc>
              </a:pPr>
              <a:r>
                <a:rPr lang="en-US" sz="1476" b="true">
                  <a:solidFill>
                    <a:srgbClr val="000000"/>
                  </a:solidFill>
                  <a:latin typeface="Century Gothic Paneuropean Bold"/>
                  <a:ea typeface="Century Gothic Paneuropean Bold"/>
                  <a:cs typeface="Century Gothic Paneuropean Bold"/>
                  <a:sym typeface="Century Gothic Paneuropean Bold"/>
                </a:rPr>
                <a:t>§39 i Journalistavtalen*</a:t>
              </a:r>
            </a:p>
          </p:txBody>
        </p:sp>
      </p:grpSp>
      <p:grpSp>
        <p:nvGrpSpPr>
          <p:cNvPr name="Group 12" id="12"/>
          <p:cNvGrpSpPr/>
          <p:nvPr/>
        </p:nvGrpSpPr>
        <p:grpSpPr>
          <a:xfrm rot="0">
            <a:off x="3908493" y="6413449"/>
            <a:ext cx="2706352" cy="1553900"/>
            <a:chOff x="0" y="0"/>
            <a:chExt cx="2566022" cy="1473327"/>
          </a:xfrm>
        </p:grpSpPr>
        <p:sp>
          <p:nvSpPr>
            <p:cNvPr name="Freeform 13" id="13"/>
            <p:cNvSpPr/>
            <p:nvPr/>
          </p:nvSpPr>
          <p:spPr>
            <a:xfrm flipH="false" flipV="false" rot="0">
              <a:off x="0" y="0"/>
              <a:ext cx="2566027" cy="1473332"/>
            </a:xfrm>
            <a:custGeom>
              <a:avLst/>
              <a:gdLst/>
              <a:ahLst/>
              <a:cxnLst/>
              <a:rect r="r" b="b" t="t" l="l"/>
              <a:pathLst>
                <a:path h="1473332" w="2566027">
                  <a:moveTo>
                    <a:pt x="0" y="0"/>
                  </a:moveTo>
                  <a:lnTo>
                    <a:pt x="2566027" y="0"/>
                  </a:lnTo>
                  <a:lnTo>
                    <a:pt x="2566027" y="1473332"/>
                  </a:lnTo>
                  <a:lnTo>
                    <a:pt x="0" y="1473332"/>
                  </a:lnTo>
                  <a:close/>
                </a:path>
              </a:pathLst>
            </a:custGeom>
            <a:blipFill>
              <a:blip r:embed="rId2">
                <a:alphaModFix amt="0"/>
              </a:blip>
              <a:stretch>
                <a:fillRect l="-23667" t="0" r="-23667" b="0"/>
              </a:stretch>
            </a:blipFill>
          </p:spPr>
        </p:sp>
        <p:sp>
          <p:nvSpPr>
            <p:cNvPr name="TextBox 14" id="14"/>
            <p:cNvSpPr txBox="true"/>
            <p:nvPr/>
          </p:nvSpPr>
          <p:spPr>
            <a:xfrm>
              <a:off x="0" y="-38100"/>
              <a:ext cx="2566022" cy="1511427"/>
            </a:xfrm>
            <a:prstGeom prst="rect">
              <a:avLst/>
            </a:prstGeom>
          </p:spPr>
          <p:txBody>
            <a:bodyPr anchor="ctr" rtlCol="false" tIns="0" lIns="0" bIns="0" rIns="0"/>
            <a:lstStyle/>
            <a:p>
              <a:pPr algn="ctr">
                <a:lnSpc>
                  <a:spcPts val="2278"/>
                </a:lnSpc>
              </a:pPr>
              <a:r>
                <a:rPr lang="en-US" sz="1582">
                  <a:solidFill>
                    <a:srgbClr val="FFFFFF"/>
                  </a:solidFill>
                  <a:latin typeface="Century Gothic Paneuropean"/>
                  <a:ea typeface="Century Gothic Paneuropean"/>
                  <a:cs typeface="Century Gothic Paneuropean"/>
                  <a:sym typeface="Century Gothic Paneuropean"/>
                </a:rPr>
                <a:t>Medarbeidere med god og riktig kompetanse er en av redaksjonens viktigste </a:t>
              </a:r>
              <a:r>
                <a:rPr lang="en-US" sz="1582" b="true">
                  <a:solidFill>
                    <a:srgbClr val="FFFFFF"/>
                  </a:solidFill>
                  <a:latin typeface="Century Gothic Paneuropean Bold"/>
                  <a:ea typeface="Century Gothic Paneuropean Bold"/>
                  <a:cs typeface="Century Gothic Paneuropean Bold"/>
                  <a:sym typeface="Century Gothic Paneuropean Bold"/>
                </a:rPr>
                <a:t>verdier og vil styrke journalistikken.</a:t>
              </a:r>
            </a:p>
          </p:txBody>
        </p:sp>
      </p:grpSp>
      <p:grpSp>
        <p:nvGrpSpPr>
          <p:cNvPr name="Group 15" id="15"/>
          <p:cNvGrpSpPr/>
          <p:nvPr/>
        </p:nvGrpSpPr>
        <p:grpSpPr>
          <a:xfrm rot="0">
            <a:off x="5611085" y="4893933"/>
            <a:ext cx="2706352" cy="970072"/>
            <a:chOff x="0" y="0"/>
            <a:chExt cx="2566022" cy="919772"/>
          </a:xfrm>
        </p:grpSpPr>
        <p:sp>
          <p:nvSpPr>
            <p:cNvPr name="Freeform 16" id="16"/>
            <p:cNvSpPr/>
            <p:nvPr/>
          </p:nvSpPr>
          <p:spPr>
            <a:xfrm flipH="false" flipV="false" rot="0">
              <a:off x="0" y="0"/>
              <a:ext cx="2566027" cy="919776"/>
            </a:xfrm>
            <a:custGeom>
              <a:avLst/>
              <a:gdLst/>
              <a:ahLst/>
              <a:cxnLst/>
              <a:rect r="r" b="b" t="t" l="l"/>
              <a:pathLst>
                <a:path h="919776" w="2566027">
                  <a:moveTo>
                    <a:pt x="0" y="0"/>
                  </a:moveTo>
                  <a:lnTo>
                    <a:pt x="2566027" y="0"/>
                  </a:lnTo>
                  <a:lnTo>
                    <a:pt x="2566027" y="919776"/>
                  </a:lnTo>
                  <a:lnTo>
                    <a:pt x="0" y="919776"/>
                  </a:lnTo>
                  <a:close/>
                </a:path>
              </a:pathLst>
            </a:custGeom>
            <a:blipFill>
              <a:blip r:embed="rId2">
                <a:alphaModFix amt="0"/>
              </a:blip>
              <a:stretch>
                <a:fillRect l="0" t="-4360" r="0" b="-4359"/>
              </a:stretch>
            </a:blipFill>
          </p:spPr>
        </p:sp>
        <p:sp>
          <p:nvSpPr>
            <p:cNvPr name="TextBox 17" id="17"/>
            <p:cNvSpPr txBox="true"/>
            <p:nvPr/>
          </p:nvSpPr>
          <p:spPr>
            <a:xfrm>
              <a:off x="0" y="-38100"/>
              <a:ext cx="2566022" cy="957872"/>
            </a:xfrm>
            <a:prstGeom prst="rect">
              <a:avLst/>
            </a:prstGeom>
          </p:spPr>
          <p:txBody>
            <a:bodyPr anchor="ctr" rtlCol="false" tIns="0" lIns="0" bIns="0" rIns="0"/>
            <a:lstStyle/>
            <a:p>
              <a:pPr algn="ctr">
                <a:lnSpc>
                  <a:spcPts val="2278"/>
                </a:lnSpc>
              </a:pPr>
              <a:r>
                <a:rPr lang="en-US" sz="1582">
                  <a:solidFill>
                    <a:srgbClr val="FFFFFF"/>
                  </a:solidFill>
                  <a:latin typeface="Century Gothic Paneuropean"/>
                  <a:ea typeface="Century Gothic Paneuropean"/>
                  <a:cs typeface="Century Gothic Paneuropean"/>
                  <a:sym typeface="Century Gothic Paneuropean"/>
                </a:rPr>
                <a:t>Kompetanse er avgjørende for å lykkes med </a:t>
              </a:r>
              <a:r>
                <a:rPr lang="en-US" sz="1582" b="true">
                  <a:solidFill>
                    <a:srgbClr val="FFFFFF"/>
                  </a:solidFill>
                  <a:latin typeface="Century Gothic Paneuropean Bold"/>
                  <a:ea typeface="Century Gothic Paneuropean Bold"/>
                  <a:cs typeface="Century Gothic Paneuropean Bold"/>
                  <a:sym typeface="Century Gothic Paneuropean Bold"/>
                </a:rPr>
                <a:t>utvikling</a:t>
              </a:r>
              <a:r>
                <a:rPr lang="en-US" sz="1582">
                  <a:solidFill>
                    <a:srgbClr val="FFFFFF"/>
                  </a:solidFill>
                  <a:latin typeface="Century Gothic Paneuropean"/>
                  <a:ea typeface="Century Gothic Paneuropean"/>
                  <a:cs typeface="Century Gothic Paneuropean"/>
                  <a:sym typeface="Century Gothic Paneuropean"/>
                </a:rPr>
                <a:t> og endring.</a:t>
              </a:r>
            </a:p>
          </p:txBody>
        </p:sp>
      </p:grpSp>
      <p:grpSp>
        <p:nvGrpSpPr>
          <p:cNvPr name="Group 18" id="18"/>
          <p:cNvGrpSpPr/>
          <p:nvPr/>
        </p:nvGrpSpPr>
        <p:grpSpPr>
          <a:xfrm rot="0">
            <a:off x="7810280" y="2977738"/>
            <a:ext cx="3215478" cy="1929281"/>
            <a:chOff x="0" y="0"/>
            <a:chExt cx="3048749" cy="1829244"/>
          </a:xfrm>
        </p:grpSpPr>
        <p:sp>
          <p:nvSpPr>
            <p:cNvPr name="Freeform 19" id="19"/>
            <p:cNvSpPr/>
            <p:nvPr/>
          </p:nvSpPr>
          <p:spPr>
            <a:xfrm flipH="false" flipV="false" rot="0">
              <a:off x="6350" y="6350"/>
              <a:ext cx="3036062" cy="1816481"/>
            </a:xfrm>
            <a:custGeom>
              <a:avLst/>
              <a:gdLst/>
              <a:ahLst/>
              <a:cxnLst/>
              <a:rect r="r" b="b" t="t" l="l"/>
              <a:pathLst>
                <a:path h="1816481" w="3036062">
                  <a:moveTo>
                    <a:pt x="0" y="190500"/>
                  </a:moveTo>
                  <a:cubicBezTo>
                    <a:pt x="0" y="85344"/>
                    <a:pt x="85598" y="0"/>
                    <a:pt x="191135" y="0"/>
                  </a:cubicBezTo>
                  <a:lnTo>
                    <a:pt x="2844927" y="0"/>
                  </a:lnTo>
                  <a:cubicBezTo>
                    <a:pt x="2950464" y="0"/>
                    <a:pt x="3036062" y="85344"/>
                    <a:pt x="3036062" y="190500"/>
                  </a:cubicBezTo>
                  <a:lnTo>
                    <a:pt x="3036062" y="1625981"/>
                  </a:lnTo>
                  <a:cubicBezTo>
                    <a:pt x="3036062" y="1731264"/>
                    <a:pt x="2950464" y="1816481"/>
                    <a:pt x="2844927" y="1816481"/>
                  </a:cubicBezTo>
                  <a:lnTo>
                    <a:pt x="191135" y="1816481"/>
                  </a:lnTo>
                  <a:cubicBezTo>
                    <a:pt x="85598" y="1816481"/>
                    <a:pt x="0" y="1731137"/>
                    <a:pt x="0" y="1625981"/>
                  </a:cubicBezTo>
                  <a:close/>
                </a:path>
              </a:pathLst>
            </a:custGeom>
            <a:solidFill>
              <a:srgbClr val="55220A"/>
            </a:solidFill>
          </p:spPr>
        </p:sp>
      </p:grpSp>
      <p:grpSp>
        <p:nvGrpSpPr>
          <p:cNvPr name="Group 20" id="20"/>
          <p:cNvGrpSpPr/>
          <p:nvPr/>
        </p:nvGrpSpPr>
        <p:grpSpPr>
          <a:xfrm rot="0">
            <a:off x="8078237" y="3318241"/>
            <a:ext cx="2706352" cy="1261684"/>
            <a:chOff x="0" y="0"/>
            <a:chExt cx="2566022" cy="1196264"/>
          </a:xfrm>
        </p:grpSpPr>
        <p:sp>
          <p:nvSpPr>
            <p:cNvPr name="Freeform 21" id="21"/>
            <p:cNvSpPr/>
            <p:nvPr/>
          </p:nvSpPr>
          <p:spPr>
            <a:xfrm flipH="false" flipV="false" rot="0">
              <a:off x="0" y="0"/>
              <a:ext cx="2566027" cy="1196265"/>
            </a:xfrm>
            <a:custGeom>
              <a:avLst/>
              <a:gdLst/>
              <a:ahLst/>
              <a:cxnLst/>
              <a:rect r="r" b="b" t="t" l="l"/>
              <a:pathLst>
                <a:path h="1196265" w="2566027">
                  <a:moveTo>
                    <a:pt x="0" y="0"/>
                  </a:moveTo>
                  <a:lnTo>
                    <a:pt x="2566027" y="0"/>
                  </a:lnTo>
                  <a:lnTo>
                    <a:pt x="2566027" y="1196265"/>
                  </a:lnTo>
                  <a:lnTo>
                    <a:pt x="0" y="1196265"/>
                  </a:lnTo>
                  <a:close/>
                </a:path>
              </a:pathLst>
            </a:custGeom>
            <a:blipFill>
              <a:blip r:embed="rId2">
                <a:alphaModFix amt="0"/>
              </a:blip>
              <a:stretch>
                <a:fillRect l="-9814" t="0" r="-9814" b="0"/>
              </a:stretch>
            </a:blipFill>
          </p:spPr>
        </p:sp>
        <p:sp>
          <p:nvSpPr>
            <p:cNvPr name="TextBox 22" id="22"/>
            <p:cNvSpPr txBox="true"/>
            <p:nvPr/>
          </p:nvSpPr>
          <p:spPr>
            <a:xfrm>
              <a:off x="0" y="-38100"/>
              <a:ext cx="2566022" cy="1234364"/>
            </a:xfrm>
            <a:prstGeom prst="rect">
              <a:avLst/>
            </a:prstGeom>
          </p:spPr>
          <p:txBody>
            <a:bodyPr anchor="ctr" rtlCol="false" tIns="0" lIns="0" bIns="0" rIns="0"/>
            <a:lstStyle/>
            <a:p>
              <a:pPr algn="ctr">
                <a:lnSpc>
                  <a:spcPts val="2278"/>
                </a:lnSpc>
              </a:pPr>
              <a:r>
                <a:rPr lang="en-US" sz="1582">
                  <a:solidFill>
                    <a:srgbClr val="FFFFFF"/>
                  </a:solidFill>
                  <a:latin typeface="Century Gothic Paneuropean"/>
                  <a:ea typeface="Century Gothic Paneuropean"/>
                  <a:cs typeface="Century Gothic Paneuropean"/>
                  <a:sym typeface="Century Gothic Paneuropean"/>
                </a:rPr>
                <a:t>Kompetente medarbeidere </a:t>
              </a:r>
            </a:p>
            <a:p>
              <a:pPr algn="ctr">
                <a:lnSpc>
                  <a:spcPts val="2278"/>
                </a:lnSpc>
              </a:pPr>
              <a:r>
                <a:rPr lang="en-US" sz="1582">
                  <a:solidFill>
                    <a:srgbClr val="FFFFFF"/>
                  </a:solidFill>
                  <a:latin typeface="Century Gothic Paneuropean"/>
                  <a:ea typeface="Century Gothic Paneuropean"/>
                  <a:cs typeface="Century Gothic Paneuropean"/>
                  <a:sym typeface="Century Gothic Paneuropean"/>
                </a:rPr>
                <a:t>får større </a:t>
              </a:r>
              <a:r>
                <a:rPr lang="en-US" sz="1582" b="true">
                  <a:solidFill>
                    <a:srgbClr val="FFFFFF"/>
                  </a:solidFill>
                  <a:latin typeface="Century Gothic Paneuropean Bold"/>
                  <a:ea typeface="Century Gothic Paneuropean Bold"/>
                  <a:cs typeface="Century Gothic Paneuropean Bold"/>
                  <a:sym typeface="Century Gothic Paneuropean Bold"/>
                </a:rPr>
                <a:t>arbeidsglede og motivasjon.</a:t>
              </a:r>
            </a:p>
          </p:txBody>
        </p:sp>
      </p:grpSp>
      <p:grpSp>
        <p:nvGrpSpPr>
          <p:cNvPr name="Group 23" id="23"/>
          <p:cNvGrpSpPr/>
          <p:nvPr/>
        </p:nvGrpSpPr>
        <p:grpSpPr>
          <a:xfrm rot="0">
            <a:off x="9106388" y="5733435"/>
            <a:ext cx="3215478" cy="2076661"/>
            <a:chOff x="0" y="0"/>
            <a:chExt cx="3048749" cy="1968983"/>
          </a:xfrm>
        </p:grpSpPr>
        <p:sp>
          <p:nvSpPr>
            <p:cNvPr name="Freeform 24" id="24"/>
            <p:cNvSpPr/>
            <p:nvPr/>
          </p:nvSpPr>
          <p:spPr>
            <a:xfrm flipH="false" flipV="false" rot="0">
              <a:off x="6350" y="6350"/>
              <a:ext cx="3036062" cy="1956181"/>
            </a:xfrm>
            <a:custGeom>
              <a:avLst/>
              <a:gdLst/>
              <a:ahLst/>
              <a:cxnLst/>
              <a:rect r="r" b="b" t="t" l="l"/>
              <a:pathLst>
                <a:path h="1956181" w="3036062">
                  <a:moveTo>
                    <a:pt x="0" y="190500"/>
                  </a:moveTo>
                  <a:cubicBezTo>
                    <a:pt x="0" y="85344"/>
                    <a:pt x="85471" y="0"/>
                    <a:pt x="191008" y="0"/>
                  </a:cubicBezTo>
                  <a:lnTo>
                    <a:pt x="2845054" y="0"/>
                  </a:lnTo>
                  <a:cubicBezTo>
                    <a:pt x="2950591" y="0"/>
                    <a:pt x="3036062" y="85344"/>
                    <a:pt x="3036062" y="190500"/>
                  </a:cubicBezTo>
                  <a:lnTo>
                    <a:pt x="3036062" y="1765681"/>
                  </a:lnTo>
                  <a:cubicBezTo>
                    <a:pt x="3036062" y="1870964"/>
                    <a:pt x="2950591" y="1956181"/>
                    <a:pt x="2845054" y="1956181"/>
                  </a:cubicBezTo>
                  <a:lnTo>
                    <a:pt x="191008" y="1956181"/>
                  </a:lnTo>
                  <a:cubicBezTo>
                    <a:pt x="85471" y="1956181"/>
                    <a:pt x="0" y="1870837"/>
                    <a:pt x="0" y="1765681"/>
                  </a:cubicBezTo>
                  <a:close/>
                </a:path>
              </a:pathLst>
            </a:custGeom>
            <a:solidFill>
              <a:srgbClr val="55220A"/>
            </a:solidFill>
          </p:spPr>
        </p:sp>
      </p:grpSp>
      <p:grpSp>
        <p:nvGrpSpPr>
          <p:cNvPr name="Group 25" id="25"/>
          <p:cNvGrpSpPr/>
          <p:nvPr/>
        </p:nvGrpSpPr>
        <p:grpSpPr>
          <a:xfrm rot="0">
            <a:off x="9374346" y="5848320"/>
            <a:ext cx="2706352" cy="1846865"/>
            <a:chOff x="0" y="0"/>
            <a:chExt cx="2566022" cy="1751101"/>
          </a:xfrm>
        </p:grpSpPr>
        <p:sp>
          <p:nvSpPr>
            <p:cNvPr name="Freeform 26" id="26"/>
            <p:cNvSpPr/>
            <p:nvPr/>
          </p:nvSpPr>
          <p:spPr>
            <a:xfrm flipH="false" flipV="false" rot="0">
              <a:off x="0" y="0"/>
              <a:ext cx="2566027" cy="1751104"/>
            </a:xfrm>
            <a:custGeom>
              <a:avLst/>
              <a:gdLst/>
              <a:ahLst/>
              <a:cxnLst/>
              <a:rect r="r" b="b" t="t" l="l"/>
              <a:pathLst>
                <a:path h="1751104" w="2566027">
                  <a:moveTo>
                    <a:pt x="0" y="0"/>
                  </a:moveTo>
                  <a:lnTo>
                    <a:pt x="2566027" y="0"/>
                  </a:lnTo>
                  <a:lnTo>
                    <a:pt x="2566027" y="1751104"/>
                  </a:lnTo>
                  <a:lnTo>
                    <a:pt x="0" y="1751104"/>
                  </a:lnTo>
                  <a:close/>
                </a:path>
              </a:pathLst>
            </a:custGeom>
            <a:blipFill>
              <a:blip r:embed="rId2">
                <a:alphaModFix amt="0"/>
              </a:blip>
              <a:stretch>
                <a:fillRect l="-37556" t="0" r="-37556" b="0"/>
              </a:stretch>
            </a:blipFill>
          </p:spPr>
        </p:sp>
        <p:sp>
          <p:nvSpPr>
            <p:cNvPr name="TextBox 27" id="27"/>
            <p:cNvSpPr txBox="true"/>
            <p:nvPr/>
          </p:nvSpPr>
          <p:spPr>
            <a:xfrm>
              <a:off x="0" y="-38100"/>
              <a:ext cx="2566022" cy="1789201"/>
            </a:xfrm>
            <a:prstGeom prst="rect">
              <a:avLst/>
            </a:prstGeom>
          </p:spPr>
          <p:txBody>
            <a:bodyPr anchor="ctr" rtlCol="false" tIns="0" lIns="0" bIns="0" rIns="0"/>
            <a:lstStyle/>
            <a:p>
              <a:pPr algn="ctr">
                <a:lnSpc>
                  <a:spcPts val="2278"/>
                </a:lnSpc>
              </a:pPr>
              <a:r>
                <a:rPr lang="en-US" sz="1582">
                  <a:solidFill>
                    <a:srgbClr val="FFFFFF"/>
                  </a:solidFill>
                  <a:latin typeface="Century Gothic Paneuropean"/>
                  <a:ea typeface="Century Gothic Paneuropean"/>
                  <a:cs typeface="Century Gothic Paneuropean"/>
                  <a:sym typeface="Century Gothic Paneuropean"/>
                </a:rPr>
                <a:t>En helhetlig kompetanseplan gir bedre </a:t>
              </a:r>
              <a:r>
                <a:rPr lang="en-US" sz="1582" b="true">
                  <a:solidFill>
                    <a:srgbClr val="FFFFFF"/>
                  </a:solidFill>
                  <a:latin typeface="Century Gothic Paneuropean Bold"/>
                  <a:ea typeface="Century Gothic Paneuropean Bold"/>
                  <a:cs typeface="Century Gothic Paneuropean Bold"/>
                  <a:sym typeface="Century Gothic Paneuropean Bold"/>
                </a:rPr>
                <a:t>styring</a:t>
              </a:r>
              <a:r>
                <a:rPr lang="en-US" sz="1582">
                  <a:solidFill>
                    <a:srgbClr val="FFFFFF"/>
                  </a:solidFill>
                  <a:latin typeface="Century Gothic Paneuropean"/>
                  <a:ea typeface="Century Gothic Paneuropean"/>
                  <a:cs typeface="Century Gothic Paneuropean"/>
                  <a:sym typeface="Century Gothic Paneuropean"/>
                </a:rPr>
                <a:t>, bedre </a:t>
              </a:r>
              <a:r>
                <a:rPr lang="en-US" sz="1582" b="true">
                  <a:solidFill>
                    <a:srgbClr val="FFFFFF"/>
                  </a:solidFill>
                  <a:latin typeface="Century Gothic Paneuropean Bold"/>
                  <a:ea typeface="Century Gothic Paneuropean Bold"/>
                  <a:cs typeface="Century Gothic Paneuropean Bold"/>
                  <a:sym typeface="Century Gothic Paneuropean Bold"/>
                </a:rPr>
                <a:t>resultater</a:t>
              </a:r>
              <a:r>
                <a:rPr lang="en-US" sz="1582">
                  <a:solidFill>
                    <a:srgbClr val="FFFFFF"/>
                  </a:solidFill>
                  <a:latin typeface="Century Gothic Paneuropean"/>
                  <a:ea typeface="Century Gothic Paneuropean"/>
                  <a:cs typeface="Century Gothic Paneuropean"/>
                  <a:sym typeface="Century Gothic Paneuropean"/>
                </a:rPr>
                <a:t> og skaper mer </a:t>
              </a:r>
              <a:r>
                <a:rPr lang="en-US" sz="1582" b="true">
                  <a:solidFill>
                    <a:srgbClr val="FFFFFF"/>
                  </a:solidFill>
                  <a:latin typeface="Century Gothic Paneuropean Bold"/>
                  <a:ea typeface="Century Gothic Paneuropean Bold"/>
                  <a:cs typeface="Century Gothic Paneuropean Bold"/>
                  <a:sym typeface="Century Gothic Paneuropean Bold"/>
                </a:rPr>
                <a:t>trygghet </a:t>
              </a:r>
              <a:r>
                <a:rPr lang="en-US" sz="1582">
                  <a:solidFill>
                    <a:srgbClr val="FFFFFF"/>
                  </a:solidFill>
                  <a:latin typeface="Century Gothic Paneuropean"/>
                  <a:ea typeface="Century Gothic Paneuropean"/>
                  <a:cs typeface="Century Gothic Paneuropean"/>
                  <a:sym typeface="Century Gothic Paneuropean"/>
                </a:rPr>
                <a:t>i organisasjonen enn enkelttiltak.</a:t>
              </a:r>
            </a:p>
          </p:txBody>
        </p:sp>
      </p:grpSp>
      <p:grpSp>
        <p:nvGrpSpPr>
          <p:cNvPr name="Group 28" id="28"/>
          <p:cNvGrpSpPr/>
          <p:nvPr/>
        </p:nvGrpSpPr>
        <p:grpSpPr>
          <a:xfrm rot="0">
            <a:off x="11863009" y="4474617"/>
            <a:ext cx="3215478" cy="2076661"/>
            <a:chOff x="0" y="0"/>
            <a:chExt cx="3048749" cy="1968983"/>
          </a:xfrm>
        </p:grpSpPr>
        <p:sp>
          <p:nvSpPr>
            <p:cNvPr name="Freeform 29" id="29"/>
            <p:cNvSpPr/>
            <p:nvPr/>
          </p:nvSpPr>
          <p:spPr>
            <a:xfrm flipH="false" flipV="false" rot="0">
              <a:off x="6350" y="6350"/>
              <a:ext cx="3036062" cy="1956181"/>
            </a:xfrm>
            <a:custGeom>
              <a:avLst/>
              <a:gdLst/>
              <a:ahLst/>
              <a:cxnLst/>
              <a:rect r="r" b="b" t="t" l="l"/>
              <a:pathLst>
                <a:path h="1956181" w="3036062">
                  <a:moveTo>
                    <a:pt x="0" y="190500"/>
                  </a:moveTo>
                  <a:cubicBezTo>
                    <a:pt x="0" y="85344"/>
                    <a:pt x="85471" y="0"/>
                    <a:pt x="191008" y="0"/>
                  </a:cubicBezTo>
                  <a:lnTo>
                    <a:pt x="2845054" y="0"/>
                  </a:lnTo>
                  <a:cubicBezTo>
                    <a:pt x="2950591" y="0"/>
                    <a:pt x="3036062" y="85344"/>
                    <a:pt x="3036062" y="190500"/>
                  </a:cubicBezTo>
                  <a:lnTo>
                    <a:pt x="3036062" y="1765681"/>
                  </a:lnTo>
                  <a:cubicBezTo>
                    <a:pt x="3036062" y="1870964"/>
                    <a:pt x="2950591" y="1956181"/>
                    <a:pt x="2845054" y="1956181"/>
                  </a:cubicBezTo>
                  <a:lnTo>
                    <a:pt x="191008" y="1956181"/>
                  </a:lnTo>
                  <a:cubicBezTo>
                    <a:pt x="85471" y="1956181"/>
                    <a:pt x="0" y="1870837"/>
                    <a:pt x="0" y="1765681"/>
                  </a:cubicBezTo>
                  <a:close/>
                </a:path>
              </a:pathLst>
            </a:custGeom>
            <a:solidFill>
              <a:srgbClr val="55220A"/>
            </a:solidFill>
          </p:spPr>
        </p:sp>
      </p:grpSp>
      <p:grpSp>
        <p:nvGrpSpPr>
          <p:cNvPr name="Group 30" id="30"/>
          <p:cNvGrpSpPr/>
          <p:nvPr/>
        </p:nvGrpSpPr>
        <p:grpSpPr>
          <a:xfrm rot="0">
            <a:off x="12117573" y="4735623"/>
            <a:ext cx="2706352" cy="1554650"/>
            <a:chOff x="0" y="0"/>
            <a:chExt cx="2566022" cy="1474038"/>
          </a:xfrm>
        </p:grpSpPr>
        <p:sp>
          <p:nvSpPr>
            <p:cNvPr name="Freeform 31" id="31"/>
            <p:cNvSpPr/>
            <p:nvPr/>
          </p:nvSpPr>
          <p:spPr>
            <a:xfrm flipH="false" flipV="false" rot="0">
              <a:off x="0" y="0"/>
              <a:ext cx="2566027" cy="1474037"/>
            </a:xfrm>
            <a:custGeom>
              <a:avLst/>
              <a:gdLst/>
              <a:ahLst/>
              <a:cxnLst/>
              <a:rect r="r" b="b" t="t" l="l"/>
              <a:pathLst>
                <a:path h="1474037" w="2566027">
                  <a:moveTo>
                    <a:pt x="0" y="0"/>
                  </a:moveTo>
                  <a:lnTo>
                    <a:pt x="2566027" y="0"/>
                  </a:lnTo>
                  <a:lnTo>
                    <a:pt x="2566027" y="1474037"/>
                  </a:lnTo>
                  <a:lnTo>
                    <a:pt x="0" y="1474037"/>
                  </a:lnTo>
                  <a:close/>
                </a:path>
              </a:pathLst>
            </a:custGeom>
            <a:blipFill>
              <a:blip r:embed="rId2">
                <a:alphaModFix amt="0"/>
              </a:blip>
              <a:stretch>
                <a:fillRect l="-23703" t="0" r="-23703" b="0"/>
              </a:stretch>
            </a:blipFill>
          </p:spPr>
        </p:sp>
        <p:sp>
          <p:nvSpPr>
            <p:cNvPr name="TextBox 32" id="32"/>
            <p:cNvSpPr txBox="true"/>
            <p:nvPr/>
          </p:nvSpPr>
          <p:spPr>
            <a:xfrm>
              <a:off x="0" y="-38100"/>
              <a:ext cx="2566022" cy="1512138"/>
            </a:xfrm>
            <a:prstGeom prst="rect">
              <a:avLst/>
            </a:prstGeom>
          </p:spPr>
          <p:txBody>
            <a:bodyPr anchor="ctr" rtlCol="false" tIns="0" lIns="0" bIns="0" rIns="0"/>
            <a:lstStyle/>
            <a:p>
              <a:pPr algn="ctr">
                <a:lnSpc>
                  <a:spcPts val="2278"/>
                </a:lnSpc>
              </a:pPr>
              <a:r>
                <a:rPr lang="en-US" sz="1582">
                  <a:solidFill>
                    <a:srgbClr val="FFFFFF"/>
                  </a:solidFill>
                  <a:latin typeface="Century Gothic Paneuropean"/>
                  <a:ea typeface="Century Gothic Paneuropean"/>
                  <a:cs typeface="Century Gothic Paneuropean"/>
                  <a:sym typeface="Century Gothic Paneuropean"/>
                </a:rPr>
                <a:t>Ledere er </a:t>
              </a:r>
              <a:r>
                <a:rPr lang="en-US" sz="1582" b="true">
                  <a:solidFill>
                    <a:srgbClr val="FFFFFF"/>
                  </a:solidFill>
                  <a:latin typeface="Century Gothic Paneuropean Bold"/>
                  <a:ea typeface="Century Gothic Paneuropean Bold"/>
                  <a:cs typeface="Century Gothic Paneuropean Bold"/>
                  <a:sym typeface="Century Gothic Paneuropean Bold"/>
                </a:rPr>
                <a:t>pålagt</a:t>
              </a:r>
              <a:r>
                <a:rPr lang="en-US" sz="1582">
                  <a:solidFill>
                    <a:srgbClr val="FFFFFF"/>
                  </a:solidFill>
                  <a:latin typeface="Century Gothic Paneuropean"/>
                  <a:ea typeface="Century Gothic Paneuropean"/>
                  <a:cs typeface="Century Gothic Paneuropean"/>
                  <a:sym typeface="Century Gothic Paneuropean"/>
                </a:rPr>
                <a:t> </a:t>
              </a:r>
            </a:p>
            <a:p>
              <a:pPr algn="ctr">
                <a:lnSpc>
                  <a:spcPts val="2278"/>
                </a:lnSpc>
              </a:pPr>
              <a:r>
                <a:rPr lang="en-US" sz="1582">
                  <a:solidFill>
                    <a:srgbClr val="FFFFFF"/>
                  </a:solidFill>
                  <a:latin typeface="Century Gothic Paneuropean"/>
                  <a:ea typeface="Century Gothic Paneuropean"/>
                  <a:cs typeface="Century Gothic Paneuropean"/>
                  <a:sym typeface="Century Gothic Paneuropean"/>
                </a:rPr>
                <a:t>å utvikle medarbeidernes kompetanse </a:t>
              </a:r>
            </a:p>
            <a:p>
              <a:pPr algn="ctr">
                <a:lnSpc>
                  <a:spcPts val="2278"/>
                </a:lnSpc>
              </a:pPr>
              <a:r>
                <a:rPr lang="en-US" sz="1582">
                  <a:solidFill>
                    <a:srgbClr val="FFFFFF"/>
                  </a:solidFill>
                  <a:latin typeface="Century Gothic Paneuropean"/>
                  <a:ea typeface="Century Gothic Paneuropean"/>
                  <a:cs typeface="Century Gothic Paneuropean"/>
                  <a:sym typeface="Century Gothic Paneuropean"/>
                </a:rPr>
                <a:t>AML §4-2 og  §39 i Journalistavtalen*</a:t>
              </a:r>
            </a:p>
          </p:txBody>
        </p:sp>
      </p:grpSp>
      <p:sp>
        <p:nvSpPr>
          <p:cNvPr name="TextBox 33" id="33"/>
          <p:cNvSpPr txBox="true"/>
          <p:nvPr/>
        </p:nvSpPr>
        <p:spPr>
          <a:xfrm rot="0">
            <a:off x="12616693" y="6692589"/>
            <a:ext cx="4294903" cy="148801"/>
          </a:xfrm>
          <a:prstGeom prst="rect">
            <a:avLst/>
          </a:prstGeom>
        </p:spPr>
        <p:txBody>
          <a:bodyPr anchor="t" rtlCol="false" tIns="0" lIns="0" bIns="0" rIns="0">
            <a:spAutoFit/>
          </a:bodyPr>
          <a:lstStyle/>
          <a:p>
            <a:pPr algn="l">
              <a:lnSpc>
                <a:spcPts val="1265"/>
              </a:lnSpc>
            </a:pPr>
            <a:r>
              <a:rPr lang="en-US" sz="1054">
                <a:solidFill>
                  <a:srgbClr val="5E5E5E"/>
                </a:solidFill>
                <a:latin typeface="Helvetica"/>
                <a:ea typeface="Helvetica"/>
                <a:cs typeface="Helvetica"/>
                <a:sym typeface="Helvetica"/>
              </a:rPr>
              <a:t>* Se hele Journalistavtalen på siste side</a:t>
            </a:r>
          </a:p>
        </p:txBody>
      </p:sp>
      <p:grpSp>
        <p:nvGrpSpPr>
          <p:cNvPr name="Group 34" id="34"/>
          <p:cNvGrpSpPr/>
          <p:nvPr/>
        </p:nvGrpSpPr>
        <p:grpSpPr>
          <a:xfrm rot="0">
            <a:off x="11088082" y="9395206"/>
            <a:ext cx="1626967" cy="505269"/>
            <a:chOff x="0" y="0"/>
            <a:chExt cx="1542606" cy="479069"/>
          </a:xfrm>
        </p:grpSpPr>
        <p:sp>
          <p:nvSpPr>
            <p:cNvPr name="Freeform 35" id="35"/>
            <p:cNvSpPr/>
            <p:nvPr/>
          </p:nvSpPr>
          <p:spPr>
            <a:xfrm flipH="false" flipV="false" rot="0">
              <a:off x="0" y="0"/>
              <a:ext cx="1542542" cy="479044"/>
            </a:xfrm>
            <a:custGeom>
              <a:avLst/>
              <a:gdLst/>
              <a:ahLst/>
              <a:cxnLst/>
              <a:rect r="r" b="b" t="t" l="l"/>
              <a:pathLst>
                <a:path h="479044" w="1542542">
                  <a:moveTo>
                    <a:pt x="0" y="0"/>
                  </a:moveTo>
                  <a:lnTo>
                    <a:pt x="1542542" y="0"/>
                  </a:lnTo>
                  <a:lnTo>
                    <a:pt x="1542542" y="479044"/>
                  </a:lnTo>
                  <a:lnTo>
                    <a:pt x="0" y="479044"/>
                  </a:lnTo>
                  <a:lnTo>
                    <a:pt x="0" y="0"/>
                  </a:lnTo>
                  <a:close/>
                </a:path>
              </a:pathLst>
            </a:custGeom>
            <a:blipFill>
              <a:blip r:embed="rId3"/>
              <a:stretch>
                <a:fillRect l="0" t="0" r="-4" b="-5"/>
              </a:stretch>
            </a:blipFill>
          </p:spPr>
        </p:sp>
      </p:grpSp>
      <p:sp>
        <p:nvSpPr>
          <p:cNvPr name="Freeform 36" id="36"/>
          <p:cNvSpPr/>
          <p:nvPr/>
        </p:nvSpPr>
        <p:spPr>
          <a:xfrm flipH="false" flipV="false" rot="0">
            <a:off x="8725110" y="9446708"/>
            <a:ext cx="1547165" cy="402263"/>
          </a:xfrm>
          <a:custGeom>
            <a:avLst/>
            <a:gdLst/>
            <a:ahLst/>
            <a:cxnLst/>
            <a:rect r="r" b="b" t="t" l="l"/>
            <a:pathLst>
              <a:path h="402263" w="1547165">
                <a:moveTo>
                  <a:pt x="0" y="0"/>
                </a:moveTo>
                <a:lnTo>
                  <a:pt x="1547165" y="0"/>
                </a:lnTo>
                <a:lnTo>
                  <a:pt x="1547165" y="402263"/>
                </a:lnTo>
                <a:lnTo>
                  <a:pt x="0" y="40226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37" id="37"/>
          <p:cNvSpPr/>
          <p:nvPr/>
        </p:nvSpPr>
        <p:spPr>
          <a:xfrm flipH="false" flipV="false" rot="0">
            <a:off x="13530856" y="9395206"/>
            <a:ext cx="1596425" cy="505269"/>
          </a:xfrm>
          <a:custGeom>
            <a:avLst/>
            <a:gdLst/>
            <a:ahLst/>
            <a:cxnLst/>
            <a:rect r="r" b="b" t="t" l="l"/>
            <a:pathLst>
              <a:path h="505269" w="1596425">
                <a:moveTo>
                  <a:pt x="0" y="0"/>
                </a:moveTo>
                <a:lnTo>
                  <a:pt x="1596425" y="0"/>
                </a:lnTo>
                <a:lnTo>
                  <a:pt x="1596425" y="505268"/>
                </a:lnTo>
                <a:lnTo>
                  <a:pt x="0" y="505268"/>
                </a:lnTo>
                <a:lnTo>
                  <a:pt x="0" y="0"/>
                </a:lnTo>
                <a:close/>
              </a:path>
            </a:pathLst>
          </a:custGeom>
          <a:blipFill>
            <a:blip r:embed="rId6"/>
            <a:stretch>
              <a:fillRect l="0" t="0" r="0" b="0"/>
            </a:stretch>
          </a:blipFill>
        </p:spPr>
      </p:sp>
    </p:spTree>
  </p:cSld>
  <p:clrMapOvr>
    <a:masterClrMapping/>
  </p:clrMapOvr>
  <p:transition spd="fast">
    <p:fade/>
  </p:transition>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206289" y="1604075"/>
            <a:ext cx="3455374" cy="3540684"/>
            <a:chOff x="0" y="0"/>
            <a:chExt cx="3276206" cy="3357093"/>
          </a:xfrm>
        </p:grpSpPr>
        <p:sp>
          <p:nvSpPr>
            <p:cNvPr name="Freeform 3" id="3"/>
            <p:cNvSpPr/>
            <p:nvPr/>
          </p:nvSpPr>
          <p:spPr>
            <a:xfrm flipH="false" flipV="false" rot="0">
              <a:off x="0" y="0"/>
              <a:ext cx="3276219" cy="3357118"/>
            </a:xfrm>
            <a:custGeom>
              <a:avLst/>
              <a:gdLst/>
              <a:ahLst/>
              <a:cxnLst/>
              <a:rect r="r" b="b" t="t" l="l"/>
              <a:pathLst>
                <a:path h="3357118" w="3276219">
                  <a:moveTo>
                    <a:pt x="0" y="0"/>
                  </a:moveTo>
                  <a:lnTo>
                    <a:pt x="3276219" y="0"/>
                  </a:lnTo>
                  <a:lnTo>
                    <a:pt x="3276219" y="3357118"/>
                  </a:lnTo>
                  <a:lnTo>
                    <a:pt x="0" y="3357118"/>
                  </a:lnTo>
                  <a:lnTo>
                    <a:pt x="0" y="0"/>
                  </a:lnTo>
                  <a:close/>
                </a:path>
              </a:pathLst>
            </a:custGeom>
            <a:blipFill>
              <a:blip r:embed="rId2">
                <a:alphaModFix amt="9999"/>
              </a:blip>
              <a:stretch>
                <a:fillRect l="0" t="0" r="0" b="0"/>
              </a:stretch>
            </a:blipFill>
          </p:spPr>
        </p:sp>
      </p:grpSp>
      <p:grpSp>
        <p:nvGrpSpPr>
          <p:cNvPr name="Group 4" id="4"/>
          <p:cNvGrpSpPr/>
          <p:nvPr/>
        </p:nvGrpSpPr>
        <p:grpSpPr>
          <a:xfrm rot="0">
            <a:off x="14522561" y="440412"/>
            <a:ext cx="903555" cy="885459"/>
            <a:chOff x="0" y="0"/>
            <a:chExt cx="856704" cy="839546"/>
          </a:xfrm>
        </p:grpSpPr>
        <p:sp>
          <p:nvSpPr>
            <p:cNvPr name="Freeform 5" id="5"/>
            <p:cNvSpPr/>
            <p:nvPr/>
          </p:nvSpPr>
          <p:spPr>
            <a:xfrm flipH="false" flipV="false" rot="0">
              <a:off x="6350" y="6350"/>
              <a:ext cx="844042" cy="826897"/>
            </a:xfrm>
            <a:custGeom>
              <a:avLst/>
              <a:gdLst/>
              <a:ahLst/>
              <a:cxnLst/>
              <a:rect r="r" b="b" t="t" l="l"/>
              <a:pathLst>
                <a:path h="826897" w="844042">
                  <a:moveTo>
                    <a:pt x="0" y="413385"/>
                  </a:moveTo>
                  <a:cubicBezTo>
                    <a:pt x="0" y="185039"/>
                    <a:pt x="188976" y="0"/>
                    <a:pt x="422021" y="0"/>
                  </a:cubicBezTo>
                  <a:cubicBezTo>
                    <a:pt x="655066" y="0"/>
                    <a:pt x="844042" y="185039"/>
                    <a:pt x="844042" y="413385"/>
                  </a:cubicBezTo>
                  <a:cubicBezTo>
                    <a:pt x="844042" y="641731"/>
                    <a:pt x="655066" y="826897"/>
                    <a:pt x="422021" y="826897"/>
                  </a:cubicBezTo>
                  <a:cubicBezTo>
                    <a:pt x="188976" y="826897"/>
                    <a:pt x="0" y="641731"/>
                    <a:pt x="0" y="413385"/>
                  </a:cubicBezTo>
                  <a:close/>
                </a:path>
              </a:pathLst>
            </a:custGeom>
            <a:solidFill>
              <a:srgbClr val="F3E9E2"/>
            </a:solidFill>
          </p:spPr>
        </p:sp>
      </p:grpSp>
      <p:grpSp>
        <p:nvGrpSpPr>
          <p:cNvPr name="Group 6" id="6"/>
          <p:cNvGrpSpPr/>
          <p:nvPr/>
        </p:nvGrpSpPr>
        <p:grpSpPr>
          <a:xfrm rot="0">
            <a:off x="14620970" y="724912"/>
            <a:ext cx="706736" cy="316446"/>
            <a:chOff x="0" y="0"/>
            <a:chExt cx="670090" cy="300038"/>
          </a:xfrm>
        </p:grpSpPr>
        <p:sp>
          <p:nvSpPr>
            <p:cNvPr name="Freeform 7" id="7"/>
            <p:cNvSpPr/>
            <p:nvPr/>
          </p:nvSpPr>
          <p:spPr>
            <a:xfrm flipH="false" flipV="false" rot="0">
              <a:off x="0" y="0"/>
              <a:ext cx="670095" cy="300031"/>
            </a:xfrm>
            <a:custGeom>
              <a:avLst/>
              <a:gdLst/>
              <a:ahLst/>
              <a:cxnLst/>
              <a:rect r="r" b="b" t="t" l="l"/>
              <a:pathLst>
                <a:path h="300031" w="670095">
                  <a:moveTo>
                    <a:pt x="0" y="0"/>
                  </a:moveTo>
                  <a:lnTo>
                    <a:pt x="670095" y="0"/>
                  </a:lnTo>
                  <a:lnTo>
                    <a:pt x="670095" y="300031"/>
                  </a:lnTo>
                  <a:lnTo>
                    <a:pt x="0" y="300031"/>
                  </a:lnTo>
                  <a:close/>
                </a:path>
              </a:pathLst>
            </a:custGeom>
            <a:blipFill>
              <a:blip r:embed="rId3">
                <a:alphaModFix amt="0"/>
              </a:blip>
              <a:stretch>
                <a:fillRect l="-7448" t="0" r="-7448" b="-2"/>
              </a:stretch>
            </a:blipFill>
          </p:spPr>
        </p:sp>
        <p:sp>
          <p:nvSpPr>
            <p:cNvPr name="TextBox 8" id="8"/>
            <p:cNvSpPr txBox="true"/>
            <p:nvPr/>
          </p:nvSpPr>
          <p:spPr>
            <a:xfrm>
              <a:off x="0" y="0"/>
              <a:ext cx="670090" cy="300038"/>
            </a:xfrm>
            <a:prstGeom prst="rect">
              <a:avLst/>
            </a:prstGeom>
          </p:spPr>
          <p:txBody>
            <a:bodyPr anchor="ctr" rtlCol="false" tIns="0" lIns="0" bIns="0" rIns="0"/>
            <a:lstStyle/>
            <a:p>
              <a:pPr algn="ctr">
                <a:lnSpc>
                  <a:spcPts val="1519"/>
                </a:lnSpc>
              </a:pPr>
              <a:r>
                <a:rPr lang="en-US" sz="1265" b="true">
                  <a:solidFill>
                    <a:srgbClr val="55220A"/>
                  </a:solidFill>
                  <a:latin typeface="Century Gothic Paneuropean Bold"/>
                  <a:ea typeface="Century Gothic Paneuropean Bold"/>
                  <a:cs typeface="Century Gothic Paneuropean Bold"/>
                  <a:sym typeface="Century Gothic Paneuropean Bold"/>
                </a:rPr>
                <a:t>TRINN 4</a:t>
              </a:r>
            </a:p>
          </p:txBody>
        </p:sp>
      </p:grpSp>
      <p:grpSp>
        <p:nvGrpSpPr>
          <p:cNvPr name="Group 9" id="9"/>
          <p:cNvGrpSpPr/>
          <p:nvPr/>
        </p:nvGrpSpPr>
        <p:grpSpPr>
          <a:xfrm rot="0">
            <a:off x="2781933" y="481199"/>
            <a:ext cx="5272717" cy="803873"/>
            <a:chOff x="0" y="0"/>
            <a:chExt cx="4999317" cy="762190"/>
          </a:xfrm>
        </p:grpSpPr>
        <p:sp>
          <p:nvSpPr>
            <p:cNvPr name="Freeform 10" id="10"/>
            <p:cNvSpPr/>
            <p:nvPr/>
          </p:nvSpPr>
          <p:spPr>
            <a:xfrm flipH="false" flipV="false" rot="0">
              <a:off x="0" y="0"/>
              <a:ext cx="4999317" cy="762187"/>
            </a:xfrm>
            <a:custGeom>
              <a:avLst/>
              <a:gdLst/>
              <a:ahLst/>
              <a:cxnLst/>
              <a:rect r="r" b="b" t="t" l="l"/>
              <a:pathLst>
                <a:path h="762187" w="4999317">
                  <a:moveTo>
                    <a:pt x="0" y="0"/>
                  </a:moveTo>
                  <a:lnTo>
                    <a:pt x="4999317" y="0"/>
                  </a:lnTo>
                  <a:lnTo>
                    <a:pt x="4999317" y="762187"/>
                  </a:lnTo>
                  <a:lnTo>
                    <a:pt x="0" y="762187"/>
                  </a:lnTo>
                  <a:close/>
                </a:path>
              </a:pathLst>
            </a:custGeom>
            <a:blipFill>
              <a:blip r:embed="rId3">
                <a:alphaModFix amt="0"/>
              </a:blip>
              <a:stretch>
                <a:fillRect l="0" t="-77805" r="0" b="-77805"/>
              </a:stretch>
            </a:blipFill>
          </p:spPr>
        </p:sp>
        <p:sp>
          <p:nvSpPr>
            <p:cNvPr name="TextBox 11" id="11"/>
            <p:cNvSpPr txBox="true"/>
            <p:nvPr/>
          </p:nvSpPr>
          <p:spPr>
            <a:xfrm>
              <a:off x="0" y="9525"/>
              <a:ext cx="4999317" cy="752665"/>
            </a:xfrm>
            <a:prstGeom prst="rect">
              <a:avLst/>
            </a:prstGeom>
          </p:spPr>
          <p:txBody>
            <a:bodyPr anchor="ctr" rtlCol="false" tIns="0" lIns="0" bIns="0" rIns="0"/>
            <a:lstStyle/>
            <a:p>
              <a:pPr algn="l">
                <a:lnSpc>
                  <a:spcPts val="3544"/>
                </a:lnSpc>
              </a:pPr>
              <a:r>
                <a:rPr lang="en-US" sz="2953" b="true">
                  <a:solidFill>
                    <a:srgbClr val="7A2B1F"/>
                  </a:solidFill>
                  <a:latin typeface="Century Gothic Paneuropean Bold"/>
                  <a:ea typeface="Century Gothic Paneuropean Bold"/>
                  <a:cs typeface="Century Gothic Paneuropean Bold"/>
                  <a:sym typeface="Century Gothic Paneuropean Bold"/>
                </a:rPr>
                <a:t>EVALUERING OG REPETISJON</a:t>
              </a:r>
            </a:p>
            <a:p>
              <a:pPr algn="l">
                <a:lnSpc>
                  <a:spcPts val="1772"/>
                </a:lnSpc>
              </a:pPr>
              <a:r>
                <a:rPr lang="en-US" sz="1476" b="true">
                  <a:solidFill>
                    <a:srgbClr val="000000"/>
                  </a:solidFill>
                  <a:latin typeface="Century Gothic Paneuropean Bold"/>
                  <a:ea typeface="Century Gothic Paneuropean Bold"/>
                  <a:cs typeface="Century Gothic Paneuropean Bold"/>
                  <a:sym typeface="Century Gothic Paneuropean Bold"/>
                </a:rPr>
                <a:t>Ha et forhold til resultatene av kompetansearbeidet</a:t>
              </a:r>
            </a:p>
          </p:txBody>
        </p:sp>
      </p:grpSp>
      <p:grpSp>
        <p:nvGrpSpPr>
          <p:cNvPr name="Group 12" id="12"/>
          <p:cNvGrpSpPr/>
          <p:nvPr/>
        </p:nvGrpSpPr>
        <p:grpSpPr>
          <a:xfrm rot="0">
            <a:off x="11088082" y="9395206"/>
            <a:ext cx="1626967" cy="505269"/>
            <a:chOff x="0" y="0"/>
            <a:chExt cx="1542606" cy="479069"/>
          </a:xfrm>
        </p:grpSpPr>
        <p:sp>
          <p:nvSpPr>
            <p:cNvPr name="Freeform 13" id="13"/>
            <p:cNvSpPr/>
            <p:nvPr/>
          </p:nvSpPr>
          <p:spPr>
            <a:xfrm flipH="false" flipV="false" rot="0">
              <a:off x="0" y="0"/>
              <a:ext cx="1542542" cy="479044"/>
            </a:xfrm>
            <a:custGeom>
              <a:avLst/>
              <a:gdLst/>
              <a:ahLst/>
              <a:cxnLst/>
              <a:rect r="r" b="b" t="t" l="l"/>
              <a:pathLst>
                <a:path h="479044" w="1542542">
                  <a:moveTo>
                    <a:pt x="0" y="0"/>
                  </a:moveTo>
                  <a:lnTo>
                    <a:pt x="1542542" y="0"/>
                  </a:lnTo>
                  <a:lnTo>
                    <a:pt x="1542542" y="479044"/>
                  </a:lnTo>
                  <a:lnTo>
                    <a:pt x="0" y="479044"/>
                  </a:lnTo>
                  <a:lnTo>
                    <a:pt x="0" y="0"/>
                  </a:lnTo>
                  <a:close/>
                </a:path>
              </a:pathLst>
            </a:custGeom>
            <a:blipFill>
              <a:blip r:embed="rId4"/>
              <a:stretch>
                <a:fillRect l="0" t="0" r="-4" b="-5"/>
              </a:stretch>
            </a:blipFill>
          </p:spPr>
        </p:sp>
      </p:grpSp>
      <p:sp>
        <p:nvSpPr>
          <p:cNvPr name="Freeform 14" id="14"/>
          <p:cNvSpPr/>
          <p:nvPr/>
        </p:nvSpPr>
        <p:spPr>
          <a:xfrm flipH="false" flipV="false" rot="0">
            <a:off x="8725110" y="9446708"/>
            <a:ext cx="1547165" cy="402263"/>
          </a:xfrm>
          <a:custGeom>
            <a:avLst/>
            <a:gdLst/>
            <a:ahLst/>
            <a:cxnLst/>
            <a:rect r="r" b="b" t="t" l="l"/>
            <a:pathLst>
              <a:path h="402263" w="1547165">
                <a:moveTo>
                  <a:pt x="0" y="0"/>
                </a:moveTo>
                <a:lnTo>
                  <a:pt x="1547165" y="0"/>
                </a:lnTo>
                <a:lnTo>
                  <a:pt x="1547165" y="402263"/>
                </a:lnTo>
                <a:lnTo>
                  <a:pt x="0" y="40226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false" flipV="false" rot="0">
            <a:off x="13530856" y="9395206"/>
            <a:ext cx="1596425" cy="505269"/>
          </a:xfrm>
          <a:custGeom>
            <a:avLst/>
            <a:gdLst/>
            <a:ahLst/>
            <a:cxnLst/>
            <a:rect r="r" b="b" t="t" l="l"/>
            <a:pathLst>
              <a:path h="505269" w="1596425">
                <a:moveTo>
                  <a:pt x="0" y="0"/>
                </a:moveTo>
                <a:lnTo>
                  <a:pt x="1596425" y="0"/>
                </a:lnTo>
                <a:lnTo>
                  <a:pt x="1596425" y="505268"/>
                </a:lnTo>
                <a:lnTo>
                  <a:pt x="0" y="505268"/>
                </a:lnTo>
                <a:lnTo>
                  <a:pt x="0" y="0"/>
                </a:lnTo>
                <a:close/>
              </a:path>
            </a:pathLst>
          </a:custGeom>
          <a:blipFill>
            <a:blip r:embed="rId7"/>
            <a:stretch>
              <a:fillRect l="0" t="0" r="0" b="0"/>
            </a:stretch>
          </a:blipFill>
        </p:spPr>
      </p:sp>
      <p:sp>
        <p:nvSpPr>
          <p:cNvPr name="TextBox 16" id="16"/>
          <p:cNvSpPr txBox="true"/>
          <p:nvPr/>
        </p:nvSpPr>
        <p:spPr>
          <a:xfrm rot="0">
            <a:off x="4809891" y="2866430"/>
            <a:ext cx="8668217" cy="4554141"/>
          </a:xfrm>
          <a:prstGeom prst="rect">
            <a:avLst/>
          </a:prstGeom>
        </p:spPr>
        <p:txBody>
          <a:bodyPr anchor="t" rtlCol="false" tIns="0" lIns="0" bIns="0" rIns="0">
            <a:spAutoFit/>
          </a:bodyPr>
          <a:lstStyle/>
          <a:p>
            <a:pPr algn="l">
              <a:lnSpc>
                <a:spcPts val="1856"/>
              </a:lnSpc>
              <a:spcBef>
                <a:spcPct val="0"/>
              </a:spcBef>
            </a:pPr>
            <a:r>
              <a:rPr lang="en-US" b="true" sz="1547">
                <a:solidFill>
                  <a:srgbClr val="000000"/>
                </a:solidFill>
                <a:latin typeface="Century Gothic Paneuropean Bold"/>
                <a:ea typeface="Century Gothic Paneuropean Bold"/>
                <a:cs typeface="Century Gothic Paneuropean Bold"/>
                <a:sym typeface="Century Gothic Paneuropean Bold"/>
              </a:rPr>
              <a:t>EVALUERING</a:t>
            </a:r>
          </a:p>
          <a:p>
            <a:pPr algn="l">
              <a:lnSpc>
                <a:spcPts val="1856"/>
              </a:lnSpc>
              <a:spcBef>
                <a:spcPct val="0"/>
              </a:spcBef>
            </a:pPr>
            <a:r>
              <a:rPr lang="en-US" sz="1547">
                <a:solidFill>
                  <a:srgbClr val="000000"/>
                </a:solidFill>
                <a:latin typeface="Century Gothic Paneuropean"/>
                <a:ea typeface="Century Gothic Paneuropean"/>
                <a:cs typeface="Century Gothic Paneuropean"/>
                <a:sym typeface="Century Gothic Paneuropean"/>
              </a:rPr>
              <a:t>Evaluering er essensielt for et vellykket kompetansearbeid. Bestem gjerne noen faste spørsmål som skal stilles i møter mellom ledelse og klubb(er), samt mellom ledelse og den enkelte medarbeider. Legg også gjerne inn kompetanse som en del av medarbeiderundersøkelser eller pulsmålinger. </a:t>
            </a:r>
          </a:p>
          <a:p>
            <a:pPr algn="l">
              <a:lnSpc>
                <a:spcPts val="1856"/>
              </a:lnSpc>
              <a:spcBef>
                <a:spcPct val="0"/>
              </a:spcBef>
            </a:pPr>
          </a:p>
          <a:p>
            <a:pPr algn="l">
              <a:lnSpc>
                <a:spcPts val="1856"/>
              </a:lnSpc>
              <a:spcBef>
                <a:spcPct val="0"/>
              </a:spcBef>
            </a:pPr>
            <a:r>
              <a:rPr lang="en-US" b="true" sz="1547">
                <a:solidFill>
                  <a:srgbClr val="000000"/>
                </a:solidFill>
                <a:latin typeface="Century Gothic Paneuropean Bold"/>
                <a:ea typeface="Century Gothic Paneuropean Bold"/>
                <a:cs typeface="Century Gothic Paneuropean Bold"/>
                <a:sym typeface="Century Gothic Paneuropean Bold"/>
              </a:rPr>
              <a:t>FORSLAG TIL SPØRSMÅL:</a:t>
            </a:r>
          </a:p>
          <a:p>
            <a:pPr algn="l" marL="334035" indent="-167017" lvl="1">
              <a:lnSpc>
                <a:spcPts val="1856"/>
              </a:lnSpc>
              <a:buFont typeface="Arial"/>
              <a:buChar char="•"/>
            </a:pPr>
            <a:r>
              <a:rPr lang="en-US" sz="1547">
                <a:solidFill>
                  <a:srgbClr val="000000"/>
                </a:solidFill>
                <a:latin typeface="Century Gothic Paneuropean"/>
                <a:ea typeface="Century Gothic Paneuropean"/>
                <a:cs typeface="Century Gothic Paneuropean"/>
                <a:sym typeface="Century Gothic Paneuropean"/>
              </a:rPr>
              <a:t>Hva har vi blitt bedre til? </a:t>
            </a:r>
          </a:p>
          <a:p>
            <a:pPr algn="l" marL="334035" indent="-167017" lvl="1">
              <a:lnSpc>
                <a:spcPts val="1856"/>
              </a:lnSpc>
              <a:buFont typeface="Arial"/>
              <a:buChar char="•"/>
            </a:pPr>
            <a:r>
              <a:rPr lang="en-US" sz="1547">
                <a:solidFill>
                  <a:srgbClr val="000000"/>
                </a:solidFill>
                <a:latin typeface="Century Gothic Paneuropean"/>
                <a:ea typeface="Century Gothic Paneuropean"/>
                <a:cs typeface="Century Gothic Paneuropean"/>
                <a:sym typeface="Century Gothic Paneuropean"/>
              </a:rPr>
              <a:t>Hvordan går det med din individuelle kompetanseplan?</a:t>
            </a:r>
          </a:p>
          <a:p>
            <a:pPr algn="l" marL="334035" indent="-167017" lvl="1">
              <a:lnSpc>
                <a:spcPts val="1856"/>
              </a:lnSpc>
              <a:buFont typeface="Arial"/>
              <a:buChar char="•"/>
            </a:pPr>
            <a:r>
              <a:rPr lang="en-US" sz="1547">
                <a:solidFill>
                  <a:srgbClr val="000000"/>
                </a:solidFill>
                <a:latin typeface="Century Gothic Paneuropean"/>
                <a:ea typeface="Century Gothic Paneuropean"/>
                <a:cs typeface="Century Gothic Paneuropean"/>
                <a:sym typeface="Century Gothic Paneuropean"/>
              </a:rPr>
              <a:t>Ble kompetanseplanene i din avdeling gjennomført og resultatet som planlagt?</a:t>
            </a:r>
          </a:p>
          <a:p>
            <a:pPr algn="l" marL="334035" indent="-167017" lvl="1">
              <a:lnSpc>
                <a:spcPts val="1856"/>
              </a:lnSpc>
              <a:buFont typeface="Arial"/>
              <a:buChar char="•"/>
            </a:pPr>
            <a:r>
              <a:rPr lang="en-US" sz="1547">
                <a:solidFill>
                  <a:srgbClr val="000000"/>
                </a:solidFill>
                <a:latin typeface="Century Gothic Paneuropean"/>
                <a:ea typeface="Century Gothic Paneuropean"/>
                <a:cs typeface="Century Gothic Paneuropean"/>
                <a:sym typeface="Century Gothic Paneuropean"/>
              </a:rPr>
              <a:t>Var målene og gjennomføringsplanen konkret nok?</a:t>
            </a:r>
          </a:p>
          <a:p>
            <a:pPr algn="l" marL="334035" indent="-167017" lvl="1">
              <a:lnSpc>
                <a:spcPts val="1856"/>
              </a:lnSpc>
              <a:buFont typeface="Arial"/>
              <a:buChar char="•"/>
            </a:pPr>
            <a:r>
              <a:rPr lang="en-US" sz="1547">
                <a:solidFill>
                  <a:srgbClr val="000000"/>
                </a:solidFill>
                <a:latin typeface="Century Gothic Paneuropean"/>
                <a:ea typeface="Century Gothic Paneuropean"/>
                <a:cs typeface="Century Gothic Paneuropean"/>
                <a:sym typeface="Century Gothic Paneuropean"/>
              </a:rPr>
              <a:t>Hadde vi et realistisk tidsperspektiv?</a:t>
            </a:r>
          </a:p>
          <a:p>
            <a:pPr algn="l" marL="334035" indent="-167017" lvl="1">
              <a:lnSpc>
                <a:spcPts val="1856"/>
              </a:lnSpc>
              <a:buFont typeface="Arial"/>
              <a:buChar char="•"/>
            </a:pPr>
            <a:r>
              <a:rPr lang="en-US" sz="1547">
                <a:solidFill>
                  <a:srgbClr val="000000"/>
                </a:solidFill>
                <a:latin typeface="Century Gothic Paneuropean"/>
                <a:ea typeface="Century Gothic Paneuropean"/>
                <a:cs typeface="Century Gothic Paneuropean"/>
                <a:sym typeface="Century Gothic Paneuropean"/>
              </a:rPr>
              <a:t>Var det avsatt penger til kompetanseheving i budsjettet som samsvarte med planen?</a:t>
            </a:r>
          </a:p>
          <a:p>
            <a:pPr algn="l" marL="334035" indent="-167017" lvl="1">
              <a:lnSpc>
                <a:spcPts val="1856"/>
              </a:lnSpc>
              <a:buFont typeface="Arial"/>
              <a:buChar char="•"/>
            </a:pPr>
            <a:r>
              <a:rPr lang="en-US" sz="1547">
                <a:solidFill>
                  <a:srgbClr val="000000"/>
                </a:solidFill>
                <a:latin typeface="Century Gothic Paneuropean"/>
                <a:ea typeface="Century Gothic Paneuropean"/>
                <a:cs typeface="Century Gothic Paneuropean"/>
                <a:sym typeface="Century Gothic Paneuropean"/>
              </a:rPr>
              <a:t>Var ansvaret tydelig plassert og fulgte de opp som de skulle?</a:t>
            </a:r>
          </a:p>
          <a:p>
            <a:pPr algn="l" marL="334035" indent="-167017" lvl="1">
              <a:lnSpc>
                <a:spcPts val="1856"/>
              </a:lnSpc>
              <a:buFont typeface="Arial"/>
              <a:buChar char="•"/>
            </a:pPr>
            <a:r>
              <a:rPr lang="en-US" sz="1547">
                <a:solidFill>
                  <a:srgbClr val="000000"/>
                </a:solidFill>
                <a:latin typeface="Century Gothic Paneuropean"/>
                <a:ea typeface="Century Gothic Paneuropean"/>
                <a:cs typeface="Century Gothic Paneuropean"/>
                <a:sym typeface="Century Gothic Paneuropean"/>
              </a:rPr>
              <a:t>Hva ledet kompetansearbeidet til? </a:t>
            </a:r>
          </a:p>
          <a:p>
            <a:pPr algn="l">
              <a:lnSpc>
                <a:spcPts val="1856"/>
              </a:lnSpc>
            </a:pPr>
          </a:p>
          <a:p>
            <a:pPr algn="l">
              <a:lnSpc>
                <a:spcPts val="1856"/>
              </a:lnSpc>
              <a:spcBef>
                <a:spcPct val="0"/>
              </a:spcBef>
            </a:pPr>
            <a:r>
              <a:rPr lang="en-US" b="true" sz="1547">
                <a:solidFill>
                  <a:srgbClr val="000000"/>
                </a:solidFill>
                <a:latin typeface="Century Gothic Paneuropean Bold"/>
                <a:ea typeface="Century Gothic Paneuropean Bold"/>
                <a:cs typeface="Century Gothic Paneuropean Bold"/>
                <a:sym typeface="Century Gothic Paneuropean Bold"/>
              </a:rPr>
              <a:t>REPETISJON</a:t>
            </a:r>
          </a:p>
          <a:p>
            <a:pPr algn="l">
              <a:lnSpc>
                <a:spcPts val="1856"/>
              </a:lnSpc>
              <a:spcBef>
                <a:spcPct val="0"/>
              </a:spcBef>
            </a:pPr>
            <a:r>
              <a:rPr lang="en-US" sz="1547">
                <a:solidFill>
                  <a:srgbClr val="000000"/>
                </a:solidFill>
                <a:latin typeface="Century Gothic Paneuropean"/>
                <a:ea typeface="Century Gothic Paneuropean"/>
                <a:cs typeface="Century Gothic Paneuropean"/>
                <a:sym typeface="Century Gothic Paneuropean"/>
              </a:rPr>
              <a:t>Kompetanseheving er ikke en engangsjobb. For å bli en kontinuerlig lærende organisasjon må både ledere og medarbeidere gjøre en innsats. Repeter det som fungerte godt, endre på det som trenger forbedring. Og husk at vi lærer også av å evaluere og repetere! </a:t>
            </a:r>
          </a:p>
        </p:txBody>
      </p:sp>
    </p:spTree>
  </p:cSld>
  <p:clrMapOvr>
    <a:masterClrMapping/>
  </p:clrMapOvr>
  <p:transition spd="fast">
    <p:fade/>
  </p:transition>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367465" y="1221889"/>
            <a:ext cx="7556418" cy="5031682"/>
            <a:chOff x="0" y="0"/>
            <a:chExt cx="7164603" cy="4770780"/>
          </a:xfrm>
        </p:grpSpPr>
        <p:sp>
          <p:nvSpPr>
            <p:cNvPr name="Freeform 3" id="3" descr="Et bilde som inneholder Font, logo, Grafikk, tekst  KI-generert innhold kan være feil."/>
            <p:cNvSpPr/>
            <p:nvPr/>
          </p:nvSpPr>
          <p:spPr>
            <a:xfrm flipH="false" flipV="false" rot="0">
              <a:off x="0" y="0"/>
              <a:ext cx="7164578" cy="4770755"/>
            </a:xfrm>
            <a:custGeom>
              <a:avLst/>
              <a:gdLst/>
              <a:ahLst/>
              <a:cxnLst/>
              <a:rect r="r" b="b" t="t" l="l"/>
              <a:pathLst>
                <a:path h="4770755" w="7164578">
                  <a:moveTo>
                    <a:pt x="0" y="0"/>
                  </a:moveTo>
                  <a:lnTo>
                    <a:pt x="7164578" y="0"/>
                  </a:lnTo>
                  <a:lnTo>
                    <a:pt x="7164578" y="4770755"/>
                  </a:lnTo>
                  <a:lnTo>
                    <a:pt x="0" y="4770755"/>
                  </a:lnTo>
                  <a:lnTo>
                    <a:pt x="0" y="0"/>
                  </a:lnTo>
                  <a:close/>
                </a:path>
              </a:pathLst>
            </a:custGeom>
            <a:blipFill>
              <a:blip r:embed="rId2"/>
              <a:stretch>
                <a:fillRect l="0" t="-72" r="0" b="-73"/>
              </a:stretch>
            </a:blipFill>
          </p:spPr>
        </p:sp>
      </p:grpSp>
      <p:sp>
        <p:nvSpPr>
          <p:cNvPr name="TextBox 4" id="4"/>
          <p:cNvSpPr txBox="true"/>
          <p:nvPr/>
        </p:nvSpPr>
        <p:spPr>
          <a:xfrm rot="0">
            <a:off x="2287674" y="6041061"/>
            <a:ext cx="13716000" cy="434546"/>
          </a:xfrm>
          <a:prstGeom prst="rect">
            <a:avLst/>
          </a:prstGeom>
        </p:spPr>
        <p:txBody>
          <a:bodyPr anchor="t" rtlCol="false" tIns="0" lIns="0" bIns="0" rIns="0">
            <a:spAutoFit/>
          </a:bodyPr>
          <a:lstStyle/>
          <a:p>
            <a:pPr algn="ctr">
              <a:lnSpc>
                <a:spcPts val="3561"/>
              </a:lnSpc>
            </a:pPr>
            <a:r>
              <a:rPr lang="en-US" sz="2967" b="true">
                <a:solidFill>
                  <a:srgbClr val="7A2B1F"/>
                </a:solidFill>
                <a:latin typeface="Century Gothic Paneuropean Bold"/>
                <a:ea typeface="Century Gothic Paneuropean Bold"/>
                <a:cs typeface="Century Gothic Paneuropean Bold"/>
                <a:sym typeface="Century Gothic Paneuropean Bold"/>
              </a:rPr>
              <a:t>Skjemaer</a:t>
            </a:r>
          </a:p>
        </p:txBody>
      </p:sp>
      <p:grpSp>
        <p:nvGrpSpPr>
          <p:cNvPr name="Group 5" id="5"/>
          <p:cNvGrpSpPr/>
          <p:nvPr/>
        </p:nvGrpSpPr>
        <p:grpSpPr>
          <a:xfrm rot="0">
            <a:off x="11088082" y="9395206"/>
            <a:ext cx="1626967" cy="505269"/>
            <a:chOff x="0" y="0"/>
            <a:chExt cx="1542606" cy="479069"/>
          </a:xfrm>
        </p:grpSpPr>
        <p:sp>
          <p:nvSpPr>
            <p:cNvPr name="Freeform 6" id="6"/>
            <p:cNvSpPr/>
            <p:nvPr/>
          </p:nvSpPr>
          <p:spPr>
            <a:xfrm flipH="false" flipV="false" rot="0">
              <a:off x="0" y="0"/>
              <a:ext cx="1542542" cy="479044"/>
            </a:xfrm>
            <a:custGeom>
              <a:avLst/>
              <a:gdLst/>
              <a:ahLst/>
              <a:cxnLst/>
              <a:rect r="r" b="b" t="t" l="l"/>
              <a:pathLst>
                <a:path h="479044" w="1542542">
                  <a:moveTo>
                    <a:pt x="0" y="0"/>
                  </a:moveTo>
                  <a:lnTo>
                    <a:pt x="1542542" y="0"/>
                  </a:lnTo>
                  <a:lnTo>
                    <a:pt x="1542542" y="479044"/>
                  </a:lnTo>
                  <a:lnTo>
                    <a:pt x="0" y="479044"/>
                  </a:lnTo>
                  <a:lnTo>
                    <a:pt x="0" y="0"/>
                  </a:lnTo>
                  <a:close/>
                </a:path>
              </a:pathLst>
            </a:custGeom>
            <a:blipFill>
              <a:blip r:embed="rId3"/>
              <a:stretch>
                <a:fillRect l="0" t="0" r="-4" b="-5"/>
              </a:stretch>
            </a:blipFill>
          </p:spPr>
        </p:sp>
      </p:grpSp>
      <p:sp>
        <p:nvSpPr>
          <p:cNvPr name="Freeform 7" id="7"/>
          <p:cNvSpPr/>
          <p:nvPr/>
        </p:nvSpPr>
        <p:spPr>
          <a:xfrm flipH="false" flipV="false" rot="0">
            <a:off x="8725110" y="9446708"/>
            <a:ext cx="1547165" cy="402263"/>
          </a:xfrm>
          <a:custGeom>
            <a:avLst/>
            <a:gdLst/>
            <a:ahLst/>
            <a:cxnLst/>
            <a:rect r="r" b="b" t="t" l="l"/>
            <a:pathLst>
              <a:path h="402263" w="1547165">
                <a:moveTo>
                  <a:pt x="0" y="0"/>
                </a:moveTo>
                <a:lnTo>
                  <a:pt x="1547165" y="0"/>
                </a:lnTo>
                <a:lnTo>
                  <a:pt x="1547165" y="402263"/>
                </a:lnTo>
                <a:lnTo>
                  <a:pt x="0" y="40226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3530856" y="9395206"/>
            <a:ext cx="1596425" cy="505269"/>
          </a:xfrm>
          <a:custGeom>
            <a:avLst/>
            <a:gdLst/>
            <a:ahLst/>
            <a:cxnLst/>
            <a:rect r="r" b="b" t="t" l="l"/>
            <a:pathLst>
              <a:path h="505269" w="1596425">
                <a:moveTo>
                  <a:pt x="0" y="0"/>
                </a:moveTo>
                <a:lnTo>
                  <a:pt x="1596425" y="0"/>
                </a:lnTo>
                <a:lnTo>
                  <a:pt x="1596425" y="505268"/>
                </a:lnTo>
                <a:lnTo>
                  <a:pt x="0" y="505268"/>
                </a:lnTo>
                <a:lnTo>
                  <a:pt x="0" y="0"/>
                </a:lnTo>
                <a:close/>
              </a:path>
            </a:pathLst>
          </a:custGeom>
          <a:blipFill>
            <a:blip r:embed="rId6"/>
            <a:stretch>
              <a:fillRect l="0" t="0" r="0" b="0"/>
            </a:stretch>
          </a:blipFill>
        </p:spPr>
      </p:sp>
    </p:spTree>
  </p:cSld>
  <p:clrMapOvr>
    <a:masterClrMapping/>
  </p:clrMapOvr>
  <p:transition spd="fast">
    <p:fade/>
  </p:transition>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002795" y="2859545"/>
            <a:ext cx="12423321" cy="602901"/>
            <a:chOff x="0" y="0"/>
            <a:chExt cx="11779148" cy="571640"/>
          </a:xfrm>
        </p:grpSpPr>
        <p:sp>
          <p:nvSpPr>
            <p:cNvPr name="Freeform 3" id="3"/>
            <p:cNvSpPr/>
            <p:nvPr/>
          </p:nvSpPr>
          <p:spPr>
            <a:xfrm flipH="false" flipV="false" rot="0">
              <a:off x="6350" y="6350"/>
              <a:ext cx="11766423" cy="558927"/>
            </a:xfrm>
            <a:custGeom>
              <a:avLst/>
              <a:gdLst/>
              <a:ahLst/>
              <a:cxnLst/>
              <a:rect r="r" b="b" t="t" l="l"/>
              <a:pathLst>
                <a:path h="558927" w="11766423">
                  <a:moveTo>
                    <a:pt x="0" y="0"/>
                  </a:moveTo>
                  <a:lnTo>
                    <a:pt x="11766423" y="0"/>
                  </a:lnTo>
                  <a:lnTo>
                    <a:pt x="11766423" y="558927"/>
                  </a:lnTo>
                  <a:lnTo>
                    <a:pt x="0" y="558927"/>
                  </a:lnTo>
                  <a:close/>
                </a:path>
              </a:pathLst>
            </a:custGeom>
            <a:solidFill>
              <a:srgbClr val="E5C1AC"/>
            </a:solidFill>
          </p:spPr>
        </p:sp>
      </p:grpSp>
      <p:grpSp>
        <p:nvGrpSpPr>
          <p:cNvPr name="Group 4" id="4"/>
          <p:cNvGrpSpPr/>
          <p:nvPr/>
        </p:nvGrpSpPr>
        <p:grpSpPr>
          <a:xfrm rot="0">
            <a:off x="13008751" y="2996692"/>
            <a:ext cx="1153256" cy="321549"/>
            <a:chOff x="0" y="0"/>
            <a:chExt cx="1093457" cy="304876"/>
          </a:xfrm>
        </p:grpSpPr>
        <p:sp>
          <p:nvSpPr>
            <p:cNvPr name="Freeform 5" id="5"/>
            <p:cNvSpPr/>
            <p:nvPr/>
          </p:nvSpPr>
          <p:spPr>
            <a:xfrm flipH="false" flipV="false" rot="0">
              <a:off x="0" y="0"/>
              <a:ext cx="1093460" cy="304875"/>
            </a:xfrm>
            <a:custGeom>
              <a:avLst/>
              <a:gdLst/>
              <a:ahLst/>
              <a:cxnLst/>
              <a:rect r="r" b="b" t="t" l="l"/>
              <a:pathLst>
                <a:path h="304875" w="1093460">
                  <a:moveTo>
                    <a:pt x="0" y="0"/>
                  </a:moveTo>
                  <a:lnTo>
                    <a:pt x="1093460" y="0"/>
                  </a:lnTo>
                  <a:lnTo>
                    <a:pt x="1093460" y="304875"/>
                  </a:lnTo>
                  <a:lnTo>
                    <a:pt x="0" y="304875"/>
                  </a:lnTo>
                  <a:close/>
                </a:path>
              </a:pathLst>
            </a:custGeom>
            <a:blipFill>
              <a:blip r:embed="rId2">
                <a:alphaModFix amt="0"/>
              </a:blip>
              <a:stretch>
                <a:fillRect l="0" t="-19884" r="0" b="-19884"/>
              </a:stretch>
            </a:blipFill>
          </p:spPr>
        </p:sp>
        <p:sp>
          <p:nvSpPr>
            <p:cNvPr name="TextBox 6" id="6"/>
            <p:cNvSpPr txBox="true"/>
            <p:nvPr/>
          </p:nvSpPr>
          <p:spPr>
            <a:xfrm>
              <a:off x="0" y="0"/>
              <a:ext cx="1093457" cy="304876"/>
            </a:xfrm>
            <a:prstGeom prst="rect">
              <a:avLst/>
            </a:prstGeom>
          </p:spPr>
          <p:txBody>
            <a:bodyPr anchor="ctr" rtlCol="false" tIns="0" lIns="0" bIns="0" rIns="0"/>
            <a:lstStyle/>
            <a:p>
              <a:pPr algn="ctr">
                <a:lnSpc>
                  <a:spcPts val="1519"/>
                </a:lnSpc>
              </a:pPr>
              <a:r>
                <a:rPr lang="en-US" sz="1265" b="true">
                  <a:solidFill>
                    <a:srgbClr val="000000"/>
                  </a:solidFill>
                  <a:latin typeface="Century Gothic Paneuropean Bold"/>
                  <a:ea typeface="Century Gothic Paneuropean Bold"/>
                  <a:cs typeface="Century Gothic Paneuropean Bold"/>
                  <a:sym typeface="Century Gothic Paneuropean Bold"/>
                </a:rPr>
                <a:t>VEIEN VIDERE</a:t>
              </a:r>
            </a:p>
          </p:txBody>
        </p:sp>
      </p:grpSp>
      <p:grpSp>
        <p:nvGrpSpPr>
          <p:cNvPr name="Group 7" id="7"/>
          <p:cNvGrpSpPr/>
          <p:nvPr/>
        </p:nvGrpSpPr>
        <p:grpSpPr>
          <a:xfrm rot="0">
            <a:off x="7053623" y="2999223"/>
            <a:ext cx="2393763" cy="321549"/>
            <a:chOff x="0" y="0"/>
            <a:chExt cx="2269642" cy="304876"/>
          </a:xfrm>
        </p:grpSpPr>
        <p:sp>
          <p:nvSpPr>
            <p:cNvPr name="Freeform 8" id="8"/>
            <p:cNvSpPr/>
            <p:nvPr/>
          </p:nvSpPr>
          <p:spPr>
            <a:xfrm flipH="false" flipV="false" rot="0">
              <a:off x="0" y="0"/>
              <a:ext cx="2269639" cy="304875"/>
            </a:xfrm>
            <a:custGeom>
              <a:avLst/>
              <a:gdLst/>
              <a:ahLst/>
              <a:cxnLst/>
              <a:rect r="r" b="b" t="t" l="l"/>
              <a:pathLst>
                <a:path h="304875" w="2269639">
                  <a:moveTo>
                    <a:pt x="0" y="0"/>
                  </a:moveTo>
                  <a:lnTo>
                    <a:pt x="2269639" y="0"/>
                  </a:lnTo>
                  <a:lnTo>
                    <a:pt x="2269639" y="304875"/>
                  </a:lnTo>
                  <a:lnTo>
                    <a:pt x="0" y="304875"/>
                  </a:lnTo>
                  <a:close/>
                </a:path>
              </a:pathLst>
            </a:custGeom>
            <a:blipFill>
              <a:blip r:embed="rId2">
                <a:alphaModFix amt="0"/>
              </a:blip>
              <a:stretch>
                <a:fillRect l="0" t="-95056" r="0" b="-95056"/>
              </a:stretch>
            </a:blipFill>
          </p:spPr>
        </p:sp>
        <p:sp>
          <p:nvSpPr>
            <p:cNvPr name="TextBox 9" id="9"/>
            <p:cNvSpPr txBox="true"/>
            <p:nvPr/>
          </p:nvSpPr>
          <p:spPr>
            <a:xfrm>
              <a:off x="0" y="0"/>
              <a:ext cx="2269642" cy="304876"/>
            </a:xfrm>
            <a:prstGeom prst="rect">
              <a:avLst/>
            </a:prstGeom>
          </p:spPr>
          <p:txBody>
            <a:bodyPr anchor="ctr" rtlCol="false" tIns="0" lIns="0" bIns="0" rIns="0"/>
            <a:lstStyle/>
            <a:p>
              <a:pPr algn="l">
                <a:lnSpc>
                  <a:spcPts val="1519"/>
                </a:lnSpc>
              </a:pPr>
              <a:r>
                <a:rPr lang="en-US" sz="1265" b="true">
                  <a:solidFill>
                    <a:srgbClr val="000000"/>
                  </a:solidFill>
                  <a:latin typeface="Century Gothic Paneuropean Bold"/>
                  <a:ea typeface="Century Gothic Paneuropean Bold"/>
                  <a:cs typeface="Century Gothic Paneuropean Bold"/>
                  <a:sym typeface="Century Gothic Paneuropean Bold"/>
                </a:rPr>
                <a:t>DRØFTELSESPUNKTER</a:t>
              </a:r>
            </a:p>
          </p:txBody>
        </p:sp>
      </p:grpSp>
      <p:grpSp>
        <p:nvGrpSpPr>
          <p:cNvPr name="Group 10" id="10"/>
          <p:cNvGrpSpPr/>
          <p:nvPr/>
        </p:nvGrpSpPr>
        <p:grpSpPr>
          <a:xfrm rot="0">
            <a:off x="3002795" y="3507599"/>
            <a:ext cx="12423307" cy="4169999"/>
            <a:chOff x="0" y="0"/>
            <a:chExt cx="11779136" cy="3953777"/>
          </a:xfrm>
        </p:grpSpPr>
        <p:sp>
          <p:nvSpPr>
            <p:cNvPr name="Freeform 11" id="11"/>
            <p:cNvSpPr/>
            <p:nvPr/>
          </p:nvSpPr>
          <p:spPr>
            <a:xfrm flipH="false" flipV="false" rot="0">
              <a:off x="6350" y="6350"/>
              <a:ext cx="11766423" cy="3941064"/>
            </a:xfrm>
            <a:custGeom>
              <a:avLst/>
              <a:gdLst/>
              <a:ahLst/>
              <a:cxnLst/>
              <a:rect r="r" b="b" t="t" l="l"/>
              <a:pathLst>
                <a:path h="3941064" w="11766423">
                  <a:moveTo>
                    <a:pt x="0" y="0"/>
                  </a:moveTo>
                  <a:lnTo>
                    <a:pt x="11766423" y="0"/>
                  </a:lnTo>
                  <a:lnTo>
                    <a:pt x="11766423" y="3941064"/>
                  </a:lnTo>
                  <a:lnTo>
                    <a:pt x="0" y="3941064"/>
                  </a:lnTo>
                  <a:close/>
                </a:path>
              </a:pathLst>
            </a:custGeom>
            <a:solidFill>
              <a:srgbClr val="F5E9E1">
                <a:alpha val="48235"/>
              </a:srgbClr>
            </a:solidFill>
          </p:spPr>
        </p:sp>
      </p:grpSp>
      <p:grpSp>
        <p:nvGrpSpPr>
          <p:cNvPr name="Group 12" id="12"/>
          <p:cNvGrpSpPr/>
          <p:nvPr/>
        </p:nvGrpSpPr>
        <p:grpSpPr>
          <a:xfrm rot="0">
            <a:off x="6315638" y="3526418"/>
            <a:ext cx="26802" cy="4324692"/>
            <a:chOff x="0" y="0"/>
            <a:chExt cx="25413" cy="4100449"/>
          </a:xfrm>
        </p:grpSpPr>
        <p:sp>
          <p:nvSpPr>
            <p:cNvPr name="Freeform 13" id="13"/>
            <p:cNvSpPr/>
            <p:nvPr/>
          </p:nvSpPr>
          <p:spPr>
            <a:xfrm flipH="false" flipV="false" rot="0">
              <a:off x="0" y="12700"/>
              <a:ext cx="25400" cy="4075049"/>
            </a:xfrm>
            <a:custGeom>
              <a:avLst/>
              <a:gdLst/>
              <a:ahLst/>
              <a:cxnLst/>
              <a:rect r="r" b="b" t="t" l="l"/>
              <a:pathLst>
                <a:path h="4075049" w="25400">
                  <a:moveTo>
                    <a:pt x="0" y="4075049"/>
                  </a:moveTo>
                  <a:lnTo>
                    <a:pt x="0" y="0"/>
                  </a:lnTo>
                  <a:lnTo>
                    <a:pt x="25400" y="0"/>
                  </a:lnTo>
                  <a:lnTo>
                    <a:pt x="25400" y="4075049"/>
                  </a:lnTo>
                  <a:close/>
                </a:path>
              </a:pathLst>
            </a:custGeom>
            <a:solidFill>
              <a:srgbClr val="FFFFFF"/>
            </a:solidFill>
          </p:spPr>
        </p:sp>
      </p:grpSp>
      <p:grpSp>
        <p:nvGrpSpPr>
          <p:cNvPr name="Group 14" id="14"/>
          <p:cNvGrpSpPr/>
          <p:nvPr/>
        </p:nvGrpSpPr>
        <p:grpSpPr>
          <a:xfrm rot="0">
            <a:off x="9664391" y="2800596"/>
            <a:ext cx="26802" cy="720800"/>
            <a:chOff x="0" y="0"/>
            <a:chExt cx="25413" cy="683425"/>
          </a:xfrm>
        </p:grpSpPr>
        <p:sp>
          <p:nvSpPr>
            <p:cNvPr name="Freeform 15" id="15"/>
            <p:cNvSpPr/>
            <p:nvPr/>
          </p:nvSpPr>
          <p:spPr>
            <a:xfrm flipH="false" flipV="false" rot="0">
              <a:off x="0" y="12700"/>
              <a:ext cx="25400" cy="657987"/>
            </a:xfrm>
            <a:custGeom>
              <a:avLst/>
              <a:gdLst/>
              <a:ahLst/>
              <a:cxnLst/>
              <a:rect r="r" b="b" t="t" l="l"/>
              <a:pathLst>
                <a:path h="657987" w="25400">
                  <a:moveTo>
                    <a:pt x="0" y="657987"/>
                  </a:moveTo>
                  <a:lnTo>
                    <a:pt x="0" y="0"/>
                  </a:lnTo>
                  <a:lnTo>
                    <a:pt x="25400" y="0"/>
                  </a:lnTo>
                  <a:lnTo>
                    <a:pt x="25400" y="657987"/>
                  </a:lnTo>
                  <a:close/>
                </a:path>
              </a:pathLst>
            </a:custGeom>
            <a:solidFill>
              <a:srgbClr val="FFFFFF"/>
            </a:solidFill>
          </p:spPr>
        </p:sp>
      </p:grpSp>
      <p:grpSp>
        <p:nvGrpSpPr>
          <p:cNvPr name="Group 16" id="16"/>
          <p:cNvGrpSpPr/>
          <p:nvPr/>
        </p:nvGrpSpPr>
        <p:grpSpPr>
          <a:xfrm rot="0">
            <a:off x="6315638" y="2864595"/>
            <a:ext cx="26802" cy="720800"/>
            <a:chOff x="0" y="0"/>
            <a:chExt cx="25413" cy="683425"/>
          </a:xfrm>
        </p:grpSpPr>
        <p:sp>
          <p:nvSpPr>
            <p:cNvPr name="Freeform 17" id="17"/>
            <p:cNvSpPr/>
            <p:nvPr/>
          </p:nvSpPr>
          <p:spPr>
            <a:xfrm flipH="false" flipV="false" rot="0">
              <a:off x="0" y="12700"/>
              <a:ext cx="25400" cy="657987"/>
            </a:xfrm>
            <a:custGeom>
              <a:avLst/>
              <a:gdLst/>
              <a:ahLst/>
              <a:cxnLst/>
              <a:rect r="r" b="b" t="t" l="l"/>
              <a:pathLst>
                <a:path h="657987" w="25400">
                  <a:moveTo>
                    <a:pt x="0" y="657987"/>
                  </a:moveTo>
                  <a:lnTo>
                    <a:pt x="0" y="0"/>
                  </a:lnTo>
                  <a:lnTo>
                    <a:pt x="25400" y="0"/>
                  </a:lnTo>
                  <a:lnTo>
                    <a:pt x="25400" y="657987"/>
                  </a:lnTo>
                  <a:close/>
                </a:path>
              </a:pathLst>
            </a:custGeom>
            <a:solidFill>
              <a:srgbClr val="FFFFFF"/>
            </a:solidFill>
          </p:spPr>
        </p:sp>
      </p:grpSp>
      <p:grpSp>
        <p:nvGrpSpPr>
          <p:cNvPr name="Group 18" id="18"/>
          <p:cNvGrpSpPr/>
          <p:nvPr/>
        </p:nvGrpSpPr>
        <p:grpSpPr>
          <a:xfrm rot="0">
            <a:off x="9664391" y="3466920"/>
            <a:ext cx="26802" cy="4384191"/>
            <a:chOff x="0" y="0"/>
            <a:chExt cx="25413" cy="4156862"/>
          </a:xfrm>
        </p:grpSpPr>
        <p:sp>
          <p:nvSpPr>
            <p:cNvPr name="Freeform 19" id="19"/>
            <p:cNvSpPr/>
            <p:nvPr/>
          </p:nvSpPr>
          <p:spPr>
            <a:xfrm flipH="false" flipV="false" rot="0">
              <a:off x="0" y="12700"/>
              <a:ext cx="25400" cy="4131437"/>
            </a:xfrm>
            <a:custGeom>
              <a:avLst/>
              <a:gdLst/>
              <a:ahLst/>
              <a:cxnLst/>
              <a:rect r="r" b="b" t="t" l="l"/>
              <a:pathLst>
                <a:path h="4131437" w="25400">
                  <a:moveTo>
                    <a:pt x="0" y="4131437"/>
                  </a:moveTo>
                  <a:lnTo>
                    <a:pt x="0" y="0"/>
                  </a:lnTo>
                  <a:lnTo>
                    <a:pt x="25400" y="0"/>
                  </a:lnTo>
                  <a:lnTo>
                    <a:pt x="25400" y="4131437"/>
                  </a:lnTo>
                  <a:close/>
                </a:path>
              </a:pathLst>
            </a:custGeom>
            <a:solidFill>
              <a:srgbClr val="FFFFFF"/>
            </a:solidFill>
          </p:spPr>
        </p:sp>
      </p:grpSp>
      <p:grpSp>
        <p:nvGrpSpPr>
          <p:cNvPr name="Group 20" id="20"/>
          <p:cNvGrpSpPr/>
          <p:nvPr/>
        </p:nvGrpSpPr>
        <p:grpSpPr>
          <a:xfrm rot="0">
            <a:off x="12521471" y="2860094"/>
            <a:ext cx="26802" cy="720800"/>
            <a:chOff x="0" y="0"/>
            <a:chExt cx="25413" cy="683425"/>
          </a:xfrm>
        </p:grpSpPr>
        <p:sp>
          <p:nvSpPr>
            <p:cNvPr name="Freeform 21" id="21"/>
            <p:cNvSpPr/>
            <p:nvPr/>
          </p:nvSpPr>
          <p:spPr>
            <a:xfrm flipH="false" flipV="false" rot="0">
              <a:off x="0" y="12700"/>
              <a:ext cx="25400" cy="657987"/>
            </a:xfrm>
            <a:custGeom>
              <a:avLst/>
              <a:gdLst/>
              <a:ahLst/>
              <a:cxnLst/>
              <a:rect r="r" b="b" t="t" l="l"/>
              <a:pathLst>
                <a:path h="657987" w="25400">
                  <a:moveTo>
                    <a:pt x="0" y="657987"/>
                  </a:moveTo>
                  <a:lnTo>
                    <a:pt x="0" y="0"/>
                  </a:lnTo>
                  <a:lnTo>
                    <a:pt x="25400" y="0"/>
                  </a:lnTo>
                  <a:lnTo>
                    <a:pt x="25400" y="657987"/>
                  </a:lnTo>
                  <a:close/>
                </a:path>
              </a:pathLst>
            </a:custGeom>
            <a:solidFill>
              <a:srgbClr val="FFFFFF"/>
            </a:solidFill>
          </p:spPr>
        </p:sp>
      </p:grpSp>
      <p:grpSp>
        <p:nvGrpSpPr>
          <p:cNvPr name="Group 22" id="22"/>
          <p:cNvGrpSpPr/>
          <p:nvPr/>
        </p:nvGrpSpPr>
        <p:grpSpPr>
          <a:xfrm rot="0">
            <a:off x="12521471" y="3526418"/>
            <a:ext cx="26802" cy="4191872"/>
            <a:chOff x="0" y="0"/>
            <a:chExt cx="25413" cy="3974516"/>
          </a:xfrm>
        </p:grpSpPr>
        <p:sp>
          <p:nvSpPr>
            <p:cNvPr name="Freeform 23" id="23"/>
            <p:cNvSpPr/>
            <p:nvPr/>
          </p:nvSpPr>
          <p:spPr>
            <a:xfrm flipH="false" flipV="false" rot="0">
              <a:off x="0" y="12700"/>
              <a:ext cx="25400" cy="3949065"/>
            </a:xfrm>
            <a:custGeom>
              <a:avLst/>
              <a:gdLst/>
              <a:ahLst/>
              <a:cxnLst/>
              <a:rect r="r" b="b" t="t" l="l"/>
              <a:pathLst>
                <a:path h="3949065" w="25400">
                  <a:moveTo>
                    <a:pt x="0" y="3949065"/>
                  </a:moveTo>
                  <a:lnTo>
                    <a:pt x="0" y="0"/>
                  </a:lnTo>
                  <a:lnTo>
                    <a:pt x="25400" y="0"/>
                  </a:lnTo>
                  <a:lnTo>
                    <a:pt x="25400" y="3949065"/>
                  </a:lnTo>
                  <a:close/>
                </a:path>
              </a:pathLst>
            </a:custGeom>
            <a:solidFill>
              <a:srgbClr val="FFFFFF"/>
            </a:solidFill>
          </p:spPr>
        </p:sp>
      </p:grpSp>
      <p:grpSp>
        <p:nvGrpSpPr>
          <p:cNvPr name="Group 24" id="24"/>
          <p:cNvGrpSpPr/>
          <p:nvPr/>
        </p:nvGrpSpPr>
        <p:grpSpPr>
          <a:xfrm rot="0">
            <a:off x="10359339" y="3000228"/>
            <a:ext cx="1735114" cy="321549"/>
            <a:chOff x="0" y="0"/>
            <a:chExt cx="1645145" cy="304876"/>
          </a:xfrm>
        </p:grpSpPr>
        <p:sp>
          <p:nvSpPr>
            <p:cNvPr name="Freeform 25" id="25"/>
            <p:cNvSpPr/>
            <p:nvPr/>
          </p:nvSpPr>
          <p:spPr>
            <a:xfrm flipH="false" flipV="false" rot="0">
              <a:off x="0" y="0"/>
              <a:ext cx="1645152" cy="304875"/>
            </a:xfrm>
            <a:custGeom>
              <a:avLst/>
              <a:gdLst/>
              <a:ahLst/>
              <a:cxnLst/>
              <a:rect r="r" b="b" t="t" l="l"/>
              <a:pathLst>
                <a:path h="304875" w="1645152">
                  <a:moveTo>
                    <a:pt x="0" y="0"/>
                  </a:moveTo>
                  <a:lnTo>
                    <a:pt x="1645152" y="0"/>
                  </a:lnTo>
                  <a:lnTo>
                    <a:pt x="1645152" y="304875"/>
                  </a:lnTo>
                  <a:lnTo>
                    <a:pt x="0" y="304875"/>
                  </a:lnTo>
                  <a:close/>
                </a:path>
              </a:pathLst>
            </a:custGeom>
            <a:blipFill>
              <a:blip r:embed="rId2">
                <a:alphaModFix amt="0"/>
              </a:blip>
              <a:stretch>
                <a:fillRect l="0" t="-55143" r="0" b="-55143"/>
              </a:stretch>
            </a:blipFill>
          </p:spPr>
        </p:sp>
        <p:sp>
          <p:nvSpPr>
            <p:cNvPr name="TextBox 26" id="26"/>
            <p:cNvSpPr txBox="true"/>
            <p:nvPr/>
          </p:nvSpPr>
          <p:spPr>
            <a:xfrm>
              <a:off x="0" y="0"/>
              <a:ext cx="1645145" cy="304876"/>
            </a:xfrm>
            <a:prstGeom prst="rect">
              <a:avLst/>
            </a:prstGeom>
          </p:spPr>
          <p:txBody>
            <a:bodyPr anchor="ctr" rtlCol="false" tIns="0" lIns="0" bIns="0" rIns="0"/>
            <a:lstStyle/>
            <a:p>
              <a:pPr algn="ctr">
                <a:lnSpc>
                  <a:spcPts val="1519"/>
                </a:lnSpc>
              </a:pPr>
              <a:r>
                <a:rPr lang="en-US" sz="1265" b="true">
                  <a:solidFill>
                    <a:srgbClr val="000000"/>
                  </a:solidFill>
                  <a:latin typeface="Century Gothic Paneuropean Bold"/>
                  <a:ea typeface="Century Gothic Paneuropean Bold"/>
                  <a:cs typeface="Century Gothic Paneuropean Bold"/>
                  <a:sym typeface="Century Gothic Paneuropean Bold"/>
                </a:rPr>
                <a:t>ANSVARSFORDELING</a:t>
              </a:r>
            </a:p>
          </p:txBody>
        </p:sp>
      </p:grpSp>
      <p:grpSp>
        <p:nvGrpSpPr>
          <p:cNvPr name="Group 27" id="27"/>
          <p:cNvGrpSpPr/>
          <p:nvPr/>
        </p:nvGrpSpPr>
        <p:grpSpPr>
          <a:xfrm rot="0">
            <a:off x="3955374" y="3000228"/>
            <a:ext cx="2393763" cy="321549"/>
            <a:chOff x="0" y="0"/>
            <a:chExt cx="2269642" cy="304876"/>
          </a:xfrm>
        </p:grpSpPr>
        <p:sp>
          <p:nvSpPr>
            <p:cNvPr name="Freeform 28" id="28"/>
            <p:cNvSpPr/>
            <p:nvPr/>
          </p:nvSpPr>
          <p:spPr>
            <a:xfrm flipH="false" flipV="false" rot="0">
              <a:off x="0" y="0"/>
              <a:ext cx="2269639" cy="304875"/>
            </a:xfrm>
            <a:custGeom>
              <a:avLst/>
              <a:gdLst/>
              <a:ahLst/>
              <a:cxnLst/>
              <a:rect r="r" b="b" t="t" l="l"/>
              <a:pathLst>
                <a:path h="304875" w="2269639">
                  <a:moveTo>
                    <a:pt x="0" y="0"/>
                  </a:moveTo>
                  <a:lnTo>
                    <a:pt x="2269639" y="0"/>
                  </a:lnTo>
                  <a:lnTo>
                    <a:pt x="2269639" y="304875"/>
                  </a:lnTo>
                  <a:lnTo>
                    <a:pt x="0" y="304875"/>
                  </a:lnTo>
                  <a:close/>
                </a:path>
              </a:pathLst>
            </a:custGeom>
            <a:blipFill>
              <a:blip r:embed="rId2">
                <a:alphaModFix amt="0"/>
              </a:blip>
              <a:stretch>
                <a:fillRect l="0" t="-95056" r="0" b="-95056"/>
              </a:stretch>
            </a:blipFill>
          </p:spPr>
        </p:sp>
        <p:sp>
          <p:nvSpPr>
            <p:cNvPr name="TextBox 29" id="29"/>
            <p:cNvSpPr txBox="true"/>
            <p:nvPr/>
          </p:nvSpPr>
          <p:spPr>
            <a:xfrm>
              <a:off x="0" y="0"/>
              <a:ext cx="2269642" cy="304876"/>
            </a:xfrm>
            <a:prstGeom prst="rect">
              <a:avLst/>
            </a:prstGeom>
          </p:spPr>
          <p:txBody>
            <a:bodyPr anchor="ctr" rtlCol="false" tIns="0" lIns="0" bIns="0" rIns="0"/>
            <a:lstStyle/>
            <a:p>
              <a:pPr algn="l">
                <a:lnSpc>
                  <a:spcPts val="1519"/>
                </a:lnSpc>
              </a:pPr>
              <a:r>
                <a:rPr lang="en-US" sz="1265" b="true">
                  <a:solidFill>
                    <a:srgbClr val="000000"/>
                  </a:solidFill>
                  <a:latin typeface="Century Gothic Paneuropean Bold"/>
                  <a:ea typeface="Century Gothic Paneuropean Bold"/>
                  <a:cs typeface="Century Gothic Paneuropean Bold"/>
                  <a:sym typeface="Century Gothic Paneuropean Bold"/>
                </a:rPr>
                <a:t>FORMÅL MED MØTET</a:t>
              </a:r>
            </a:p>
          </p:txBody>
        </p:sp>
      </p:grpSp>
      <p:grpSp>
        <p:nvGrpSpPr>
          <p:cNvPr name="Group 30" id="30"/>
          <p:cNvGrpSpPr/>
          <p:nvPr/>
        </p:nvGrpSpPr>
        <p:grpSpPr>
          <a:xfrm rot="0">
            <a:off x="14522561" y="440412"/>
            <a:ext cx="903555" cy="885459"/>
            <a:chOff x="0" y="0"/>
            <a:chExt cx="856704" cy="839546"/>
          </a:xfrm>
        </p:grpSpPr>
        <p:sp>
          <p:nvSpPr>
            <p:cNvPr name="Freeform 31" id="31"/>
            <p:cNvSpPr/>
            <p:nvPr/>
          </p:nvSpPr>
          <p:spPr>
            <a:xfrm flipH="false" flipV="false" rot="0">
              <a:off x="6350" y="6350"/>
              <a:ext cx="844042" cy="826897"/>
            </a:xfrm>
            <a:custGeom>
              <a:avLst/>
              <a:gdLst/>
              <a:ahLst/>
              <a:cxnLst/>
              <a:rect r="r" b="b" t="t" l="l"/>
              <a:pathLst>
                <a:path h="826897" w="844042">
                  <a:moveTo>
                    <a:pt x="0" y="413385"/>
                  </a:moveTo>
                  <a:cubicBezTo>
                    <a:pt x="0" y="185039"/>
                    <a:pt x="188976" y="0"/>
                    <a:pt x="422021" y="0"/>
                  </a:cubicBezTo>
                  <a:cubicBezTo>
                    <a:pt x="655066" y="0"/>
                    <a:pt x="844042" y="185039"/>
                    <a:pt x="844042" y="413385"/>
                  </a:cubicBezTo>
                  <a:cubicBezTo>
                    <a:pt x="844042" y="641731"/>
                    <a:pt x="655066" y="826897"/>
                    <a:pt x="422021" y="826897"/>
                  </a:cubicBezTo>
                  <a:cubicBezTo>
                    <a:pt x="188976" y="826897"/>
                    <a:pt x="0" y="641731"/>
                    <a:pt x="0" y="413385"/>
                  </a:cubicBezTo>
                  <a:close/>
                </a:path>
              </a:pathLst>
            </a:custGeom>
            <a:solidFill>
              <a:srgbClr val="F3E9E2"/>
            </a:solidFill>
          </p:spPr>
        </p:sp>
      </p:grpSp>
      <p:grpSp>
        <p:nvGrpSpPr>
          <p:cNvPr name="Group 32" id="32"/>
          <p:cNvGrpSpPr/>
          <p:nvPr/>
        </p:nvGrpSpPr>
        <p:grpSpPr>
          <a:xfrm rot="0">
            <a:off x="14620970" y="724912"/>
            <a:ext cx="706736" cy="316446"/>
            <a:chOff x="0" y="0"/>
            <a:chExt cx="670090" cy="300038"/>
          </a:xfrm>
        </p:grpSpPr>
        <p:sp>
          <p:nvSpPr>
            <p:cNvPr name="Freeform 33" id="33"/>
            <p:cNvSpPr/>
            <p:nvPr/>
          </p:nvSpPr>
          <p:spPr>
            <a:xfrm flipH="false" flipV="false" rot="0">
              <a:off x="0" y="0"/>
              <a:ext cx="670095" cy="300031"/>
            </a:xfrm>
            <a:custGeom>
              <a:avLst/>
              <a:gdLst/>
              <a:ahLst/>
              <a:cxnLst/>
              <a:rect r="r" b="b" t="t" l="l"/>
              <a:pathLst>
                <a:path h="300031" w="670095">
                  <a:moveTo>
                    <a:pt x="0" y="0"/>
                  </a:moveTo>
                  <a:lnTo>
                    <a:pt x="670095" y="0"/>
                  </a:lnTo>
                  <a:lnTo>
                    <a:pt x="670095" y="300031"/>
                  </a:lnTo>
                  <a:lnTo>
                    <a:pt x="0" y="300031"/>
                  </a:lnTo>
                  <a:close/>
                </a:path>
              </a:pathLst>
            </a:custGeom>
            <a:blipFill>
              <a:blip r:embed="rId2">
                <a:alphaModFix amt="0"/>
              </a:blip>
              <a:stretch>
                <a:fillRect l="-7448" t="0" r="-7448" b="-2"/>
              </a:stretch>
            </a:blipFill>
          </p:spPr>
        </p:sp>
        <p:sp>
          <p:nvSpPr>
            <p:cNvPr name="TextBox 34" id="34"/>
            <p:cNvSpPr txBox="true"/>
            <p:nvPr/>
          </p:nvSpPr>
          <p:spPr>
            <a:xfrm>
              <a:off x="0" y="0"/>
              <a:ext cx="670090" cy="300038"/>
            </a:xfrm>
            <a:prstGeom prst="rect">
              <a:avLst/>
            </a:prstGeom>
          </p:spPr>
          <p:txBody>
            <a:bodyPr anchor="ctr" rtlCol="false" tIns="0" lIns="0" bIns="0" rIns="0"/>
            <a:lstStyle/>
            <a:p>
              <a:pPr algn="ctr">
                <a:lnSpc>
                  <a:spcPts val="1519"/>
                </a:lnSpc>
              </a:pPr>
              <a:r>
                <a:rPr lang="en-US" sz="1265" b="true">
                  <a:solidFill>
                    <a:srgbClr val="55220A"/>
                  </a:solidFill>
                  <a:latin typeface="Century Gothic Paneuropean Bold"/>
                  <a:ea typeface="Century Gothic Paneuropean Bold"/>
                  <a:cs typeface="Century Gothic Paneuropean Bold"/>
                  <a:sym typeface="Century Gothic Paneuropean Bold"/>
                </a:rPr>
                <a:t>TRINN 2</a:t>
              </a:r>
            </a:p>
          </p:txBody>
        </p:sp>
      </p:grpSp>
      <p:grpSp>
        <p:nvGrpSpPr>
          <p:cNvPr name="Group 35" id="35"/>
          <p:cNvGrpSpPr/>
          <p:nvPr/>
        </p:nvGrpSpPr>
        <p:grpSpPr>
          <a:xfrm rot="0">
            <a:off x="2781933" y="481399"/>
            <a:ext cx="5680205" cy="803471"/>
            <a:chOff x="0" y="0"/>
            <a:chExt cx="5385676" cy="761810"/>
          </a:xfrm>
        </p:grpSpPr>
        <p:sp>
          <p:nvSpPr>
            <p:cNvPr name="Freeform 36" id="36"/>
            <p:cNvSpPr/>
            <p:nvPr/>
          </p:nvSpPr>
          <p:spPr>
            <a:xfrm flipH="false" flipV="false" rot="0">
              <a:off x="0" y="0"/>
              <a:ext cx="5385678" cy="761809"/>
            </a:xfrm>
            <a:custGeom>
              <a:avLst/>
              <a:gdLst/>
              <a:ahLst/>
              <a:cxnLst/>
              <a:rect r="r" b="b" t="t" l="l"/>
              <a:pathLst>
                <a:path h="761809" w="5385678">
                  <a:moveTo>
                    <a:pt x="0" y="0"/>
                  </a:moveTo>
                  <a:lnTo>
                    <a:pt x="5385678" y="0"/>
                  </a:lnTo>
                  <a:lnTo>
                    <a:pt x="5385678" y="761809"/>
                  </a:lnTo>
                  <a:lnTo>
                    <a:pt x="0" y="761809"/>
                  </a:lnTo>
                  <a:close/>
                </a:path>
              </a:pathLst>
            </a:custGeom>
            <a:blipFill>
              <a:blip r:embed="rId2">
                <a:alphaModFix amt="0"/>
              </a:blip>
              <a:stretch>
                <a:fillRect l="0" t="-87751" r="0" b="-87751"/>
              </a:stretch>
            </a:blipFill>
          </p:spPr>
        </p:sp>
        <p:sp>
          <p:nvSpPr>
            <p:cNvPr name="TextBox 37" id="37"/>
            <p:cNvSpPr txBox="true"/>
            <p:nvPr/>
          </p:nvSpPr>
          <p:spPr>
            <a:xfrm>
              <a:off x="0" y="9525"/>
              <a:ext cx="5385676" cy="752285"/>
            </a:xfrm>
            <a:prstGeom prst="rect">
              <a:avLst/>
            </a:prstGeom>
          </p:spPr>
          <p:txBody>
            <a:bodyPr anchor="ctr" rtlCol="false" tIns="0" lIns="0" bIns="0" rIns="0"/>
            <a:lstStyle/>
            <a:p>
              <a:pPr algn="l">
                <a:lnSpc>
                  <a:spcPts val="3544"/>
                </a:lnSpc>
              </a:pPr>
              <a:r>
                <a:rPr lang="en-US" sz="2953" b="true">
                  <a:solidFill>
                    <a:srgbClr val="7A2B1F"/>
                  </a:solidFill>
                  <a:latin typeface="Century Gothic Paneuropean Bold"/>
                  <a:ea typeface="Century Gothic Paneuropean Bold"/>
                  <a:cs typeface="Century Gothic Paneuropean Bold"/>
                  <a:sym typeface="Century Gothic Paneuropean Bold"/>
                </a:rPr>
                <a:t>RAMMER, DRØFTING OG PLAN </a:t>
              </a:r>
            </a:p>
            <a:p>
              <a:pPr algn="l">
                <a:lnSpc>
                  <a:spcPts val="1772"/>
                </a:lnSpc>
              </a:pPr>
              <a:r>
                <a:rPr lang="en-US" sz="1476" b="true">
                  <a:solidFill>
                    <a:srgbClr val="000000"/>
                  </a:solidFill>
                  <a:latin typeface="Century Gothic Paneuropean Bold"/>
                  <a:ea typeface="Century Gothic Paneuropean Bold"/>
                  <a:cs typeface="Century Gothic Paneuropean Bold"/>
                  <a:sym typeface="Century Gothic Paneuropean Bold"/>
                </a:rPr>
                <a:t>Skjema  </a:t>
              </a:r>
            </a:p>
          </p:txBody>
        </p:sp>
      </p:grpSp>
      <p:sp>
        <p:nvSpPr>
          <p:cNvPr name="TextBox 38" id="38"/>
          <p:cNvSpPr txBox="true"/>
          <p:nvPr/>
        </p:nvSpPr>
        <p:spPr>
          <a:xfrm rot="0">
            <a:off x="3069982" y="1728296"/>
            <a:ext cx="9627815" cy="433313"/>
          </a:xfrm>
          <a:prstGeom prst="rect">
            <a:avLst/>
          </a:prstGeom>
        </p:spPr>
        <p:txBody>
          <a:bodyPr anchor="t" rtlCol="false" tIns="0" lIns="0" bIns="0" rIns="0">
            <a:spAutoFit/>
          </a:bodyPr>
          <a:lstStyle/>
          <a:p>
            <a:pPr algn="l">
              <a:lnSpc>
                <a:spcPts val="1772"/>
              </a:lnSpc>
            </a:pPr>
            <a:r>
              <a:rPr lang="en-US" sz="1476" b="true">
                <a:solidFill>
                  <a:srgbClr val="464646"/>
                </a:solidFill>
                <a:latin typeface="Century Gothic Paneuropean Bold"/>
                <a:ea typeface="Century Gothic Paneuropean Bold"/>
                <a:cs typeface="Century Gothic Paneuropean Bold"/>
                <a:sym typeface="Century Gothic Paneuropean Bold"/>
              </a:rPr>
              <a:t>Dette dokumentet brukes som en veileder for drøftingsmøte mellom ledelsen og klubb om mål, rammer for kompetansekartlegging, plan for gjennomføring av kompetansearbeidet, ansvar og prioriteringer. </a:t>
            </a:r>
          </a:p>
        </p:txBody>
      </p:sp>
      <p:grpSp>
        <p:nvGrpSpPr>
          <p:cNvPr name="Group 39" id="39"/>
          <p:cNvGrpSpPr/>
          <p:nvPr/>
        </p:nvGrpSpPr>
        <p:grpSpPr>
          <a:xfrm rot="0">
            <a:off x="11088082" y="9395206"/>
            <a:ext cx="1626967" cy="505269"/>
            <a:chOff x="0" y="0"/>
            <a:chExt cx="1542606" cy="479069"/>
          </a:xfrm>
        </p:grpSpPr>
        <p:sp>
          <p:nvSpPr>
            <p:cNvPr name="Freeform 40" id="40"/>
            <p:cNvSpPr/>
            <p:nvPr/>
          </p:nvSpPr>
          <p:spPr>
            <a:xfrm flipH="false" flipV="false" rot="0">
              <a:off x="0" y="0"/>
              <a:ext cx="1542542" cy="479044"/>
            </a:xfrm>
            <a:custGeom>
              <a:avLst/>
              <a:gdLst/>
              <a:ahLst/>
              <a:cxnLst/>
              <a:rect r="r" b="b" t="t" l="l"/>
              <a:pathLst>
                <a:path h="479044" w="1542542">
                  <a:moveTo>
                    <a:pt x="0" y="0"/>
                  </a:moveTo>
                  <a:lnTo>
                    <a:pt x="1542542" y="0"/>
                  </a:lnTo>
                  <a:lnTo>
                    <a:pt x="1542542" y="479044"/>
                  </a:lnTo>
                  <a:lnTo>
                    <a:pt x="0" y="479044"/>
                  </a:lnTo>
                  <a:lnTo>
                    <a:pt x="0" y="0"/>
                  </a:lnTo>
                  <a:close/>
                </a:path>
              </a:pathLst>
            </a:custGeom>
            <a:blipFill>
              <a:blip r:embed="rId3"/>
              <a:stretch>
                <a:fillRect l="0" t="0" r="-4" b="-5"/>
              </a:stretch>
            </a:blipFill>
          </p:spPr>
        </p:sp>
      </p:grpSp>
      <p:sp>
        <p:nvSpPr>
          <p:cNvPr name="Freeform 41" id="41"/>
          <p:cNvSpPr/>
          <p:nvPr/>
        </p:nvSpPr>
        <p:spPr>
          <a:xfrm flipH="false" flipV="false" rot="0">
            <a:off x="8725110" y="9446708"/>
            <a:ext cx="1547165" cy="402263"/>
          </a:xfrm>
          <a:custGeom>
            <a:avLst/>
            <a:gdLst/>
            <a:ahLst/>
            <a:cxnLst/>
            <a:rect r="r" b="b" t="t" l="l"/>
            <a:pathLst>
              <a:path h="402263" w="1547165">
                <a:moveTo>
                  <a:pt x="0" y="0"/>
                </a:moveTo>
                <a:lnTo>
                  <a:pt x="1547165" y="0"/>
                </a:lnTo>
                <a:lnTo>
                  <a:pt x="1547165" y="402263"/>
                </a:lnTo>
                <a:lnTo>
                  <a:pt x="0" y="40226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2" id="42"/>
          <p:cNvSpPr/>
          <p:nvPr/>
        </p:nvSpPr>
        <p:spPr>
          <a:xfrm flipH="false" flipV="false" rot="0">
            <a:off x="13530856" y="9395206"/>
            <a:ext cx="1596425" cy="505269"/>
          </a:xfrm>
          <a:custGeom>
            <a:avLst/>
            <a:gdLst/>
            <a:ahLst/>
            <a:cxnLst/>
            <a:rect r="r" b="b" t="t" l="l"/>
            <a:pathLst>
              <a:path h="505269" w="1596425">
                <a:moveTo>
                  <a:pt x="0" y="0"/>
                </a:moveTo>
                <a:lnTo>
                  <a:pt x="1596425" y="0"/>
                </a:lnTo>
                <a:lnTo>
                  <a:pt x="1596425" y="505268"/>
                </a:lnTo>
                <a:lnTo>
                  <a:pt x="0" y="505268"/>
                </a:lnTo>
                <a:lnTo>
                  <a:pt x="0" y="0"/>
                </a:lnTo>
                <a:close/>
              </a:path>
            </a:pathLst>
          </a:custGeom>
          <a:blipFill>
            <a:blip r:embed="rId6"/>
            <a:stretch>
              <a:fillRect l="0" t="0" r="0" b="0"/>
            </a:stretch>
          </a:blipFill>
        </p:spPr>
      </p:sp>
    </p:spTree>
  </p:cSld>
  <p:clrMapOvr>
    <a:masterClrMapping/>
  </p:clrMapOvr>
  <p:transition spd="fast">
    <p:fade/>
  </p:transition>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522561" y="440412"/>
            <a:ext cx="903555" cy="885459"/>
            <a:chOff x="0" y="0"/>
            <a:chExt cx="856704" cy="839546"/>
          </a:xfrm>
        </p:grpSpPr>
        <p:sp>
          <p:nvSpPr>
            <p:cNvPr name="Freeform 3" id="3"/>
            <p:cNvSpPr/>
            <p:nvPr/>
          </p:nvSpPr>
          <p:spPr>
            <a:xfrm flipH="false" flipV="false" rot="0">
              <a:off x="6350" y="6350"/>
              <a:ext cx="844042" cy="826897"/>
            </a:xfrm>
            <a:custGeom>
              <a:avLst/>
              <a:gdLst/>
              <a:ahLst/>
              <a:cxnLst/>
              <a:rect r="r" b="b" t="t" l="l"/>
              <a:pathLst>
                <a:path h="826897" w="844042">
                  <a:moveTo>
                    <a:pt x="0" y="413385"/>
                  </a:moveTo>
                  <a:cubicBezTo>
                    <a:pt x="0" y="185039"/>
                    <a:pt x="188976" y="0"/>
                    <a:pt x="422021" y="0"/>
                  </a:cubicBezTo>
                  <a:cubicBezTo>
                    <a:pt x="655066" y="0"/>
                    <a:pt x="844042" y="185039"/>
                    <a:pt x="844042" y="413385"/>
                  </a:cubicBezTo>
                  <a:cubicBezTo>
                    <a:pt x="844042" y="641731"/>
                    <a:pt x="655066" y="826897"/>
                    <a:pt x="422021" y="826897"/>
                  </a:cubicBezTo>
                  <a:cubicBezTo>
                    <a:pt x="188976" y="826897"/>
                    <a:pt x="0" y="641731"/>
                    <a:pt x="0" y="413385"/>
                  </a:cubicBezTo>
                  <a:close/>
                </a:path>
              </a:pathLst>
            </a:custGeom>
            <a:solidFill>
              <a:srgbClr val="F3E9E2"/>
            </a:solidFill>
          </p:spPr>
        </p:sp>
      </p:grpSp>
      <p:grpSp>
        <p:nvGrpSpPr>
          <p:cNvPr name="Group 4" id="4"/>
          <p:cNvGrpSpPr/>
          <p:nvPr/>
        </p:nvGrpSpPr>
        <p:grpSpPr>
          <a:xfrm rot="0">
            <a:off x="14620970" y="724912"/>
            <a:ext cx="706736" cy="316446"/>
            <a:chOff x="0" y="0"/>
            <a:chExt cx="670090" cy="300038"/>
          </a:xfrm>
        </p:grpSpPr>
        <p:sp>
          <p:nvSpPr>
            <p:cNvPr name="Freeform 5" id="5"/>
            <p:cNvSpPr/>
            <p:nvPr/>
          </p:nvSpPr>
          <p:spPr>
            <a:xfrm flipH="false" flipV="false" rot="0">
              <a:off x="0" y="0"/>
              <a:ext cx="670095" cy="300031"/>
            </a:xfrm>
            <a:custGeom>
              <a:avLst/>
              <a:gdLst/>
              <a:ahLst/>
              <a:cxnLst/>
              <a:rect r="r" b="b" t="t" l="l"/>
              <a:pathLst>
                <a:path h="300031" w="670095">
                  <a:moveTo>
                    <a:pt x="0" y="0"/>
                  </a:moveTo>
                  <a:lnTo>
                    <a:pt x="670095" y="0"/>
                  </a:lnTo>
                  <a:lnTo>
                    <a:pt x="670095" y="300031"/>
                  </a:lnTo>
                  <a:lnTo>
                    <a:pt x="0" y="300031"/>
                  </a:lnTo>
                  <a:close/>
                </a:path>
              </a:pathLst>
            </a:custGeom>
            <a:blipFill>
              <a:blip r:embed="rId2">
                <a:alphaModFix amt="0"/>
              </a:blip>
              <a:stretch>
                <a:fillRect l="-7448" t="0" r="-7448" b="-2"/>
              </a:stretch>
            </a:blipFill>
          </p:spPr>
        </p:sp>
        <p:sp>
          <p:nvSpPr>
            <p:cNvPr name="TextBox 6" id="6"/>
            <p:cNvSpPr txBox="true"/>
            <p:nvPr/>
          </p:nvSpPr>
          <p:spPr>
            <a:xfrm>
              <a:off x="0" y="0"/>
              <a:ext cx="670090" cy="300038"/>
            </a:xfrm>
            <a:prstGeom prst="rect">
              <a:avLst/>
            </a:prstGeom>
          </p:spPr>
          <p:txBody>
            <a:bodyPr anchor="ctr" rtlCol="false" tIns="0" lIns="0" bIns="0" rIns="0"/>
            <a:lstStyle/>
            <a:p>
              <a:pPr algn="ctr">
                <a:lnSpc>
                  <a:spcPts val="1519"/>
                </a:lnSpc>
              </a:pPr>
              <a:r>
                <a:rPr lang="en-US" sz="1265" b="true">
                  <a:solidFill>
                    <a:srgbClr val="55220A"/>
                  </a:solidFill>
                  <a:latin typeface="Century Gothic Paneuropean Bold"/>
                  <a:ea typeface="Century Gothic Paneuropean Bold"/>
                  <a:cs typeface="Century Gothic Paneuropean Bold"/>
                  <a:sym typeface="Century Gothic Paneuropean Bold"/>
                </a:rPr>
                <a:t>TRINN 2</a:t>
              </a:r>
            </a:p>
          </p:txBody>
        </p:sp>
      </p:grpSp>
      <p:grpSp>
        <p:nvGrpSpPr>
          <p:cNvPr name="Group 7" id="7"/>
          <p:cNvGrpSpPr/>
          <p:nvPr/>
        </p:nvGrpSpPr>
        <p:grpSpPr>
          <a:xfrm rot="0">
            <a:off x="2781933" y="481199"/>
            <a:ext cx="6593217" cy="803873"/>
            <a:chOff x="0" y="0"/>
            <a:chExt cx="6251346" cy="762190"/>
          </a:xfrm>
        </p:grpSpPr>
        <p:sp>
          <p:nvSpPr>
            <p:cNvPr name="Freeform 8" id="8"/>
            <p:cNvSpPr/>
            <p:nvPr/>
          </p:nvSpPr>
          <p:spPr>
            <a:xfrm flipH="false" flipV="false" rot="0">
              <a:off x="0" y="0"/>
              <a:ext cx="6251341" cy="762187"/>
            </a:xfrm>
            <a:custGeom>
              <a:avLst/>
              <a:gdLst/>
              <a:ahLst/>
              <a:cxnLst/>
              <a:rect r="r" b="b" t="t" l="l"/>
              <a:pathLst>
                <a:path h="762187" w="6251341">
                  <a:moveTo>
                    <a:pt x="0" y="0"/>
                  </a:moveTo>
                  <a:lnTo>
                    <a:pt x="6251341" y="0"/>
                  </a:lnTo>
                  <a:lnTo>
                    <a:pt x="6251341" y="762187"/>
                  </a:lnTo>
                  <a:lnTo>
                    <a:pt x="0" y="762187"/>
                  </a:lnTo>
                  <a:close/>
                </a:path>
              </a:pathLst>
            </a:custGeom>
            <a:blipFill>
              <a:blip r:embed="rId2">
                <a:alphaModFix amt="0"/>
              </a:blip>
              <a:stretch>
                <a:fillRect l="0" t="-109813" r="0" b="-109813"/>
              </a:stretch>
            </a:blipFill>
          </p:spPr>
        </p:sp>
        <p:sp>
          <p:nvSpPr>
            <p:cNvPr name="TextBox 9" id="9"/>
            <p:cNvSpPr txBox="true"/>
            <p:nvPr/>
          </p:nvSpPr>
          <p:spPr>
            <a:xfrm>
              <a:off x="0" y="9525"/>
              <a:ext cx="6251346" cy="752665"/>
            </a:xfrm>
            <a:prstGeom prst="rect">
              <a:avLst/>
            </a:prstGeom>
          </p:spPr>
          <p:txBody>
            <a:bodyPr anchor="ctr" rtlCol="false" tIns="0" lIns="0" bIns="0" rIns="0"/>
            <a:lstStyle/>
            <a:p>
              <a:pPr algn="l">
                <a:lnSpc>
                  <a:spcPts val="3544"/>
                </a:lnSpc>
              </a:pPr>
              <a:r>
                <a:rPr lang="en-US" sz="2953" b="true">
                  <a:solidFill>
                    <a:srgbClr val="7A2B1F"/>
                  </a:solidFill>
                  <a:latin typeface="Century Gothic Paneuropean Bold"/>
                  <a:ea typeface="Century Gothic Paneuropean Bold"/>
                  <a:cs typeface="Century Gothic Paneuropean Bold"/>
                  <a:sym typeface="Century Gothic Paneuropean Bold"/>
                </a:rPr>
                <a:t>HVILKEN KOMPETANSE TRENGER VI? </a:t>
              </a:r>
            </a:p>
            <a:p>
              <a:pPr algn="l">
                <a:lnSpc>
                  <a:spcPts val="1772"/>
                </a:lnSpc>
              </a:pPr>
              <a:r>
                <a:rPr lang="en-US" sz="1476" b="true">
                  <a:solidFill>
                    <a:srgbClr val="000000"/>
                  </a:solidFill>
                  <a:latin typeface="Century Gothic Paneuropean Bold"/>
                  <a:ea typeface="Century Gothic Paneuropean Bold"/>
                  <a:cs typeface="Century Gothic Paneuropean Bold"/>
                  <a:sym typeface="Century Gothic Paneuropean Bold"/>
                </a:rPr>
                <a:t>Skjema</a:t>
              </a:r>
            </a:p>
          </p:txBody>
        </p:sp>
      </p:grpSp>
      <p:grpSp>
        <p:nvGrpSpPr>
          <p:cNvPr name="Group 10" id="10"/>
          <p:cNvGrpSpPr/>
          <p:nvPr/>
        </p:nvGrpSpPr>
        <p:grpSpPr>
          <a:xfrm rot="0">
            <a:off x="2992950" y="4875100"/>
            <a:ext cx="2409810" cy="811668"/>
            <a:chOff x="0" y="0"/>
            <a:chExt cx="2284857" cy="769582"/>
          </a:xfrm>
        </p:grpSpPr>
        <p:sp>
          <p:nvSpPr>
            <p:cNvPr name="Freeform 11" id="11"/>
            <p:cNvSpPr/>
            <p:nvPr/>
          </p:nvSpPr>
          <p:spPr>
            <a:xfrm flipH="false" flipV="false" rot="0">
              <a:off x="0" y="0"/>
              <a:ext cx="2284857" cy="769620"/>
            </a:xfrm>
            <a:custGeom>
              <a:avLst/>
              <a:gdLst/>
              <a:ahLst/>
              <a:cxnLst/>
              <a:rect r="r" b="b" t="t" l="l"/>
              <a:pathLst>
                <a:path h="769620" w="2284857">
                  <a:moveTo>
                    <a:pt x="0" y="0"/>
                  </a:moveTo>
                  <a:lnTo>
                    <a:pt x="2284857" y="0"/>
                  </a:lnTo>
                  <a:lnTo>
                    <a:pt x="2284857" y="769620"/>
                  </a:lnTo>
                  <a:lnTo>
                    <a:pt x="0" y="769620"/>
                  </a:lnTo>
                  <a:close/>
                </a:path>
              </a:pathLst>
            </a:custGeom>
            <a:solidFill>
              <a:srgbClr val="E5C1AC"/>
            </a:solidFill>
          </p:spPr>
        </p:sp>
      </p:grpSp>
      <p:grpSp>
        <p:nvGrpSpPr>
          <p:cNvPr name="Group 12" id="12"/>
          <p:cNvGrpSpPr/>
          <p:nvPr/>
        </p:nvGrpSpPr>
        <p:grpSpPr>
          <a:xfrm rot="0">
            <a:off x="5591355" y="4179040"/>
            <a:ext cx="2992325" cy="2214196"/>
            <a:chOff x="0" y="0"/>
            <a:chExt cx="2837167" cy="2099386"/>
          </a:xfrm>
        </p:grpSpPr>
        <p:sp>
          <p:nvSpPr>
            <p:cNvPr name="Freeform 13" id="13"/>
            <p:cNvSpPr/>
            <p:nvPr/>
          </p:nvSpPr>
          <p:spPr>
            <a:xfrm flipH="false" flipV="false" rot="0">
              <a:off x="0" y="0"/>
              <a:ext cx="2837180" cy="2099437"/>
            </a:xfrm>
            <a:custGeom>
              <a:avLst/>
              <a:gdLst/>
              <a:ahLst/>
              <a:cxnLst/>
              <a:rect r="r" b="b" t="t" l="l"/>
              <a:pathLst>
                <a:path h="2099437" w="2837180">
                  <a:moveTo>
                    <a:pt x="0" y="0"/>
                  </a:moveTo>
                  <a:lnTo>
                    <a:pt x="2837180" y="0"/>
                  </a:lnTo>
                  <a:lnTo>
                    <a:pt x="2837180" y="2099437"/>
                  </a:lnTo>
                  <a:lnTo>
                    <a:pt x="0" y="2099437"/>
                  </a:lnTo>
                  <a:close/>
                </a:path>
              </a:pathLst>
            </a:custGeom>
            <a:solidFill>
              <a:srgbClr val="F5E9E1"/>
            </a:solidFill>
          </p:spPr>
        </p:sp>
      </p:grpSp>
      <p:grpSp>
        <p:nvGrpSpPr>
          <p:cNvPr name="Group 14" id="14"/>
          <p:cNvGrpSpPr/>
          <p:nvPr/>
        </p:nvGrpSpPr>
        <p:grpSpPr>
          <a:xfrm rot="0">
            <a:off x="5560521" y="2829166"/>
            <a:ext cx="2988467" cy="1121966"/>
            <a:chOff x="0" y="0"/>
            <a:chExt cx="2833510" cy="1063790"/>
          </a:xfrm>
        </p:grpSpPr>
        <p:sp>
          <p:nvSpPr>
            <p:cNvPr name="Freeform 15" id="15"/>
            <p:cNvSpPr/>
            <p:nvPr/>
          </p:nvSpPr>
          <p:spPr>
            <a:xfrm flipH="false" flipV="false" rot="0">
              <a:off x="0" y="0"/>
              <a:ext cx="2833497" cy="1063752"/>
            </a:xfrm>
            <a:custGeom>
              <a:avLst/>
              <a:gdLst/>
              <a:ahLst/>
              <a:cxnLst/>
              <a:rect r="r" b="b" t="t" l="l"/>
              <a:pathLst>
                <a:path h="1063752" w="2833497">
                  <a:moveTo>
                    <a:pt x="0" y="0"/>
                  </a:moveTo>
                  <a:lnTo>
                    <a:pt x="2833497" y="0"/>
                  </a:lnTo>
                  <a:lnTo>
                    <a:pt x="2833497" y="1063752"/>
                  </a:lnTo>
                  <a:lnTo>
                    <a:pt x="0" y="1063752"/>
                  </a:lnTo>
                  <a:close/>
                </a:path>
              </a:pathLst>
            </a:custGeom>
            <a:solidFill>
              <a:srgbClr val="E5C1AC"/>
            </a:solidFill>
          </p:spPr>
        </p:sp>
      </p:grpSp>
      <p:sp>
        <p:nvSpPr>
          <p:cNvPr name="TextBox 16" id="16"/>
          <p:cNvSpPr txBox="true"/>
          <p:nvPr/>
        </p:nvSpPr>
        <p:spPr>
          <a:xfrm rot="0">
            <a:off x="6265716" y="3261260"/>
            <a:ext cx="1774240" cy="257791"/>
          </a:xfrm>
          <a:prstGeom prst="rect">
            <a:avLst/>
          </a:prstGeom>
        </p:spPr>
        <p:txBody>
          <a:bodyPr anchor="t" rtlCol="false" tIns="0" lIns="0" bIns="0" rIns="0">
            <a:spAutoFit/>
          </a:bodyPr>
          <a:lstStyle/>
          <a:p>
            <a:pPr algn="l">
              <a:lnSpc>
                <a:spcPts val="2025"/>
              </a:lnSpc>
            </a:pPr>
            <a:r>
              <a:rPr lang="en-US" sz="1687" b="true">
                <a:solidFill>
                  <a:srgbClr val="000000"/>
                </a:solidFill>
                <a:latin typeface="Century Gothic Paneuropean Bold"/>
                <a:ea typeface="Century Gothic Paneuropean Bold"/>
                <a:cs typeface="Century Gothic Paneuropean Bold"/>
                <a:sym typeface="Century Gothic Paneuropean Bold"/>
              </a:rPr>
              <a:t>STRATEGISK MÅL</a:t>
            </a:r>
          </a:p>
        </p:txBody>
      </p:sp>
      <p:grpSp>
        <p:nvGrpSpPr>
          <p:cNvPr name="Group 17" id="17"/>
          <p:cNvGrpSpPr/>
          <p:nvPr/>
        </p:nvGrpSpPr>
        <p:grpSpPr>
          <a:xfrm rot="0">
            <a:off x="8710031" y="2829166"/>
            <a:ext cx="2996169" cy="1121966"/>
            <a:chOff x="0" y="0"/>
            <a:chExt cx="2840812" cy="1063790"/>
          </a:xfrm>
        </p:grpSpPr>
        <p:sp>
          <p:nvSpPr>
            <p:cNvPr name="Freeform 18" id="18"/>
            <p:cNvSpPr/>
            <p:nvPr/>
          </p:nvSpPr>
          <p:spPr>
            <a:xfrm flipH="false" flipV="false" rot="0">
              <a:off x="0" y="0"/>
              <a:ext cx="2840863" cy="1063752"/>
            </a:xfrm>
            <a:custGeom>
              <a:avLst/>
              <a:gdLst/>
              <a:ahLst/>
              <a:cxnLst/>
              <a:rect r="r" b="b" t="t" l="l"/>
              <a:pathLst>
                <a:path h="1063752" w="2840863">
                  <a:moveTo>
                    <a:pt x="0" y="0"/>
                  </a:moveTo>
                  <a:lnTo>
                    <a:pt x="2840863" y="0"/>
                  </a:lnTo>
                  <a:lnTo>
                    <a:pt x="2840863" y="1063752"/>
                  </a:lnTo>
                  <a:lnTo>
                    <a:pt x="0" y="1063752"/>
                  </a:lnTo>
                  <a:close/>
                </a:path>
              </a:pathLst>
            </a:custGeom>
            <a:solidFill>
              <a:srgbClr val="E5C1AC"/>
            </a:solidFill>
          </p:spPr>
        </p:sp>
      </p:grpSp>
      <p:sp>
        <p:nvSpPr>
          <p:cNvPr name="TextBox 19" id="19"/>
          <p:cNvSpPr txBox="true"/>
          <p:nvPr/>
        </p:nvSpPr>
        <p:spPr>
          <a:xfrm rot="0">
            <a:off x="9592556" y="3275083"/>
            <a:ext cx="1225064" cy="257778"/>
          </a:xfrm>
          <a:prstGeom prst="rect">
            <a:avLst/>
          </a:prstGeom>
        </p:spPr>
        <p:txBody>
          <a:bodyPr anchor="t" rtlCol="false" tIns="0" lIns="0" bIns="0" rIns="0">
            <a:spAutoFit/>
          </a:bodyPr>
          <a:lstStyle/>
          <a:p>
            <a:pPr algn="ctr">
              <a:lnSpc>
                <a:spcPts val="2025"/>
              </a:lnSpc>
            </a:pPr>
            <a:r>
              <a:rPr lang="en-US" sz="1687" b="true">
                <a:solidFill>
                  <a:srgbClr val="000000"/>
                </a:solidFill>
                <a:latin typeface="Century Gothic Paneuropean Bold"/>
                <a:ea typeface="Century Gothic Paneuropean Bold"/>
                <a:cs typeface="Century Gothic Paneuropean Bold"/>
                <a:sym typeface="Century Gothic Paneuropean Bold"/>
              </a:rPr>
              <a:t>DELMÅL</a:t>
            </a:r>
          </a:p>
        </p:txBody>
      </p:sp>
      <p:grpSp>
        <p:nvGrpSpPr>
          <p:cNvPr name="Group 20" id="20"/>
          <p:cNvGrpSpPr/>
          <p:nvPr/>
        </p:nvGrpSpPr>
        <p:grpSpPr>
          <a:xfrm rot="0">
            <a:off x="8711959" y="4173830"/>
            <a:ext cx="2992311" cy="2214196"/>
            <a:chOff x="0" y="0"/>
            <a:chExt cx="2837155" cy="2099386"/>
          </a:xfrm>
        </p:grpSpPr>
        <p:sp>
          <p:nvSpPr>
            <p:cNvPr name="Freeform 21" id="21"/>
            <p:cNvSpPr/>
            <p:nvPr/>
          </p:nvSpPr>
          <p:spPr>
            <a:xfrm flipH="false" flipV="false" rot="0">
              <a:off x="0" y="0"/>
              <a:ext cx="2837180" cy="2099437"/>
            </a:xfrm>
            <a:custGeom>
              <a:avLst/>
              <a:gdLst/>
              <a:ahLst/>
              <a:cxnLst/>
              <a:rect r="r" b="b" t="t" l="l"/>
              <a:pathLst>
                <a:path h="2099437" w="2837180">
                  <a:moveTo>
                    <a:pt x="0" y="0"/>
                  </a:moveTo>
                  <a:lnTo>
                    <a:pt x="2837180" y="0"/>
                  </a:lnTo>
                  <a:lnTo>
                    <a:pt x="2837180" y="2099437"/>
                  </a:lnTo>
                  <a:lnTo>
                    <a:pt x="0" y="2099437"/>
                  </a:lnTo>
                  <a:close/>
                </a:path>
              </a:pathLst>
            </a:custGeom>
            <a:solidFill>
              <a:srgbClr val="F5E9E1"/>
            </a:solidFill>
          </p:spPr>
        </p:sp>
      </p:grpSp>
      <p:sp>
        <p:nvSpPr>
          <p:cNvPr name="TextBox 22" id="22"/>
          <p:cNvSpPr txBox="true"/>
          <p:nvPr/>
        </p:nvSpPr>
        <p:spPr>
          <a:xfrm rot="0">
            <a:off x="3168887" y="5055217"/>
            <a:ext cx="2057963" cy="451409"/>
          </a:xfrm>
          <a:prstGeom prst="rect">
            <a:avLst/>
          </a:prstGeom>
        </p:spPr>
        <p:txBody>
          <a:bodyPr anchor="t" rtlCol="false" tIns="0" lIns="0" bIns="0" rIns="0">
            <a:spAutoFit/>
          </a:bodyPr>
          <a:lstStyle/>
          <a:p>
            <a:pPr algn="ctr">
              <a:lnSpc>
                <a:spcPts val="1772"/>
              </a:lnSpc>
            </a:pPr>
            <a:r>
              <a:rPr lang="en-US" sz="1476" b="true">
                <a:solidFill>
                  <a:srgbClr val="000000"/>
                </a:solidFill>
                <a:latin typeface="Century Gothic Paneuropean Bold"/>
                <a:ea typeface="Century Gothic Paneuropean Bold"/>
                <a:cs typeface="Century Gothic Paneuropean Bold"/>
                <a:sym typeface="Century Gothic Paneuropean Bold"/>
              </a:rPr>
              <a:t>KOLLEKTIV KOMPETANSE</a:t>
            </a:r>
          </a:p>
        </p:txBody>
      </p:sp>
      <p:grpSp>
        <p:nvGrpSpPr>
          <p:cNvPr name="Group 23" id="23"/>
          <p:cNvGrpSpPr/>
          <p:nvPr/>
        </p:nvGrpSpPr>
        <p:grpSpPr>
          <a:xfrm rot="0">
            <a:off x="11857250" y="2829166"/>
            <a:ext cx="3434358" cy="1121966"/>
            <a:chOff x="0" y="0"/>
            <a:chExt cx="3256280" cy="1063790"/>
          </a:xfrm>
        </p:grpSpPr>
        <p:sp>
          <p:nvSpPr>
            <p:cNvPr name="Freeform 24" id="24"/>
            <p:cNvSpPr/>
            <p:nvPr/>
          </p:nvSpPr>
          <p:spPr>
            <a:xfrm flipH="false" flipV="false" rot="0">
              <a:off x="0" y="0"/>
              <a:ext cx="3256280" cy="1063752"/>
            </a:xfrm>
            <a:custGeom>
              <a:avLst/>
              <a:gdLst/>
              <a:ahLst/>
              <a:cxnLst/>
              <a:rect r="r" b="b" t="t" l="l"/>
              <a:pathLst>
                <a:path h="1063752" w="3256280">
                  <a:moveTo>
                    <a:pt x="0" y="0"/>
                  </a:moveTo>
                  <a:lnTo>
                    <a:pt x="3256280" y="0"/>
                  </a:lnTo>
                  <a:lnTo>
                    <a:pt x="3256280" y="1063752"/>
                  </a:lnTo>
                  <a:lnTo>
                    <a:pt x="0" y="1063752"/>
                  </a:lnTo>
                  <a:close/>
                </a:path>
              </a:pathLst>
            </a:custGeom>
            <a:solidFill>
              <a:srgbClr val="E5C1AC"/>
            </a:solidFill>
          </p:spPr>
        </p:sp>
      </p:grpSp>
      <p:grpSp>
        <p:nvGrpSpPr>
          <p:cNvPr name="Group 25" id="25"/>
          <p:cNvGrpSpPr/>
          <p:nvPr/>
        </p:nvGrpSpPr>
        <p:grpSpPr>
          <a:xfrm rot="0">
            <a:off x="12642049" y="3203650"/>
            <a:ext cx="2058418" cy="400657"/>
            <a:chOff x="0" y="0"/>
            <a:chExt cx="1951685" cy="379882"/>
          </a:xfrm>
        </p:grpSpPr>
        <p:sp>
          <p:nvSpPr>
            <p:cNvPr name="Freeform 26" id="26"/>
            <p:cNvSpPr/>
            <p:nvPr/>
          </p:nvSpPr>
          <p:spPr>
            <a:xfrm flipH="false" flipV="false" rot="0">
              <a:off x="0" y="0"/>
              <a:ext cx="1951687" cy="379883"/>
            </a:xfrm>
            <a:custGeom>
              <a:avLst/>
              <a:gdLst/>
              <a:ahLst/>
              <a:cxnLst/>
              <a:rect r="r" b="b" t="t" l="l"/>
              <a:pathLst>
                <a:path h="379883" w="1951687">
                  <a:moveTo>
                    <a:pt x="0" y="0"/>
                  </a:moveTo>
                  <a:lnTo>
                    <a:pt x="1951687" y="0"/>
                  </a:lnTo>
                  <a:lnTo>
                    <a:pt x="1951687" y="379883"/>
                  </a:lnTo>
                  <a:lnTo>
                    <a:pt x="0" y="379883"/>
                  </a:lnTo>
                  <a:close/>
                </a:path>
              </a:pathLst>
            </a:custGeom>
            <a:blipFill>
              <a:blip r:embed="rId2">
                <a:alphaModFix amt="0"/>
              </a:blip>
              <a:stretch>
                <a:fillRect l="0" t="-50106" r="0" b="-50106"/>
              </a:stretch>
            </a:blipFill>
          </p:spPr>
        </p:sp>
        <p:sp>
          <p:nvSpPr>
            <p:cNvPr name="TextBox 27" id="27"/>
            <p:cNvSpPr txBox="true"/>
            <p:nvPr/>
          </p:nvSpPr>
          <p:spPr>
            <a:xfrm>
              <a:off x="0" y="0"/>
              <a:ext cx="1951685" cy="379882"/>
            </a:xfrm>
            <a:prstGeom prst="rect">
              <a:avLst/>
            </a:prstGeom>
          </p:spPr>
          <p:txBody>
            <a:bodyPr anchor="ctr" rtlCol="false" tIns="0" lIns="0" bIns="0" rIns="0"/>
            <a:lstStyle/>
            <a:p>
              <a:pPr algn="ctr">
                <a:lnSpc>
                  <a:spcPts val="2025"/>
                </a:lnSpc>
              </a:pPr>
              <a:r>
                <a:rPr lang="en-US" sz="1687" b="true">
                  <a:solidFill>
                    <a:srgbClr val="000000"/>
                  </a:solidFill>
                  <a:latin typeface="Century Gothic Paneuropean Bold"/>
                  <a:ea typeface="Century Gothic Paneuropean Bold"/>
                  <a:cs typeface="Century Gothic Paneuropean Bold"/>
                  <a:sym typeface="Century Gothic Paneuropean Bold"/>
                </a:rPr>
                <a:t>KOMPETANSEMÅL</a:t>
              </a:r>
            </a:p>
          </p:txBody>
        </p:sp>
      </p:grpSp>
      <p:grpSp>
        <p:nvGrpSpPr>
          <p:cNvPr name="Group 28" id="28"/>
          <p:cNvGrpSpPr/>
          <p:nvPr/>
        </p:nvGrpSpPr>
        <p:grpSpPr>
          <a:xfrm rot="0">
            <a:off x="11857250" y="4173830"/>
            <a:ext cx="3434358" cy="2214196"/>
            <a:chOff x="0" y="0"/>
            <a:chExt cx="3256280" cy="2099386"/>
          </a:xfrm>
        </p:grpSpPr>
        <p:sp>
          <p:nvSpPr>
            <p:cNvPr name="Freeform 29" id="29"/>
            <p:cNvSpPr/>
            <p:nvPr/>
          </p:nvSpPr>
          <p:spPr>
            <a:xfrm flipH="false" flipV="false" rot="0">
              <a:off x="0" y="0"/>
              <a:ext cx="3256280" cy="2099437"/>
            </a:xfrm>
            <a:custGeom>
              <a:avLst/>
              <a:gdLst/>
              <a:ahLst/>
              <a:cxnLst/>
              <a:rect r="r" b="b" t="t" l="l"/>
              <a:pathLst>
                <a:path h="2099437" w="3256280">
                  <a:moveTo>
                    <a:pt x="0" y="0"/>
                  </a:moveTo>
                  <a:lnTo>
                    <a:pt x="3256280" y="0"/>
                  </a:lnTo>
                  <a:lnTo>
                    <a:pt x="3256280" y="2099437"/>
                  </a:lnTo>
                  <a:lnTo>
                    <a:pt x="0" y="2099437"/>
                  </a:lnTo>
                  <a:close/>
                </a:path>
              </a:pathLst>
            </a:custGeom>
            <a:solidFill>
              <a:srgbClr val="F5E9E1"/>
            </a:solidFill>
          </p:spPr>
        </p:sp>
      </p:grpSp>
      <p:grpSp>
        <p:nvGrpSpPr>
          <p:cNvPr name="Group 30" id="30"/>
          <p:cNvGrpSpPr/>
          <p:nvPr/>
        </p:nvGrpSpPr>
        <p:grpSpPr>
          <a:xfrm rot="0">
            <a:off x="2999580" y="7316481"/>
            <a:ext cx="2409810" cy="811655"/>
            <a:chOff x="0" y="0"/>
            <a:chExt cx="2284857" cy="769569"/>
          </a:xfrm>
        </p:grpSpPr>
        <p:sp>
          <p:nvSpPr>
            <p:cNvPr name="Freeform 31" id="31"/>
            <p:cNvSpPr/>
            <p:nvPr/>
          </p:nvSpPr>
          <p:spPr>
            <a:xfrm flipH="false" flipV="false" rot="0">
              <a:off x="0" y="0"/>
              <a:ext cx="2284857" cy="769620"/>
            </a:xfrm>
            <a:custGeom>
              <a:avLst/>
              <a:gdLst/>
              <a:ahLst/>
              <a:cxnLst/>
              <a:rect r="r" b="b" t="t" l="l"/>
              <a:pathLst>
                <a:path h="769620" w="2284857">
                  <a:moveTo>
                    <a:pt x="0" y="0"/>
                  </a:moveTo>
                  <a:lnTo>
                    <a:pt x="2284857" y="0"/>
                  </a:lnTo>
                  <a:lnTo>
                    <a:pt x="2284857" y="769620"/>
                  </a:lnTo>
                  <a:lnTo>
                    <a:pt x="0" y="769620"/>
                  </a:lnTo>
                  <a:close/>
                </a:path>
              </a:pathLst>
            </a:custGeom>
            <a:solidFill>
              <a:srgbClr val="E5C1AC"/>
            </a:solidFill>
          </p:spPr>
        </p:sp>
      </p:grpSp>
      <p:grpSp>
        <p:nvGrpSpPr>
          <p:cNvPr name="Group 32" id="32"/>
          <p:cNvGrpSpPr/>
          <p:nvPr/>
        </p:nvGrpSpPr>
        <p:grpSpPr>
          <a:xfrm rot="0">
            <a:off x="5571598" y="6620944"/>
            <a:ext cx="2992311" cy="2202731"/>
            <a:chOff x="0" y="0"/>
            <a:chExt cx="2837155" cy="2088515"/>
          </a:xfrm>
        </p:grpSpPr>
        <p:sp>
          <p:nvSpPr>
            <p:cNvPr name="Freeform 33" id="33"/>
            <p:cNvSpPr/>
            <p:nvPr/>
          </p:nvSpPr>
          <p:spPr>
            <a:xfrm flipH="false" flipV="false" rot="0">
              <a:off x="0" y="0"/>
              <a:ext cx="2837180" cy="2088515"/>
            </a:xfrm>
            <a:custGeom>
              <a:avLst/>
              <a:gdLst/>
              <a:ahLst/>
              <a:cxnLst/>
              <a:rect r="r" b="b" t="t" l="l"/>
              <a:pathLst>
                <a:path h="2088515" w="2837180">
                  <a:moveTo>
                    <a:pt x="0" y="0"/>
                  </a:moveTo>
                  <a:lnTo>
                    <a:pt x="2837180" y="0"/>
                  </a:lnTo>
                  <a:lnTo>
                    <a:pt x="2837180" y="2088515"/>
                  </a:lnTo>
                  <a:lnTo>
                    <a:pt x="0" y="2088515"/>
                  </a:lnTo>
                  <a:close/>
                </a:path>
              </a:pathLst>
            </a:custGeom>
            <a:solidFill>
              <a:srgbClr val="F5E9E1"/>
            </a:solidFill>
          </p:spPr>
        </p:sp>
      </p:grpSp>
      <p:grpSp>
        <p:nvGrpSpPr>
          <p:cNvPr name="Group 34" id="34"/>
          <p:cNvGrpSpPr/>
          <p:nvPr/>
        </p:nvGrpSpPr>
        <p:grpSpPr>
          <a:xfrm rot="0">
            <a:off x="8726131" y="6620944"/>
            <a:ext cx="2992311" cy="2202731"/>
            <a:chOff x="0" y="0"/>
            <a:chExt cx="2837155" cy="2088515"/>
          </a:xfrm>
        </p:grpSpPr>
        <p:sp>
          <p:nvSpPr>
            <p:cNvPr name="Freeform 35" id="35"/>
            <p:cNvSpPr/>
            <p:nvPr/>
          </p:nvSpPr>
          <p:spPr>
            <a:xfrm flipH="false" flipV="false" rot="0">
              <a:off x="0" y="0"/>
              <a:ext cx="2837180" cy="2088515"/>
            </a:xfrm>
            <a:custGeom>
              <a:avLst/>
              <a:gdLst/>
              <a:ahLst/>
              <a:cxnLst/>
              <a:rect r="r" b="b" t="t" l="l"/>
              <a:pathLst>
                <a:path h="2088515" w="2837180">
                  <a:moveTo>
                    <a:pt x="0" y="0"/>
                  </a:moveTo>
                  <a:lnTo>
                    <a:pt x="2837180" y="0"/>
                  </a:lnTo>
                  <a:lnTo>
                    <a:pt x="2837180" y="2088515"/>
                  </a:lnTo>
                  <a:lnTo>
                    <a:pt x="0" y="2088515"/>
                  </a:lnTo>
                  <a:close/>
                </a:path>
              </a:pathLst>
            </a:custGeom>
            <a:solidFill>
              <a:srgbClr val="F5E9E1"/>
            </a:solidFill>
          </p:spPr>
        </p:sp>
      </p:grpSp>
      <p:sp>
        <p:nvSpPr>
          <p:cNvPr name="TextBox 36" id="36"/>
          <p:cNvSpPr txBox="true"/>
          <p:nvPr/>
        </p:nvSpPr>
        <p:spPr>
          <a:xfrm rot="0">
            <a:off x="2825746" y="7614161"/>
            <a:ext cx="2757492" cy="394871"/>
          </a:xfrm>
          <a:prstGeom prst="rect">
            <a:avLst/>
          </a:prstGeom>
        </p:spPr>
        <p:txBody>
          <a:bodyPr anchor="t" rtlCol="false" tIns="0" lIns="0" bIns="0" rIns="0">
            <a:spAutoFit/>
          </a:bodyPr>
          <a:lstStyle/>
          <a:p>
            <a:pPr algn="ctr">
              <a:lnSpc>
                <a:spcPts val="1772"/>
              </a:lnSpc>
            </a:pPr>
            <a:r>
              <a:rPr lang="en-US" sz="1476" b="true">
                <a:solidFill>
                  <a:srgbClr val="000000"/>
                </a:solidFill>
                <a:latin typeface="Century Gothic Paneuropean Bold"/>
                <a:ea typeface="Century Gothic Paneuropean Bold"/>
                <a:cs typeface="Century Gothic Paneuropean Bold"/>
                <a:sym typeface="Century Gothic Paneuropean Bold"/>
              </a:rPr>
              <a:t>SPESIALKOMPETANSE</a:t>
            </a:r>
          </a:p>
        </p:txBody>
      </p:sp>
      <p:grpSp>
        <p:nvGrpSpPr>
          <p:cNvPr name="Group 37" id="37"/>
          <p:cNvGrpSpPr/>
          <p:nvPr/>
        </p:nvGrpSpPr>
        <p:grpSpPr>
          <a:xfrm rot="0">
            <a:off x="11864041" y="6590364"/>
            <a:ext cx="3434358" cy="2214196"/>
            <a:chOff x="0" y="0"/>
            <a:chExt cx="3256280" cy="2099386"/>
          </a:xfrm>
        </p:grpSpPr>
        <p:sp>
          <p:nvSpPr>
            <p:cNvPr name="Freeform 38" id="38"/>
            <p:cNvSpPr/>
            <p:nvPr/>
          </p:nvSpPr>
          <p:spPr>
            <a:xfrm flipH="false" flipV="false" rot="0">
              <a:off x="0" y="0"/>
              <a:ext cx="3256280" cy="2099437"/>
            </a:xfrm>
            <a:custGeom>
              <a:avLst/>
              <a:gdLst/>
              <a:ahLst/>
              <a:cxnLst/>
              <a:rect r="r" b="b" t="t" l="l"/>
              <a:pathLst>
                <a:path h="2099437" w="3256280">
                  <a:moveTo>
                    <a:pt x="0" y="0"/>
                  </a:moveTo>
                  <a:lnTo>
                    <a:pt x="3256280" y="0"/>
                  </a:lnTo>
                  <a:lnTo>
                    <a:pt x="3256280" y="2099437"/>
                  </a:lnTo>
                  <a:lnTo>
                    <a:pt x="0" y="2099437"/>
                  </a:lnTo>
                  <a:close/>
                </a:path>
              </a:pathLst>
            </a:custGeom>
            <a:solidFill>
              <a:srgbClr val="F5E9E1"/>
            </a:solidFill>
          </p:spPr>
        </p:sp>
      </p:grpSp>
      <p:grpSp>
        <p:nvGrpSpPr>
          <p:cNvPr name="Group 39" id="39"/>
          <p:cNvGrpSpPr/>
          <p:nvPr/>
        </p:nvGrpSpPr>
        <p:grpSpPr>
          <a:xfrm rot="0">
            <a:off x="11088082" y="9395206"/>
            <a:ext cx="1626967" cy="505269"/>
            <a:chOff x="0" y="0"/>
            <a:chExt cx="1542606" cy="479069"/>
          </a:xfrm>
        </p:grpSpPr>
        <p:sp>
          <p:nvSpPr>
            <p:cNvPr name="Freeform 40" id="40"/>
            <p:cNvSpPr/>
            <p:nvPr/>
          </p:nvSpPr>
          <p:spPr>
            <a:xfrm flipH="false" flipV="false" rot="0">
              <a:off x="0" y="0"/>
              <a:ext cx="1542542" cy="479044"/>
            </a:xfrm>
            <a:custGeom>
              <a:avLst/>
              <a:gdLst/>
              <a:ahLst/>
              <a:cxnLst/>
              <a:rect r="r" b="b" t="t" l="l"/>
              <a:pathLst>
                <a:path h="479044" w="1542542">
                  <a:moveTo>
                    <a:pt x="0" y="0"/>
                  </a:moveTo>
                  <a:lnTo>
                    <a:pt x="1542542" y="0"/>
                  </a:lnTo>
                  <a:lnTo>
                    <a:pt x="1542542" y="479044"/>
                  </a:lnTo>
                  <a:lnTo>
                    <a:pt x="0" y="479044"/>
                  </a:lnTo>
                  <a:lnTo>
                    <a:pt x="0" y="0"/>
                  </a:lnTo>
                  <a:close/>
                </a:path>
              </a:pathLst>
            </a:custGeom>
            <a:blipFill>
              <a:blip r:embed="rId3"/>
              <a:stretch>
                <a:fillRect l="0" t="0" r="-4" b="-5"/>
              </a:stretch>
            </a:blipFill>
          </p:spPr>
        </p:sp>
      </p:grpSp>
      <p:sp>
        <p:nvSpPr>
          <p:cNvPr name="Freeform 41" id="41"/>
          <p:cNvSpPr/>
          <p:nvPr/>
        </p:nvSpPr>
        <p:spPr>
          <a:xfrm flipH="false" flipV="false" rot="0">
            <a:off x="8725110" y="9446708"/>
            <a:ext cx="1547165" cy="402263"/>
          </a:xfrm>
          <a:custGeom>
            <a:avLst/>
            <a:gdLst/>
            <a:ahLst/>
            <a:cxnLst/>
            <a:rect r="r" b="b" t="t" l="l"/>
            <a:pathLst>
              <a:path h="402263" w="1547165">
                <a:moveTo>
                  <a:pt x="0" y="0"/>
                </a:moveTo>
                <a:lnTo>
                  <a:pt x="1547165" y="0"/>
                </a:lnTo>
                <a:lnTo>
                  <a:pt x="1547165" y="402263"/>
                </a:lnTo>
                <a:lnTo>
                  <a:pt x="0" y="40226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2" id="42"/>
          <p:cNvSpPr/>
          <p:nvPr/>
        </p:nvSpPr>
        <p:spPr>
          <a:xfrm flipH="false" flipV="false" rot="0">
            <a:off x="13530856" y="9395206"/>
            <a:ext cx="1596425" cy="505269"/>
          </a:xfrm>
          <a:custGeom>
            <a:avLst/>
            <a:gdLst/>
            <a:ahLst/>
            <a:cxnLst/>
            <a:rect r="r" b="b" t="t" l="l"/>
            <a:pathLst>
              <a:path h="505269" w="1596425">
                <a:moveTo>
                  <a:pt x="0" y="0"/>
                </a:moveTo>
                <a:lnTo>
                  <a:pt x="1596425" y="0"/>
                </a:lnTo>
                <a:lnTo>
                  <a:pt x="1596425" y="505268"/>
                </a:lnTo>
                <a:lnTo>
                  <a:pt x="0" y="505268"/>
                </a:lnTo>
                <a:lnTo>
                  <a:pt x="0" y="0"/>
                </a:lnTo>
                <a:close/>
              </a:path>
            </a:pathLst>
          </a:custGeom>
          <a:blipFill>
            <a:blip r:embed="rId6"/>
            <a:stretch>
              <a:fillRect l="0" t="0" r="0" b="0"/>
            </a:stretch>
          </a:blipFill>
        </p:spPr>
      </p:sp>
    </p:spTree>
  </p:cSld>
  <p:clrMapOvr>
    <a:masterClrMapping/>
  </p:clrMapOvr>
  <p:transition spd="fast">
    <p:fade/>
  </p:transition>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781933" y="481199"/>
            <a:ext cx="4320031" cy="803873"/>
            <a:chOff x="0" y="0"/>
            <a:chExt cx="4096029" cy="762190"/>
          </a:xfrm>
        </p:grpSpPr>
        <p:sp>
          <p:nvSpPr>
            <p:cNvPr name="Freeform 3" id="3"/>
            <p:cNvSpPr/>
            <p:nvPr/>
          </p:nvSpPr>
          <p:spPr>
            <a:xfrm flipH="false" flipV="false" rot="0">
              <a:off x="0" y="0"/>
              <a:ext cx="4096032" cy="762187"/>
            </a:xfrm>
            <a:custGeom>
              <a:avLst/>
              <a:gdLst/>
              <a:ahLst/>
              <a:cxnLst/>
              <a:rect r="r" b="b" t="t" l="l"/>
              <a:pathLst>
                <a:path h="762187" w="4096032">
                  <a:moveTo>
                    <a:pt x="0" y="0"/>
                  </a:moveTo>
                  <a:lnTo>
                    <a:pt x="4096032" y="0"/>
                  </a:lnTo>
                  <a:lnTo>
                    <a:pt x="4096032" y="762187"/>
                  </a:lnTo>
                  <a:lnTo>
                    <a:pt x="0" y="762187"/>
                  </a:lnTo>
                  <a:close/>
                </a:path>
              </a:pathLst>
            </a:custGeom>
            <a:blipFill>
              <a:blip r:embed="rId2">
                <a:alphaModFix amt="0"/>
              </a:blip>
              <a:stretch>
                <a:fillRect l="0" t="-54713" r="0" b="-54713"/>
              </a:stretch>
            </a:blipFill>
          </p:spPr>
        </p:sp>
        <p:sp>
          <p:nvSpPr>
            <p:cNvPr name="TextBox 4" id="4"/>
            <p:cNvSpPr txBox="true"/>
            <p:nvPr/>
          </p:nvSpPr>
          <p:spPr>
            <a:xfrm>
              <a:off x="0" y="9525"/>
              <a:ext cx="4096029" cy="752665"/>
            </a:xfrm>
            <a:prstGeom prst="rect">
              <a:avLst/>
            </a:prstGeom>
          </p:spPr>
          <p:txBody>
            <a:bodyPr anchor="ctr" rtlCol="false" tIns="0" lIns="0" bIns="0" rIns="0"/>
            <a:lstStyle/>
            <a:p>
              <a:pPr algn="l">
                <a:lnSpc>
                  <a:spcPts val="3544"/>
                </a:lnSpc>
              </a:pPr>
              <a:r>
                <a:rPr lang="en-US" sz="2953" b="true">
                  <a:solidFill>
                    <a:srgbClr val="7A2B1F"/>
                  </a:solidFill>
                  <a:latin typeface="Century Gothic Paneuropean Bold"/>
                  <a:ea typeface="Century Gothic Paneuropean Bold"/>
                  <a:cs typeface="Century Gothic Paneuropean Bold"/>
                  <a:sym typeface="Century Gothic Paneuropean Bold"/>
                </a:rPr>
                <a:t>VÅR KOMPETANSEPLAN</a:t>
              </a:r>
            </a:p>
            <a:p>
              <a:pPr algn="l">
                <a:lnSpc>
                  <a:spcPts val="1772"/>
                </a:lnSpc>
              </a:pPr>
              <a:r>
                <a:rPr lang="en-US" sz="1476" b="true">
                  <a:solidFill>
                    <a:srgbClr val="000000"/>
                  </a:solidFill>
                  <a:latin typeface="Century Gothic Paneuropean Bold"/>
                  <a:ea typeface="Century Gothic Paneuropean Bold"/>
                  <a:cs typeface="Century Gothic Paneuropean Bold"/>
                  <a:sym typeface="Century Gothic Paneuropean Bold"/>
                </a:rPr>
                <a:t>Skjema for læringsmål for redaksjon/avdeling</a:t>
              </a:r>
            </a:p>
          </p:txBody>
        </p:sp>
      </p:grpSp>
      <p:grpSp>
        <p:nvGrpSpPr>
          <p:cNvPr name="Group 5" id="5"/>
          <p:cNvGrpSpPr/>
          <p:nvPr/>
        </p:nvGrpSpPr>
        <p:grpSpPr>
          <a:xfrm rot="0">
            <a:off x="2843360" y="2915735"/>
            <a:ext cx="12447203" cy="800417"/>
            <a:chOff x="0" y="0"/>
            <a:chExt cx="11801792" cy="758914"/>
          </a:xfrm>
        </p:grpSpPr>
        <p:sp>
          <p:nvSpPr>
            <p:cNvPr name="Freeform 6" id="6"/>
            <p:cNvSpPr/>
            <p:nvPr/>
          </p:nvSpPr>
          <p:spPr>
            <a:xfrm flipH="false" flipV="false" rot="0">
              <a:off x="6350" y="6350"/>
              <a:ext cx="11789156" cy="746252"/>
            </a:xfrm>
            <a:custGeom>
              <a:avLst/>
              <a:gdLst/>
              <a:ahLst/>
              <a:cxnLst/>
              <a:rect r="r" b="b" t="t" l="l"/>
              <a:pathLst>
                <a:path h="746252" w="11789156">
                  <a:moveTo>
                    <a:pt x="0" y="0"/>
                  </a:moveTo>
                  <a:lnTo>
                    <a:pt x="11789156" y="0"/>
                  </a:lnTo>
                  <a:lnTo>
                    <a:pt x="11789156" y="746252"/>
                  </a:lnTo>
                  <a:lnTo>
                    <a:pt x="0" y="746252"/>
                  </a:lnTo>
                  <a:close/>
                </a:path>
              </a:pathLst>
            </a:custGeom>
            <a:solidFill>
              <a:srgbClr val="E5C1AC"/>
            </a:solidFill>
          </p:spPr>
        </p:sp>
      </p:grpSp>
      <p:grpSp>
        <p:nvGrpSpPr>
          <p:cNvPr name="Group 7" id="7"/>
          <p:cNvGrpSpPr/>
          <p:nvPr/>
        </p:nvGrpSpPr>
        <p:grpSpPr>
          <a:xfrm rot="0">
            <a:off x="8201869" y="3103486"/>
            <a:ext cx="701686" cy="424794"/>
            <a:chOff x="0" y="0"/>
            <a:chExt cx="665302" cy="402768"/>
          </a:xfrm>
        </p:grpSpPr>
        <p:sp>
          <p:nvSpPr>
            <p:cNvPr name="Freeform 8" id="8"/>
            <p:cNvSpPr/>
            <p:nvPr/>
          </p:nvSpPr>
          <p:spPr>
            <a:xfrm flipH="false" flipV="false" rot="0">
              <a:off x="0" y="0"/>
              <a:ext cx="665299" cy="402767"/>
            </a:xfrm>
            <a:custGeom>
              <a:avLst/>
              <a:gdLst/>
              <a:ahLst/>
              <a:cxnLst/>
              <a:rect r="r" b="b" t="t" l="l"/>
              <a:pathLst>
                <a:path h="402767" w="665299">
                  <a:moveTo>
                    <a:pt x="0" y="0"/>
                  </a:moveTo>
                  <a:lnTo>
                    <a:pt x="665299" y="0"/>
                  </a:lnTo>
                  <a:lnTo>
                    <a:pt x="665299" y="402767"/>
                  </a:lnTo>
                  <a:lnTo>
                    <a:pt x="0" y="402767"/>
                  </a:lnTo>
                  <a:close/>
                </a:path>
              </a:pathLst>
            </a:custGeom>
            <a:blipFill>
              <a:blip r:embed="rId2">
                <a:alphaModFix amt="0"/>
              </a:blip>
              <a:stretch>
                <a:fillRect l="-27673" t="0" r="-27674" b="0"/>
              </a:stretch>
            </a:blipFill>
          </p:spPr>
        </p:sp>
        <p:sp>
          <p:nvSpPr>
            <p:cNvPr name="TextBox 9" id="9"/>
            <p:cNvSpPr txBox="true"/>
            <p:nvPr/>
          </p:nvSpPr>
          <p:spPr>
            <a:xfrm>
              <a:off x="0" y="0"/>
              <a:ext cx="665302" cy="402768"/>
            </a:xfrm>
            <a:prstGeom prst="rect">
              <a:avLst/>
            </a:prstGeom>
          </p:spPr>
          <p:txBody>
            <a:bodyPr anchor="ctr" rtlCol="false" tIns="0" lIns="0" bIns="0" rIns="0"/>
            <a:lstStyle/>
            <a:p>
              <a:pPr algn="ctr">
                <a:lnSpc>
                  <a:spcPts val="1519"/>
                </a:lnSpc>
              </a:pPr>
              <a:r>
                <a:rPr lang="en-US" sz="1265" b="true">
                  <a:solidFill>
                    <a:srgbClr val="000000"/>
                  </a:solidFill>
                  <a:latin typeface="Century Gothic Paneuropean Bold"/>
                  <a:ea typeface="Century Gothic Paneuropean Bold"/>
                  <a:cs typeface="Century Gothic Paneuropean Bold"/>
                  <a:sym typeface="Century Gothic Paneuropean Bold"/>
                </a:rPr>
                <a:t>LEDER:</a:t>
              </a:r>
            </a:p>
          </p:txBody>
        </p:sp>
      </p:grpSp>
      <p:grpSp>
        <p:nvGrpSpPr>
          <p:cNvPr name="Group 10" id="10"/>
          <p:cNvGrpSpPr/>
          <p:nvPr/>
        </p:nvGrpSpPr>
        <p:grpSpPr>
          <a:xfrm rot="0">
            <a:off x="12872301" y="3103486"/>
            <a:ext cx="668695" cy="424794"/>
            <a:chOff x="0" y="0"/>
            <a:chExt cx="634022" cy="402768"/>
          </a:xfrm>
        </p:grpSpPr>
        <p:sp>
          <p:nvSpPr>
            <p:cNvPr name="Freeform 11" id="11"/>
            <p:cNvSpPr/>
            <p:nvPr/>
          </p:nvSpPr>
          <p:spPr>
            <a:xfrm flipH="false" flipV="false" rot="0">
              <a:off x="0" y="0"/>
              <a:ext cx="634022" cy="402767"/>
            </a:xfrm>
            <a:custGeom>
              <a:avLst/>
              <a:gdLst/>
              <a:ahLst/>
              <a:cxnLst/>
              <a:rect r="r" b="b" t="t" l="l"/>
              <a:pathLst>
                <a:path h="402767" w="634022">
                  <a:moveTo>
                    <a:pt x="0" y="0"/>
                  </a:moveTo>
                  <a:lnTo>
                    <a:pt x="634022" y="0"/>
                  </a:lnTo>
                  <a:lnTo>
                    <a:pt x="634022" y="402767"/>
                  </a:lnTo>
                  <a:lnTo>
                    <a:pt x="0" y="402767"/>
                  </a:lnTo>
                  <a:close/>
                </a:path>
              </a:pathLst>
            </a:custGeom>
            <a:blipFill>
              <a:blip r:embed="rId2">
                <a:alphaModFix amt="0"/>
              </a:blip>
              <a:stretch>
                <a:fillRect l="-31505" t="0" r="-31505" b="0"/>
              </a:stretch>
            </a:blipFill>
          </p:spPr>
        </p:sp>
        <p:sp>
          <p:nvSpPr>
            <p:cNvPr name="TextBox 12" id="12"/>
            <p:cNvSpPr txBox="true"/>
            <p:nvPr/>
          </p:nvSpPr>
          <p:spPr>
            <a:xfrm>
              <a:off x="0" y="0"/>
              <a:ext cx="634022" cy="402768"/>
            </a:xfrm>
            <a:prstGeom prst="rect">
              <a:avLst/>
            </a:prstGeom>
          </p:spPr>
          <p:txBody>
            <a:bodyPr anchor="ctr" rtlCol="false" tIns="0" lIns="0" bIns="0" rIns="0"/>
            <a:lstStyle/>
            <a:p>
              <a:pPr algn="ctr">
                <a:lnSpc>
                  <a:spcPts val="1519"/>
                </a:lnSpc>
              </a:pPr>
              <a:r>
                <a:rPr lang="en-US" sz="1265" b="true">
                  <a:solidFill>
                    <a:srgbClr val="000000"/>
                  </a:solidFill>
                  <a:latin typeface="Century Gothic Paneuropean Bold"/>
                  <a:ea typeface="Century Gothic Paneuropean Bold"/>
                  <a:cs typeface="Century Gothic Paneuropean Bold"/>
                  <a:sym typeface="Century Gothic Paneuropean Bold"/>
                </a:rPr>
                <a:t>DATO:</a:t>
              </a:r>
            </a:p>
          </p:txBody>
        </p:sp>
      </p:grpSp>
      <p:grpSp>
        <p:nvGrpSpPr>
          <p:cNvPr name="Group 13" id="13"/>
          <p:cNvGrpSpPr/>
          <p:nvPr/>
        </p:nvGrpSpPr>
        <p:grpSpPr>
          <a:xfrm rot="0">
            <a:off x="3192944" y="3103486"/>
            <a:ext cx="2618256" cy="424794"/>
            <a:chOff x="0" y="0"/>
            <a:chExt cx="2482494" cy="402768"/>
          </a:xfrm>
        </p:grpSpPr>
        <p:sp>
          <p:nvSpPr>
            <p:cNvPr name="Freeform 14" id="14"/>
            <p:cNvSpPr/>
            <p:nvPr/>
          </p:nvSpPr>
          <p:spPr>
            <a:xfrm flipH="false" flipV="false" rot="0">
              <a:off x="0" y="0"/>
              <a:ext cx="2482498" cy="402767"/>
            </a:xfrm>
            <a:custGeom>
              <a:avLst/>
              <a:gdLst/>
              <a:ahLst/>
              <a:cxnLst/>
              <a:rect r="r" b="b" t="t" l="l"/>
              <a:pathLst>
                <a:path h="402767" w="2482498">
                  <a:moveTo>
                    <a:pt x="0" y="0"/>
                  </a:moveTo>
                  <a:lnTo>
                    <a:pt x="2482498" y="0"/>
                  </a:lnTo>
                  <a:lnTo>
                    <a:pt x="2482498" y="402767"/>
                  </a:lnTo>
                  <a:lnTo>
                    <a:pt x="0" y="402767"/>
                  </a:lnTo>
                  <a:close/>
                </a:path>
              </a:pathLst>
            </a:custGeom>
            <a:blipFill>
              <a:blip r:embed="rId2">
                <a:alphaModFix amt="0"/>
              </a:blip>
              <a:stretch>
                <a:fillRect l="0" t="-70097" r="0" b="-70097"/>
              </a:stretch>
            </a:blipFill>
          </p:spPr>
        </p:sp>
        <p:sp>
          <p:nvSpPr>
            <p:cNvPr name="TextBox 15" id="15"/>
            <p:cNvSpPr txBox="true"/>
            <p:nvPr/>
          </p:nvSpPr>
          <p:spPr>
            <a:xfrm>
              <a:off x="0" y="0"/>
              <a:ext cx="2482494" cy="402768"/>
            </a:xfrm>
            <a:prstGeom prst="rect">
              <a:avLst/>
            </a:prstGeom>
          </p:spPr>
          <p:txBody>
            <a:bodyPr anchor="ctr" rtlCol="false" tIns="0" lIns="0" bIns="0" rIns="0"/>
            <a:lstStyle/>
            <a:p>
              <a:pPr algn="l">
                <a:lnSpc>
                  <a:spcPts val="1519"/>
                </a:lnSpc>
              </a:pPr>
              <a:r>
                <a:rPr lang="en-US" sz="1265" b="true">
                  <a:solidFill>
                    <a:srgbClr val="000000"/>
                  </a:solidFill>
                  <a:latin typeface="Century Gothic Paneuropean Bold"/>
                  <a:ea typeface="Century Gothic Paneuropean Bold"/>
                  <a:cs typeface="Century Gothic Paneuropean Bold"/>
                  <a:sym typeface="Century Gothic Paneuropean Bold"/>
                </a:rPr>
                <a:t>AVDELING:</a:t>
              </a:r>
            </a:p>
          </p:txBody>
        </p:sp>
      </p:grpSp>
      <p:grpSp>
        <p:nvGrpSpPr>
          <p:cNvPr name="Group 16" id="16"/>
          <p:cNvGrpSpPr/>
          <p:nvPr/>
        </p:nvGrpSpPr>
        <p:grpSpPr>
          <a:xfrm rot="0">
            <a:off x="2850004" y="3780928"/>
            <a:ext cx="12433916" cy="4833510"/>
            <a:chOff x="0" y="0"/>
            <a:chExt cx="11789194" cy="4582884"/>
          </a:xfrm>
        </p:grpSpPr>
        <p:sp>
          <p:nvSpPr>
            <p:cNvPr name="Freeform 17" id="17"/>
            <p:cNvSpPr/>
            <p:nvPr/>
          </p:nvSpPr>
          <p:spPr>
            <a:xfrm flipH="false" flipV="false" rot="0">
              <a:off x="6350" y="6350"/>
              <a:ext cx="11776456" cy="4570222"/>
            </a:xfrm>
            <a:custGeom>
              <a:avLst/>
              <a:gdLst/>
              <a:ahLst/>
              <a:cxnLst/>
              <a:rect r="r" b="b" t="t" l="l"/>
              <a:pathLst>
                <a:path h="4570222" w="11776456">
                  <a:moveTo>
                    <a:pt x="0" y="0"/>
                  </a:moveTo>
                  <a:lnTo>
                    <a:pt x="11776456" y="0"/>
                  </a:lnTo>
                  <a:lnTo>
                    <a:pt x="11776456" y="4570222"/>
                  </a:lnTo>
                  <a:lnTo>
                    <a:pt x="0" y="4570222"/>
                  </a:lnTo>
                  <a:close/>
                </a:path>
              </a:pathLst>
            </a:custGeom>
            <a:solidFill>
              <a:srgbClr val="F5E9E1">
                <a:alpha val="48235"/>
              </a:srgbClr>
            </a:solidFill>
          </p:spPr>
        </p:sp>
      </p:grpSp>
      <p:grpSp>
        <p:nvGrpSpPr>
          <p:cNvPr name="Group 18" id="18"/>
          <p:cNvGrpSpPr/>
          <p:nvPr/>
        </p:nvGrpSpPr>
        <p:grpSpPr>
          <a:xfrm rot="0">
            <a:off x="7971804" y="3728850"/>
            <a:ext cx="26802" cy="4937653"/>
            <a:chOff x="0" y="0"/>
            <a:chExt cx="25413" cy="4681626"/>
          </a:xfrm>
        </p:grpSpPr>
        <p:sp>
          <p:nvSpPr>
            <p:cNvPr name="Freeform 19" id="19"/>
            <p:cNvSpPr/>
            <p:nvPr/>
          </p:nvSpPr>
          <p:spPr>
            <a:xfrm flipH="false" flipV="false" rot="0">
              <a:off x="0" y="12700"/>
              <a:ext cx="25400" cy="4656201"/>
            </a:xfrm>
            <a:custGeom>
              <a:avLst/>
              <a:gdLst/>
              <a:ahLst/>
              <a:cxnLst/>
              <a:rect r="r" b="b" t="t" l="l"/>
              <a:pathLst>
                <a:path h="4656201" w="25400">
                  <a:moveTo>
                    <a:pt x="0" y="4656201"/>
                  </a:moveTo>
                  <a:lnTo>
                    <a:pt x="0" y="0"/>
                  </a:lnTo>
                  <a:lnTo>
                    <a:pt x="25400" y="0"/>
                  </a:lnTo>
                  <a:lnTo>
                    <a:pt x="25400" y="4656201"/>
                  </a:lnTo>
                  <a:close/>
                </a:path>
              </a:pathLst>
            </a:custGeom>
            <a:solidFill>
              <a:srgbClr val="FFFFFF"/>
            </a:solidFill>
          </p:spPr>
        </p:sp>
      </p:grpSp>
      <p:grpSp>
        <p:nvGrpSpPr>
          <p:cNvPr name="Group 20" id="20"/>
          <p:cNvGrpSpPr/>
          <p:nvPr/>
        </p:nvGrpSpPr>
        <p:grpSpPr>
          <a:xfrm rot="0">
            <a:off x="12541898" y="2839279"/>
            <a:ext cx="26802" cy="953329"/>
            <a:chOff x="0" y="0"/>
            <a:chExt cx="25413" cy="903897"/>
          </a:xfrm>
        </p:grpSpPr>
        <p:sp>
          <p:nvSpPr>
            <p:cNvPr name="Freeform 21" id="21"/>
            <p:cNvSpPr/>
            <p:nvPr/>
          </p:nvSpPr>
          <p:spPr>
            <a:xfrm flipH="false" flipV="false" rot="0">
              <a:off x="0" y="12700"/>
              <a:ext cx="25400" cy="878459"/>
            </a:xfrm>
            <a:custGeom>
              <a:avLst/>
              <a:gdLst/>
              <a:ahLst/>
              <a:cxnLst/>
              <a:rect r="r" b="b" t="t" l="l"/>
              <a:pathLst>
                <a:path h="878459" w="25400">
                  <a:moveTo>
                    <a:pt x="0" y="878459"/>
                  </a:moveTo>
                  <a:lnTo>
                    <a:pt x="0" y="0"/>
                  </a:lnTo>
                  <a:lnTo>
                    <a:pt x="25400" y="0"/>
                  </a:lnTo>
                  <a:lnTo>
                    <a:pt x="25400" y="878459"/>
                  </a:lnTo>
                  <a:close/>
                </a:path>
              </a:pathLst>
            </a:custGeom>
            <a:solidFill>
              <a:srgbClr val="FFFFFF"/>
            </a:solidFill>
          </p:spPr>
        </p:sp>
      </p:grpSp>
      <p:grpSp>
        <p:nvGrpSpPr>
          <p:cNvPr name="Group 22" id="22"/>
          <p:cNvGrpSpPr/>
          <p:nvPr/>
        </p:nvGrpSpPr>
        <p:grpSpPr>
          <a:xfrm rot="0">
            <a:off x="7971804" y="2839279"/>
            <a:ext cx="26802" cy="953329"/>
            <a:chOff x="0" y="0"/>
            <a:chExt cx="25413" cy="903897"/>
          </a:xfrm>
        </p:grpSpPr>
        <p:sp>
          <p:nvSpPr>
            <p:cNvPr name="Freeform 23" id="23"/>
            <p:cNvSpPr/>
            <p:nvPr/>
          </p:nvSpPr>
          <p:spPr>
            <a:xfrm flipH="false" flipV="false" rot="0">
              <a:off x="0" y="12700"/>
              <a:ext cx="25400" cy="878459"/>
            </a:xfrm>
            <a:custGeom>
              <a:avLst/>
              <a:gdLst/>
              <a:ahLst/>
              <a:cxnLst/>
              <a:rect r="r" b="b" t="t" l="l"/>
              <a:pathLst>
                <a:path h="878459" w="25400">
                  <a:moveTo>
                    <a:pt x="0" y="878459"/>
                  </a:moveTo>
                  <a:lnTo>
                    <a:pt x="0" y="0"/>
                  </a:lnTo>
                  <a:lnTo>
                    <a:pt x="25400" y="0"/>
                  </a:lnTo>
                  <a:lnTo>
                    <a:pt x="25400" y="878459"/>
                  </a:lnTo>
                  <a:close/>
                </a:path>
              </a:pathLst>
            </a:custGeom>
            <a:solidFill>
              <a:srgbClr val="FFFFFF"/>
            </a:solidFill>
          </p:spPr>
        </p:sp>
      </p:grpSp>
      <p:grpSp>
        <p:nvGrpSpPr>
          <p:cNvPr name="Group 24" id="24"/>
          <p:cNvGrpSpPr/>
          <p:nvPr/>
        </p:nvGrpSpPr>
        <p:grpSpPr>
          <a:xfrm rot="0">
            <a:off x="2752518" y="4595543"/>
            <a:ext cx="12628900" cy="26802"/>
            <a:chOff x="0" y="0"/>
            <a:chExt cx="11974068" cy="25413"/>
          </a:xfrm>
        </p:grpSpPr>
        <p:sp>
          <p:nvSpPr>
            <p:cNvPr name="Freeform 25" id="25"/>
            <p:cNvSpPr/>
            <p:nvPr/>
          </p:nvSpPr>
          <p:spPr>
            <a:xfrm flipH="false" flipV="false" rot="0">
              <a:off x="12700" y="0"/>
              <a:ext cx="11948668" cy="25400"/>
            </a:xfrm>
            <a:custGeom>
              <a:avLst/>
              <a:gdLst/>
              <a:ahLst/>
              <a:cxnLst/>
              <a:rect r="r" b="b" t="t" l="l"/>
              <a:pathLst>
                <a:path h="25400" w="11948668">
                  <a:moveTo>
                    <a:pt x="11948668" y="25400"/>
                  </a:moveTo>
                  <a:lnTo>
                    <a:pt x="0" y="25400"/>
                  </a:lnTo>
                  <a:lnTo>
                    <a:pt x="0" y="0"/>
                  </a:lnTo>
                  <a:lnTo>
                    <a:pt x="11948668" y="0"/>
                  </a:lnTo>
                  <a:close/>
                </a:path>
              </a:pathLst>
            </a:custGeom>
            <a:solidFill>
              <a:srgbClr val="FFFFFF"/>
            </a:solidFill>
          </p:spPr>
        </p:sp>
      </p:grpSp>
      <p:grpSp>
        <p:nvGrpSpPr>
          <p:cNvPr name="Group 26" id="26"/>
          <p:cNvGrpSpPr/>
          <p:nvPr/>
        </p:nvGrpSpPr>
        <p:grpSpPr>
          <a:xfrm rot="0">
            <a:off x="3192944" y="3825344"/>
            <a:ext cx="4440997" cy="693100"/>
            <a:chOff x="0" y="0"/>
            <a:chExt cx="4210723" cy="657162"/>
          </a:xfrm>
        </p:grpSpPr>
        <p:sp>
          <p:nvSpPr>
            <p:cNvPr name="Freeform 27" id="27"/>
            <p:cNvSpPr/>
            <p:nvPr/>
          </p:nvSpPr>
          <p:spPr>
            <a:xfrm flipH="false" flipV="false" rot="0">
              <a:off x="0" y="0"/>
              <a:ext cx="4210722" cy="657155"/>
            </a:xfrm>
            <a:custGeom>
              <a:avLst/>
              <a:gdLst/>
              <a:ahLst/>
              <a:cxnLst/>
              <a:rect r="r" b="b" t="t" l="l"/>
              <a:pathLst>
                <a:path h="657155" w="4210722">
                  <a:moveTo>
                    <a:pt x="0" y="0"/>
                  </a:moveTo>
                  <a:lnTo>
                    <a:pt x="4210722" y="0"/>
                  </a:lnTo>
                  <a:lnTo>
                    <a:pt x="4210722" y="657155"/>
                  </a:lnTo>
                  <a:lnTo>
                    <a:pt x="0" y="657155"/>
                  </a:lnTo>
                  <a:close/>
                </a:path>
              </a:pathLst>
            </a:custGeom>
            <a:blipFill>
              <a:blip r:embed="rId2">
                <a:alphaModFix amt="0"/>
              </a:blip>
              <a:stretch>
                <a:fillRect l="0" t="-74849" r="0" b="-74850"/>
              </a:stretch>
            </a:blipFill>
          </p:spPr>
        </p:sp>
        <p:sp>
          <p:nvSpPr>
            <p:cNvPr name="TextBox 28" id="28"/>
            <p:cNvSpPr txBox="true"/>
            <p:nvPr/>
          </p:nvSpPr>
          <p:spPr>
            <a:xfrm>
              <a:off x="0" y="0"/>
              <a:ext cx="4210723" cy="657162"/>
            </a:xfrm>
            <a:prstGeom prst="rect">
              <a:avLst/>
            </a:prstGeom>
          </p:spPr>
          <p:txBody>
            <a:bodyPr anchor="ctr" rtlCol="false" tIns="0" lIns="0" bIns="0" rIns="0"/>
            <a:lstStyle/>
            <a:p>
              <a:pPr algn="l">
                <a:lnSpc>
                  <a:spcPts val="1519"/>
                </a:lnSpc>
              </a:pPr>
              <a:r>
                <a:rPr lang="en-US" sz="1265" b="true">
                  <a:solidFill>
                    <a:srgbClr val="000000"/>
                  </a:solidFill>
                  <a:latin typeface="Century Gothic Paneuropean Bold"/>
                  <a:ea typeface="Century Gothic Paneuropean Bold"/>
                  <a:cs typeface="Century Gothic Paneuropean Bold"/>
                  <a:sym typeface="Century Gothic Paneuropean Bold"/>
                </a:rPr>
                <a:t>Strategiske prioriteringer for redaksjonen/ </a:t>
              </a:r>
            </a:p>
            <a:p>
              <a:pPr algn="l">
                <a:lnSpc>
                  <a:spcPts val="1519"/>
                </a:lnSpc>
              </a:pPr>
              <a:r>
                <a:rPr lang="en-US" sz="1265" b="true">
                  <a:solidFill>
                    <a:srgbClr val="000000"/>
                  </a:solidFill>
                  <a:latin typeface="Century Gothic Paneuropean Bold"/>
                  <a:ea typeface="Century Gothic Paneuropean Bold"/>
                  <a:cs typeface="Century Gothic Paneuropean Bold"/>
                  <a:sym typeface="Century Gothic Paneuropean Bold"/>
                </a:rPr>
                <a:t>avdelingen kommende år:</a:t>
              </a:r>
            </a:p>
          </p:txBody>
        </p:sp>
      </p:grpSp>
      <p:grpSp>
        <p:nvGrpSpPr>
          <p:cNvPr name="Group 29" id="29"/>
          <p:cNvGrpSpPr/>
          <p:nvPr/>
        </p:nvGrpSpPr>
        <p:grpSpPr>
          <a:xfrm rot="0">
            <a:off x="8201869" y="3825344"/>
            <a:ext cx="4191444" cy="693100"/>
            <a:chOff x="0" y="0"/>
            <a:chExt cx="3974109" cy="657162"/>
          </a:xfrm>
        </p:grpSpPr>
        <p:sp>
          <p:nvSpPr>
            <p:cNvPr name="Freeform 30" id="30"/>
            <p:cNvSpPr/>
            <p:nvPr/>
          </p:nvSpPr>
          <p:spPr>
            <a:xfrm flipH="false" flipV="false" rot="0">
              <a:off x="0" y="0"/>
              <a:ext cx="3974104" cy="657155"/>
            </a:xfrm>
            <a:custGeom>
              <a:avLst/>
              <a:gdLst/>
              <a:ahLst/>
              <a:cxnLst/>
              <a:rect r="r" b="b" t="t" l="l"/>
              <a:pathLst>
                <a:path h="657155" w="3974104">
                  <a:moveTo>
                    <a:pt x="0" y="0"/>
                  </a:moveTo>
                  <a:lnTo>
                    <a:pt x="3974104" y="0"/>
                  </a:lnTo>
                  <a:lnTo>
                    <a:pt x="3974104" y="657155"/>
                  </a:lnTo>
                  <a:lnTo>
                    <a:pt x="0" y="657155"/>
                  </a:lnTo>
                  <a:close/>
                </a:path>
              </a:pathLst>
            </a:custGeom>
            <a:blipFill>
              <a:blip r:embed="rId2">
                <a:alphaModFix amt="0"/>
              </a:blip>
              <a:stretch>
                <a:fillRect l="0" t="-67834" r="0" b="-67835"/>
              </a:stretch>
            </a:blipFill>
          </p:spPr>
        </p:sp>
        <p:sp>
          <p:nvSpPr>
            <p:cNvPr name="TextBox 31" id="31"/>
            <p:cNvSpPr txBox="true"/>
            <p:nvPr/>
          </p:nvSpPr>
          <p:spPr>
            <a:xfrm>
              <a:off x="0" y="0"/>
              <a:ext cx="3974109" cy="657162"/>
            </a:xfrm>
            <a:prstGeom prst="rect">
              <a:avLst/>
            </a:prstGeom>
          </p:spPr>
          <p:txBody>
            <a:bodyPr anchor="ctr" rtlCol="false" tIns="0" lIns="0" bIns="0" rIns="0"/>
            <a:lstStyle/>
            <a:p>
              <a:pPr algn="l">
                <a:lnSpc>
                  <a:spcPts val="1519"/>
                </a:lnSpc>
              </a:pPr>
              <a:r>
                <a:rPr lang="en-US" sz="1265" b="true">
                  <a:solidFill>
                    <a:srgbClr val="000000"/>
                  </a:solidFill>
                  <a:latin typeface="Century Gothic Paneuropean Bold"/>
                  <a:ea typeface="Century Gothic Paneuropean Bold"/>
                  <a:cs typeface="Century Gothic Paneuropean Bold"/>
                  <a:sym typeface="Century Gothic Paneuropean Bold"/>
                </a:rPr>
                <a:t>Prioriterte kompetansebehov for redaksjonen/avdelingen kommende år:</a:t>
              </a:r>
            </a:p>
          </p:txBody>
        </p:sp>
      </p:grpSp>
      <p:grpSp>
        <p:nvGrpSpPr>
          <p:cNvPr name="Group 32" id="32"/>
          <p:cNvGrpSpPr/>
          <p:nvPr/>
        </p:nvGrpSpPr>
        <p:grpSpPr>
          <a:xfrm rot="0">
            <a:off x="12541898" y="3622270"/>
            <a:ext cx="26802" cy="4937653"/>
            <a:chOff x="0" y="0"/>
            <a:chExt cx="25413" cy="4681626"/>
          </a:xfrm>
        </p:grpSpPr>
        <p:sp>
          <p:nvSpPr>
            <p:cNvPr name="Freeform 33" id="33"/>
            <p:cNvSpPr/>
            <p:nvPr/>
          </p:nvSpPr>
          <p:spPr>
            <a:xfrm flipH="false" flipV="false" rot="0">
              <a:off x="0" y="12700"/>
              <a:ext cx="25400" cy="4656201"/>
            </a:xfrm>
            <a:custGeom>
              <a:avLst/>
              <a:gdLst/>
              <a:ahLst/>
              <a:cxnLst/>
              <a:rect r="r" b="b" t="t" l="l"/>
              <a:pathLst>
                <a:path h="4656201" w="25400">
                  <a:moveTo>
                    <a:pt x="0" y="4656201"/>
                  </a:moveTo>
                  <a:lnTo>
                    <a:pt x="0" y="0"/>
                  </a:lnTo>
                  <a:lnTo>
                    <a:pt x="25400" y="0"/>
                  </a:lnTo>
                  <a:lnTo>
                    <a:pt x="25400" y="4656201"/>
                  </a:lnTo>
                  <a:close/>
                </a:path>
              </a:pathLst>
            </a:custGeom>
            <a:solidFill>
              <a:srgbClr val="FFFFFF"/>
            </a:solidFill>
          </p:spPr>
        </p:sp>
      </p:grpSp>
      <p:grpSp>
        <p:nvGrpSpPr>
          <p:cNvPr name="Group 34" id="34"/>
          <p:cNvGrpSpPr/>
          <p:nvPr/>
        </p:nvGrpSpPr>
        <p:grpSpPr>
          <a:xfrm rot="0">
            <a:off x="14522561" y="440412"/>
            <a:ext cx="903555" cy="885459"/>
            <a:chOff x="0" y="0"/>
            <a:chExt cx="856704" cy="839546"/>
          </a:xfrm>
        </p:grpSpPr>
        <p:sp>
          <p:nvSpPr>
            <p:cNvPr name="Freeform 35" id="35"/>
            <p:cNvSpPr/>
            <p:nvPr/>
          </p:nvSpPr>
          <p:spPr>
            <a:xfrm flipH="false" flipV="false" rot="0">
              <a:off x="6350" y="6350"/>
              <a:ext cx="844042" cy="826897"/>
            </a:xfrm>
            <a:custGeom>
              <a:avLst/>
              <a:gdLst/>
              <a:ahLst/>
              <a:cxnLst/>
              <a:rect r="r" b="b" t="t" l="l"/>
              <a:pathLst>
                <a:path h="826897" w="844042">
                  <a:moveTo>
                    <a:pt x="0" y="413385"/>
                  </a:moveTo>
                  <a:cubicBezTo>
                    <a:pt x="0" y="185039"/>
                    <a:pt x="188976" y="0"/>
                    <a:pt x="422021" y="0"/>
                  </a:cubicBezTo>
                  <a:cubicBezTo>
                    <a:pt x="655066" y="0"/>
                    <a:pt x="844042" y="185039"/>
                    <a:pt x="844042" y="413385"/>
                  </a:cubicBezTo>
                  <a:cubicBezTo>
                    <a:pt x="844042" y="641731"/>
                    <a:pt x="655066" y="826897"/>
                    <a:pt x="422021" y="826897"/>
                  </a:cubicBezTo>
                  <a:cubicBezTo>
                    <a:pt x="188976" y="826897"/>
                    <a:pt x="0" y="641731"/>
                    <a:pt x="0" y="413385"/>
                  </a:cubicBezTo>
                  <a:close/>
                </a:path>
              </a:pathLst>
            </a:custGeom>
            <a:solidFill>
              <a:srgbClr val="F3E9E2"/>
            </a:solidFill>
          </p:spPr>
        </p:sp>
      </p:grpSp>
      <p:grpSp>
        <p:nvGrpSpPr>
          <p:cNvPr name="Group 36" id="36"/>
          <p:cNvGrpSpPr/>
          <p:nvPr/>
        </p:nvGrpSpPr>
        <p:grpSpPr>
          <a:xfrm rot="0">
            <a:off x="14620970" y="724912"/>
            <a:ext cx="706736" cy="316446"/>
            <a:chOff x="0" y="0"/>
            <a:chExt cx="670090" cy="300038"/>
          </a:xfrm>
        </p:grpSpPr>
        <p:sp>
          <p:nvSpPr>
            <p:cNvPr name="Freeform 37" id="37"/>
            <p:cNvSpPr/>
            <p:nvPr/>
          </p:nvSpPr>
          <p:spPr>
            <a:xfrm flipH="false" flipV="false" rot="0">
              <a:off x="0" y="0"/>
              <a:ext cx="670095" cy="300031"/>
            </a:xfrm>
            <a:custGeom>
              <a:avLst/>
              <a:gdLst/>
              <a:ahLst/>
              <a:cxnLst/>
              <a:rect r="r" b="b" t="t" l="l"/>
              <a:pathLst>
                <a:path h="300031" w="670095">
                  <a:moveTo>
                    <a:pt x="0" y="0"/>
                  </a:moveTo>
                  <a:lnTo>
                    <a:pt x="670095" y="0"/>
                  </a:lnTo>
                  <a:lnTo>
                    <a:pt x="670095" y="300031"/>
                  </a:lnTo>
                  <a:lnTo>
                    <a:pt x="0" y="300031"/>
                  </a:lnTo>
                  <a:close/>
                </a:path>
              </a:pathLst>
            </a:custGeom>
            <a:blipFill>
              <a:blip r:embed="rId2">
                <a:alphaModFix amt="0"/>
              </a:blip>
              <a:stretch>
                <a:fillRect l="-7448" t="0" r="-7448" b="-2"/>
              </a:stretch>
            </a:blipFill>
          </p:spPr>
        </p:sp>
        <p:sp>
          <p:nvSpPr>
            <p:cNvPr name="TextBox 38" id="38"/>
            <p:cNvSpPr txBox="true"/>
            <p:nvPr/>
          </p:nvSpPr>
          <p:spPr>
            <a:xfrm>
              <a:off x="0" y="0"/>
              <a:ext cx="670090" cy="300038"/>
            </a:xfrm>
            <a:prstGeom prst="rect">
              <a:avLst/>
            </a:prstGeom>
          </p:spPr>
          <p:txBody>
            <a:bodyPr anchor="ctr" rtlCol="false" tIns="0" lIns="0" bIns="0" rIns="0"/>
            <a:lstStyle/>
            <a:p>
              <a:pPr algn="ctr">
                <a:lnSpc>
                  <a:spcPts val="1519"/>
                </a:lnSpc>
              </a:pPr>
              <a:r>
                <a:rPr lang="en-US" sz="1265" b="true">
                  <a:solidFill>
                    <a:srgbClr val="55220A"/>
                  </a:solidFill>
                  <a:latin typeface="Century Gothic Paneuropean Bold"/>
                  <a:ea typeface="Century Gothic Paneuropean Bold"/>
                  <a:cs typeface="Century Gothic Paneuropean Bold"/>
                  <a:sym typeface="Century Gothic Paneuropean Bold"/>
                </a:rPr>
                <a:t>TRINN 3</a:t>
              </a:r>
            </a:p>
          </p:txBody>
        </p:sp>
      </p:grpSp>
      <p:sp>
        <p:nvSpPr>
          <p:cNvPr name="TextBox 39" id="39"/>
          <p:cNvSpPr txBox="true"/>
          <p:nvPr/>
        </p:nvSpPr>
        <p:spPr>
          <a:xfrm rot="0">
            <a:off x="2839984" y="1799073"/>
            <a:ext cx="9627815" cy="206035"/>
          </a:xfrm>
          <a:prstGeom prst="rect">
            <a:avLst/>
          </a:prstGeom>
        </p:spPr>
        <p:txBody>
          <a:bodyPr anchor="t" rtlCol="false" tIns="0" lIns="0" bIns="0" rIns="0">
            <a:spAutoFit/>
          </a:bodyPr>
          <a:lstStyle/>
          <a:p>
            <a:pPr algn="l">
              <a:lnSpc>
                <a:spcPts val="1772"/>
              </a:lnSpc>
            </a:pPr>
            <a:r>
              <a:rPr lang="en-US" sz="1476" b="true">
                <a:solidFill>
                  <a:srgbClr val="464646"/>
                </a:solidFill>
                <a:latin typeface="Century Gothic Paneuropean Bold"/>
                <a:ea typeface="Century Gothic Paneuropean Bold"/>
                <a:cs typeface="Century Gothic Paneuropean Bold"/>
                <a:sym typeface="Century Gothic Paneuropean Bold"/>
              </a:rPr>
              <a:t>Dette dokumentet brukes til å planlegge redaksjonens kompetanseutvikling. Forankres med leder/klubb. </a:t>
            </a:r>
          </a:p>
        </p:txBody>
      </p:sp>
      <p:grpSp>
        <p:nvGrpSpPr>
          <p:cNvPr name="Group 40" id="40"/>
          <p:cNvGrpSpPr/>
          <p:nvPr/>
        </p:nvGrpSpPr>
        <p:grpSpPr>
          <a:xfrm rot="0">
            <a:off x="11088082" y="9395206"/>
            <a:ext cx="1626967" cy="505269"/>
            <a:chOff x="0" y="0"/>
            <a:chExt cx="1542606" cy="479069"/>
          </a:xfrm>
        </p:grpSpPr>
        <p:sp>
          <p:nvSpPr>
            <p:cNvPr name="Freeform 41" id="41"/>
            <p:cNvSpPr/>
            <p:nvPr/>
          </p:nvSpPr>
          <p:spPr>
            <a:xfrm flipH="false" flipV="false" rot="0">
              <a:off x="0" y="0"/>
              <a:ext cx="1542542" cy="479044"/>
            </a:xfrm>
            <a:custGeom>
              <a:avLst/>
              <a:gdLst/>
              <a:ahLst/>
              <a:cxnLst/>
              <a:rect r="r" b="b" t="t" l="l"/>
              <a:pathLst>
                <a:path h="479044" w="1542542">
                  <a:moveTo>
                    <a:pt x="0" y="0"/>
                  </a:moveTo>
                  <a:lnTo>
                    <a:pt x="1542542" y="0"/>
                  </a:lnTo>
                  <a:lnTo>
                    <a:pt x="1542542" y="479044"/>
                  </a:lnTo>
                  <a:lnTo>
                    <a:pt x="0" y="479044"/>
                  </a:lnTo>
                  <a:lnTo>
                    <a:pt x="0" y="0"/>
                  </a:lnTo>
                  <a:close/>
                </a:path>
              </a:pathLst>
            </a:custGeom>
            <a:blipFill>
              <a:blip r:embed="rId3"/>
              <a:stretch>
                <a:fillRect l="0" t="0" r="-4" b="-5"/>
              </a:stretch>
            </a:blipFill>
          </p:spPr>
        </p:sp>
      </p:grpSp>
      <p:sp>
        <p:nvSpPr>
          <p:cNvPr name="Freeform 42" id="42"/>
          <p:cNvSpPr/>
          <p:nvPr/>
        </p:nvSpPr>
        <p:spPr>
          <a:xfrm flipH="false" flipV="false" rot="0">
            <a:off x="8725110" y="9446708"/>
            <a:ext cx="1547165" cy="402263"/>
          </a:xfrm>
          <a:custGeom>
            <a:avLst/>
            <a:gdLst/>
            <a:ahLst/>
            <a:cxnLst/>
            <a:rect r="r" b="b" t="t" l="l"/>
            <a:pathLst>
              <a:path h="402263" w="1547165">
                <a:moveTo>
                  <a:pt x="0" y="0"/>
                </a:moveTo>
                <a:lnTo>
                  <a:pt x="1547165" y="0"/>
                </a:lnTo>
                <a:lnTo>
                  <a:pt x="1547165" y="402263"/>
                </a:lnTo>
                <a:lnTo>
                  <a:pt x="0" y="40226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3" id="43"/>
          <p:cNvSpPr/>
          <p:nvPr/>
        </p:nvSpPr>
        <p:spPr>
          <a:xfrm flipH="false" flipV="false" rot="0">
            <a:off x="13530856" y="9395206"/>
            <a:ext cx="1596425" cy="505269"/>
          </a:xfrm>
          <a:custGeom>
            <a:avLst/>
            <a:gdLst/>
            <a:ahLst/>
            <a:cxnLst/>
            <a:rect r="r" b="b" t="t" l="l"/>
            <a:pathLst>
              <a:path h="505269" w="1596425">
                <a:moveTo>
                  <a:pt x="0" y="0"/>
                </a:moveTo>
                <a:lnTo>
                  <a:pt x="1596425" y="0"/>
                </a:lnTo>
                <a:lnTo>
                  <a:pt x="1596425" y="505268"/>
                </a:lnTo>
                <a:lnTo>
                  <a:pt x="0" y="505268"/>
                </a:lnTo>
                <a:lnTo>
                  <a:pt x="0" y="0"/>
                </a:lnTo>
                <a:close/>
              </a:path>
            </a:pathLst>
          </a:custGeom>
          <a:blipFill>
            <a:blip r:embed="rId6"/>
            <a:stretch>
              <a:fillRect l="0" t="0" r="0" b="0"/>
            </a:stretch>
          </a:blipFill>
        </p:spPr>
      </p:sp>
    </p:spTree>
  </p:cSld>
  <p:clrMapOvr>
    <a:masterClrMapping/>
  </p:clrMapOvr>
  <p:transition spd="fast">
    <p:fade/>
  </p:transition>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793184" y="3644759"/>
            <a:ext cx="12823670" cy="1606299"/>
            <a:chOff x="0" y="0"/>
            <a:chExt cx="12158739" cy="1523009"/>
          </a:xfrm>
        </p:grpSpPr>
        <p:sp>
          <p:nvSpPr>
            <p:cNvPr name="Freeform 3" id="3"/>
            <p:cNvSpPr/>
            <p:nvPr/>
          </p:nvSpPr>
          <p:spPr>
            <a:xfrm flipH="false" flipV="false" rot="0">
              <a:off x="6350" y="6350"/>
              <a:ext cx="12146026" cy="1510284"/>
            </a:xfrm>
            <a:custGeom>
              <a:avLst/>
              <a:gdLst/>
              <a:ahLst/>
              <a:cxnLst/>
              <a:rect r="r" b="b" t="t" l="l"/>
              <a:pathLst>
                <a:path h="1510284" w="12146026">
                  <a:moveTo>
                    <a:pt x="0" y="0"/>
                  </a:moveTo>
                  <a:lnTo>
                    <a:pt x="12146026" y="0"/>
                  </a:lnTo>
                  <a:lnTo>
                    <a:pt x="12146026" y="1510284"/>
                  </a:lnTo>
                  <a:lnTo>
                    <a:pt x="0" y="1510284"/>
                  </a:lnTo>
                  <a:close/>
                </a:path>
              </a:pathLst>
            </a:custGeom>
            <a:solidFill>
              <a:srgbClr val="F6E9E1"/>
            </a:solidFill>
          </p:spPr>
        </p:sp>
      </p:grpSp>
      <p:grpSp>
        <p:nvGrpSpPr>
          <p:cNvPr name="Group 4" id="4"/>
          <p:cNvGrpSpPr/>
          <p:nvPr/>
        </p:nvGrpSpPr>
        <p:grpSpPr>
          <a:xfrm rot="0">
            <a:off x="2786152" y="3054650"/>
            <a:ext cx="12823670" cy="602901"/>
            <a:chOff x="0" y="0"/>
            <a:chExt cx="12158739" cy="571640"/>
          </a:xfrm>
        </p:grpSpPr>
        <p:sp>
          <p:nvSpPr>
            <p:cNvPr name="Freeform 5" id="5"/>
            <p:cNvSpPr/>
            <p:nvPr/>
          </p:nvSpPr>
          <p:spPr>
            <a:xfrm flipH="false" flipV="false" rot="0">
              <a:off x="6350" y="6350"/>
              <a:ext cx="12146026" cy="558927"/>
            </a:xfrm>
            <a:custGeom>
              <a:avLst/>
              <a:gdLst/>
              <a:ahLst/>
              <a:cxnLst/>
              <a:rect r="r" b="b" t="t" l="l"/>
              <a:pathLst>
                <a:path h="558927" w="12146026">
                  <a:moveTo>
                    <a:pt x="0" y="0"/>
                  </a:moveTo>
                  <a:lnTo>
                    <a:pt x="12146026" y="0"/>
                  </a:lnTo>
                  <a:lnTo>
                    <a:pt x="12146026" y="558927"/>
                  </a:lnTo>
                  <a:lnTo>
                    <a:pt x="0" y="558927"/>
                  </a:lnTo>
                  <a:close/>
                </a:path>
              </a:pathLst>
            </a:custGeom>
            <a:solidFill>
              <a:srgbClr val="E5C1AC"/>
            </a:solidFill>
          </p:spPr>
        </p:sp>
      </p:grpSp>
      <p:grpSp>
        <p:nvGrpSpPr>
          <p:cNvPr name="Group 6" id="6"/>
          <p:cNvGrpSpPr/>
          <p:nvPr/>
        </p:nvGrpSpPr>
        <p:grpSpPr>
          <a:xfrm rot="0">
            <a:off x="8275311" y="3197877"/>
            <a:ext cx="1335823" cy="316446"/>
            <a:chOff x="0" y="0"/>
            <a:chExt cx="1266558" cy="300038"/>
          </a:xfrm>
        </p:grpSpPr>
        <p:sp>
          <p:nvSpPr>
            <p:cNvPr name="Freeform 7" id="7"/>
            <p:cNvSpPr/>
            <p:nvPr/>
          </p:nvSpPr>
          <p:spPr>
            <a:xfrm flipH="false" flipV="false" rot="0">
              <a:off x="0" y="0"/>
              <a:ext cx="1266558" cy="300031"/>
            </a:xfrm>
            <a:custGeom>
              <a:avLst/>
              <a:gdLst/>
              <a:ahLst/>
              <a:cxnLst/>
              <a:rect r="r" b="b" t="t" l="l"/>
              <a:pathLst>
                <a:path h="300031" w="1266558">
                  <a:moveTo>
                    <a:pt x="0" y="0"/>
                  </a:moveTo>
                  <a:lnTo>
                    <a:pt x="1266558" y="0"/>
                  </a:lnTo>
                  <a:lnTo>
                    <a:pt x="1266558" y="300031"/>
                  </a:lnTo>
                  <a:lnTo>
                    <a:pt x="0" y="300031"/>
                  </a:lnTo>
                  <a:close/>
                </a:path>
              </a:pathLst>
            </a:custGeom>
            <a:blipFill>
              <a:blip r:embed="rId2">
                <a:alphaModFix amt="0"/>
              </a:blip>
              <a:stretch>
                <a:fillRect l="0" t="-32253" r="0" b="-32255"/>
              </a:stretch>
            </a:blipFill>
          </p:spPr>
        </p:sp>
        <p:sp>
          <p:nvSpPr>
            <p:cNvPr name="TextBox 8" id="8"/>
            <p:cNvSpPr txBox="true"/>
            <p:nvPr/>
          </p:nvSpPr>
          <p:spPr>
            <a:xfrm>
              <a:off x="0" y="0"/>
              <a:ext cx="1266558" cy="300038"/>
            </a:xfrm>
            <a:prstGeom prst="rect">
              <a:avLst/>
            </a:prstGeom>
          </p:spPr>
          <p:txBody>
            <a:bodyPr anchor="ctr" rtlCol="false" tIns="0" lIns="0" bIns="0" rIns="0"/>
            <a:lstStyle/>
            <a:p>
              <a:pPr algn="ctr">
                <a:lnSpc>
                  <a:spcPts val="1519"/>
                </a:lnSpc>
              </a:pPr>
              <a:r>
                <a:rPr lang="en-US" sz="1265" b="true">
                  <a:solidFill>
                    <a:srgbClr val="000000"/>
                  </a:solidFill>
                  <a:latin typeface="Century Gothic Paneuropean Bold"/>
                  <a:ea typeface="Century Gothic Paneuropean Bold"/>
                  <a:cs typeface="Century Gothic Paneuropean Bold"/>
                  <a:sym typeface="Century Gothic Paneuropean Bold"/>
                </a:rPr>
                <a:t>VEDTATT/DATO:</a:t>
              </a:r>
            </a:p>
          </p:txBody>
        </p:sp>
      </p:grpSp>
      <p:grpSp>
        <p:nvGrpSpPr>
          <p:cNvPr name="Group 9" id="9"/>
          <p:cNvGrpSpPr/>
          <p:nvPr/>
        </p:nvGrpSpPr>
        <p:grpSpPr>
          <a:xfrm rot="0">
            <a:off x="12171352" y="3195319"/>
            <a:ext cx="1365613" cy="321549"/>
            <a:chOff x="0" y="0"/>
            <a:chExt cx="1294803" cy="304876"/>
          </a:xfrm>
        </p:grpSpPr>
        <p:sp>
          <p:nvSpPr>
            <p:cNvPr name="Freeform 10" id="10"/>
            <p:cNvSpPr/>
            <p:nvPr/>
          </p:nvSpPr>
          <p:spPr>
            <a:xfrm flipH="false" flipV="false" rot="0">
              <a:off x="0" y="0"/>
              <a:ext cx="1294799" cy="304875"/>
            </a:xfrm>
            <a:custGeom>
              <a:avLst/>
              <a:gdLst/>
              <a:ahLst/>
              <a:cxnLst/>
              <a:rect r="r" b="b" t="t" l="l"/>
              <a:pathLst>
                <a:path h="304875" w="1294799">
                  <a:moveTo>
                    <a:pt x="0" y="0"/>
                  </a:moveTo>
                  <a:lnTo>
                    <a:pt x="1294799" y="0"/>
                  </a:lnTo>
                  <a:lnTo>
                    <a:pt x="1294799" y="304875"/>
                  </a:lnTo>
                  <a:lnTo>
                    <a:pt x="0" y="304875"/>
                  </a:lnTo>
                  <a:close/>
                </a:path>
              </a:pathLst>
            </a:custGeom>
            <a:blipFill>
              <a:blip r:embed="rId2">
                <a:alphaModFix amt="0"/>
              </a:blip>
              <a:stretch>
                <a:fillRect l="0" t="-32752" r="0" b="-32752"/>
              </a:stretch>
            </a:blipFill>
          </p:spPr>
        </p:sp>
        <p:sp>
          <p:nvSpPr>
            <p:cNvPr name="TextBox 11" id="11"/>
            <p:cNvSpPr txBox="true"/>
            <p:nvPr/>
          </p:nvSpPr>
          <p:spPr>
            <a:xfrm>
              <a:off x="0" y="0"/>
              <a:ext cx="1294803" cy="304876"/>
            </a:xfrm>
            <a:prstGeom prst="rect">
              <a:avLst/>
            </a:prstGeom>
          </p:spPr>
          <p:txBody>
            <a:bodyPr anchor="ctr" rtlCol="false" tIns="0" lIns="0" bIns="0" rIns="0"/>
            <a:lstStyle/>
            <a:p>
              <a:pPr algn="ctr">
                <a:lnSpc>
                  <a:spcPts val="1519"/>
                </a:lnSpc>
              </a:pPr>
              <a:r>
                <a:rPr lang="en-US" sz="1265" b="true">
                  <a:solidFill>
                    <a:srgbClr val="000000"/>
                  </a:solidFill>
                  <a:latin typeface="Century Gothic Paneuropean Bold"/>
                  <a:ea typeface="Century Gothic Paneuropean Bold"/>
                  <a:cs typeface="Century Gothic Paneuropean Bold"/>
                  <a:sym typeface="Century Gothic Paneuropean Bold"/>
                </a:rPr>
                <a:t>SIST OPPDATERT:</a:t>
              </a:r>
            </a:p>
          </p:txBody>
        </p:sp>
      </p:grpSp>
      <p:grpSp>
        <p:nvGrpSpPr>
          <p:cNvPr name="Group 12" id="12"/>
          <p:cNvGrpSpPr/>
          <p:nvPr/>
        </p:nvGrpSpPr>
        <p:grpSpPr>
          <a:xfrm rot="0">
            <a:off x="3105625" y="3195319"/>
            <a:ext cx="2393763" cy="321549"/>
            <a:chOff x="0" y="0"/>
            <a:chExt cx="2269642" cy="304876"/>
          </a:xfrm>
        </p:grpSpPr>
        <p:sp>
          <p:nvSpPr>
            <p:cNvPr name="Freeform 13" id="13"/>
            <p:cNvSpPr/>
            <p:nvPr/>
          </p:nvSpPr>
          <p:spPr>
            <a:xfrm flipH="false" flipV="false" rot="0">
              <a:off x="0" y="0"/>
              <a:ext cx="2269639" cy="304875"/>
            </a:xfrm>
            <a:custGeom>
              <a:avLst/>
              <a:gdLst/>
              <a:ahLst/>
              <a:cxnLst/>
              <a:rect r="r" b="b" t="t" l="l"/>
              <a:pathLst>
                <a:path h="304875" w="2269639">
                  <a:moveTo>
                    <a:pt x="0" y="0"/>
                  </a:moveTo>
                  <a:lnTo>
                    <a:pt x="2269639" y="0"/>
                  </a:lnTo>
                  <a:lnTo>
                    <a:pt x="2269639" y="304875"/>
                  </a:lnTo>
                  <a:lnTo>
                    <a:pt x="0" y="304875"/>
                  </a:lnTo>
                  <a:close/>
                </a:path>
              </a:pathLst>
            </a:custGeom>
            <a:blipFill>
              <a:blip r:embed="rId2">
                <a:alphaModFix amt="0"/>
              </a:blip>
              <a:stretch>
                <a:fillRect l="0" t="-95056" r="0" b="-95056"/>
              </a:stretch>
            </a:blipFill>
          </p:spPr>
        </p:sp>
        <p:sp>
          <p:nvSpPr>
            <p:cNvPr name="TextBox 14" id="14"/>
            <p:cNvSpPr txBox="true"/>
            <p:nvPr/>
          </p:nvSpPr>
          <p:spPr>
            <a:xfrm>
              <a:off x="0" y="0"/>
              <a:ext cx="2269642" cy="304876"/>
            </a:xfrm>
            <a:prstGeom prst="rect">
              <a:avLst/>
            </a:prstGeom>
          </p:spPr>
          <p:txBody>
            <a:bodyPr anchor="ctr" rtlCol="false" tIns="0" lIns="0" bIns="0" rIns="0"/>
            <a:lstStyle/>
            <a:p>
              <a:pPr algn="l">
                <a:lnSpc>
                  <a:spcPts val="1519"/>
                </a:lnSpc>
              </a:pPr>
              <a:r>
                <a:rPr lang="en-US" sz="1265" b="true">
                  <a:solidFill>
                    <a:srgbClr val="000000"/>
                  </a:solidFill>
                  <a:latin typeface="Century Gothic Paneuropean Bold"/>
                  <a:ea typeface="Century Gothic Paneuropean Bold"/>
                  <a:cs typeface="Century Gothic Paneuropean Bold"/>
                  <a:sym typeface="Century Gothic Paneuropean Bold"/>
                </a:rPr>
                <a:t>ANSATT:</a:t>
              </a:r>
            </a:p>
          </p:txBody>
        </p:sp>
      </p:grpSp>
      <p:grpSp>
        <p:nvGrpSpPr>
          <p:cNvPr name="Group 15" id="15"/>
          <p:cNvGrpSpPr/>
          <p:nvPr/>
        </p:nvGrpSpPr>
        <p:grpSpPr>
          <a:xfrm rot="0">
            <a:off x="2792233" y="4618461"/>
            <a:ext cx="12811507" cy="4181183"/>
            <a:chOff x="0" y="0"/>
            <a:chExt cx="12147207" cy="3964381"/>
          </a:xfrm>
        </p:grpSpPr>
        <p:sp>
          <p:nvSpPr>
            <p:cNvPr name="Freeform 16" id="16"/>
            <p:cNvSpPr/>
            <p:nvPr/>
          </p:nvSpPr>
          <p:spPr>
            <a:xfrm flipH="false" flipV="false" rot="0">
              <a:off x="6350" y="6350"/>
              <a:ext cx="12134469" cy="3951732"/>
            </a:xfrm>
            <a:custGeom>
              <a:avLst/>
              <a:gdLst/>
              <a:ahLst/>
              <a:cxnLst/>
              <a:rect r="r" b="b" t="t" l="l"/>
              <a:pathLst>
                <a:path h="3951732" w="12134469">
                  <a:moveTo>
                    <a:pt x="0" y="0"/>
                  </a:moveTo>
                  <a:lnTo>
                    <a:pt x="12134469" y="0"/>
                  </a:lnTo>
                  <a:lnTo>
                    <a:pt x="12134469" y="3951732"/>
                  </a:lnTo>
                  <a:lnTo>
                    <a:pt x="0" y="3951732"/>
                  </a:lnTo>
                  <a:close/>
                </a:path>
              </a:pathLst>
            </a:custGeom>
            <a:solidFill>
              <a:srgbClr val="F5E9E1">
                <a:alpha val="48235"/>
              </a:srgbClr>
            </a:solidFill>
          </p:spPr>
        </p:sp>
      </p:grpSp>
      <p:grpSp>
        <p:nvGrpSpPr>
          <p:cNvPr name="Group 17" id="17"/>
          <p:cNvGrpSpPr/>
          <p:nvPr/>
        </p:nvGrpSpPr>
        <p:grpSpPr>
          <a:xfrm rot="0">
            <a:off x="5465889" y="4628052"/>
            <a:ext cx="26802" cy="4671008"/>
            <a:chOff x="0" y="0"/>
            <a:chExt cx="25413" cy="4428808"/>
          </a:xfrm>
        </p:grpSpPr>
        <p:sp>
          <p:nvSpPr>
            <p:cNvPr name="Freeform 18" id="18"/>
            <p:cNvSpPr/>
            <p:nvPr/>
          </p:nvSpPr>
          <p:spPr>
            <a:xfrm flipH="false" flipV="false" rot="0">
              <a:off x="0" y="12700"/>
              <a:ext cx="25400" cy="4403344"/>
            </a:xfrm>
            <a:custGeom>
              <a:avLst/>
              <a:gdLst/>
              <a:ahLst/>
              <a:cxnLst/>
              <a:rect r="r" b="b" t="t" l="l"/>
              <a:pathLst>
                <a:path h="4403344" w="25400">
                  <a:moveTo>
                    <a:pt x="0" y="4403344"/>
                  </a:moveTo>
                  <a:lnTo>
                    <a:pt x="0" y="0"/>
                  </a:lnTo>
                  <a:lnTo>
                    <a:pt x="25400" y="0"/>
                  </a:lnTo>
                  <a:lnTo>
                    <a:pt x="25400" y="4403344"/>
                  </a:lnTo>
                  <a:close/>
                </a:path>
              </a:pathLst>
            </a:custGeom>
            <a:solidFill>
              <a:srgbClr val="FFFFFF"/>
            </a:solidFill>
          </p:spPr>
        </p:sp>
      </p:grpSp>
      <p:grpSp>
        <p:nvGrpSpPr>
          <p:cNvPr name="Group 19" id="19"/>
          <p:cNvGrpSpPr/>
          <p:nvPr/>
        </p:nvGrpSpPr>
        <p:grpSpPr>
          <a:xfrm rot="0">
            <a:off x="11929955" y="2995700"/>
            <a:ext cx="26802" cy="674857"/>
            <a:chOff x="0" y="0"/>
            <a:chExt cx="25413" cy="639864"/>
          </a:xfrm>
        </p:grpSpPr>
        <p:sp>
          <p:nvSpPr>
            <p:cNvPr name="Freeform 20" id="20"/>
            <p:cNvSpPr/>
            <p:nvPr/>
          </p:nvSpPr>
          <p:spPr>
            <a:xfrm flipH="false" flipV="false" rot="0">
              <a:off x="0" y="12700"/>
              <a:ext cx="25400" cy="614426"/>
            </a:xfrm>
            <a:custGeom>
              <a:avLst/>
              <a:gdLst/>
              <a:ahLst/>
              <a:cxnLst/>
              <a:rect r="r" b="b" t="t" l="l"/>
              <a:pathLst>
                <a:path h="614426" w="25400">
                  <a:moveTo>
                    <a:pt x="0" y="614426"/>
                  </a:moveTo>
                  <a:lnTo>
                    <a:pt x="0" y="0"/>
                  </a:lnTo>
                  <a:lnTo>
                    <a:pt x="25400" y="0"/>
                  </a:lnTo>
                  <a:lnTo>
                    <a:pt x="25400" y="614426"/>
                  </a:lnTo>
                  <a:close/>
                </a:path>
              </a:pathLst>
            </a:custGeom>
            <a:solidFill>
              <a:srgbClr val="FFFFFF"/>
            </a:solidFill>
          </p:spPr>
        </p:sp>
      </p:grpSp>
      <p:grpSp>
        <p:nvGrpSpPr>
          <p:cNvPr name="Group 21" id="21"/>
          <p:cNvGrpSpPr/>
          <p:nvPr/>
        </p:nvGrpSpPr>
        <p:grpSpPr>
          <a:xfrm rot="0">
            <a:off x="8186452" y="2972729"/>
            <a:ext cx="26802" cy="720800"/>
            <a:chOff x="0" y="0"/>
            <a:chExt cx="25413" cy="683425"/>
          </a:xfrm>
        </p:grpSpPr>
        <p:sp>
          <p:nvSpPr>
            <p:cNvPr name="Freeform 22" id="22"/>
            <p:cNvSpPr/>
            <p:nvPr/>
          </p:nvSpPr>
          <p:spPr>
            <a:xfrm flipH="false" flipV="false" rot="0">
              <a:off x="0" y="12700"/>
              <a:ext cx="25400" cy="657987"/>
            </a:xfrm>
            <a:custGeom>
              <a:avLst/>
              <a:gdLst/>
              <a:ahLst/>
              <a:cxnLst/>
              <a:rect r="r" b="b" t="t" l="l"/>
              <a:pathLst>
                <a:path h="657987" w="25400">
                  <a:moveTo>
                    <a:pt x="0" y="657987"/>
                  </a:moveTo>
                  <a:lnTo>
                    <a:pt x="0" y="0"/>
                  </a:lnTo>
                  <a:lnTo>
                    <a:pt x="25400" y="0"/>
                  </a:lnTo>
                  <a:lnTo>
                    <a:pt x="25400" y="657987"/>
                  </a:lnTo>
                  <a:close/>
                </a:path>
              </a:pathLst>
            </a:custGeom>
            <a:solidFill>
              <a:srgbClr val="FFFFFF"/>
            </a:solidFill>
          </p:spPr>
        </p:sp>
      </p:grpSp>
      <p:grpSp>
        <p:nvGrpSpPr>
          <p:cNvPr name="Group 23" id="23"/>
          <p:cNvGrpSpPr/>
          <p:nvPr/>
        </p:nvGrpSpPr>
        <p:grpSpPr>
          <a:xfrm rot="0">
            <a:off x="2702557" y="4625158"/>
            <a:ext cx="12990847" cy="26802"/>
            <a:chOff x="0" y="0"/>
            <a:chExt cx="12317247" cy="25413"/>
          </a:xfrm>
        </p:grpSpPr>
        <p:sp>
          <p:nvSpPr>
            <p:cNvPr name="Freeform 24" id="24"/>
            <p:cNvSpPr/>
            <p:nvPr/>
          </p:nvSpPr>
          <p:spPr>
            <a:xfrm flipH="false" flipV="false" rot="0">
              <a:off x="12700" y="0"/>
              <a:ext cx="12291822" cy="25400"/>
            </a:xfrm>
            <a:custGeom>
              <a:avLst/>
              <a:gdLst/>
              <a:ahLst/>
              <a:cxnLst/>
              <a:rect r="r" b="b" t="t" l="l"/>
              <a:pathLst>
                <a:path h="25400" w="12291822">
                  <a:moveTo>
                    <a:pt x="12291822" y="25400"/>
                  </a:moveTo>
                  <a:lnTo>
                    <a:pt x="0" y="25400"/>
                  </a:lnTo>
                  <a:lnTo>
                    <a:pt x="0" y="0"/>
                  </a:lnTo>
                  <a:lnTo>
                    <a:pt x="12291822" y="0"/>
                  </a:lnTo>
                  <a:close/>
                </a:path>
              </a:pathLst>
            </a:custGeom>
            <a:solidFill>
              <a:srgbClr val="FFFFFF"/>
            </a:solidFill>
          </p:spPr>
        </p:sp>
      </p:grpSp>
      <p:grpSp>
        <p:nvGrpSpPr>
          <p:cNvPr name="Group 25" id="25"/>
          <p:cNvGrpSpPr/>
          <p:nvPr/>
        </p:nvGrpSpPr>
        <p:grpSpPr>
          <a:xfrm rot="0">
            <a:off x="5465889" y="2995700"/>
            <a:ext cx="26802" cy="720800"/>
            <a:chOff x="0" y="0"/>
            <a:chExt cx="25413" cy="683425"/>
          </a:xfrm>
        </p:grpSpPr>
        <p:sp>
          <p:nvSpPr>
            <p:cNvPr name="Freeform 26" id="26"/>
            <p:cNvSpPr/>
            <p:nvPr/>
          </p:nvSpPr>
          <p:spPr>
            <a:xfrm flipH="false" flipV="false" rot="0">
              <a:off x="0" y="12700"/>
              <a:ext cx="25400" cy="657987"/>
            </a:xfrm>
            <a:custGeom>
              <a:avLst/>
              <a:gdLst/>
              <a:ahLst/>
              <a:cxnLst/>
              <a:rect r="r" b="b" t="t" l="l"/>
              <a:pathLst>
                <a:path h="657987" w="25400">
                  <a:moveTo>
                    <a:pt x="0" y="657987"/>
                  </a:moveTo>
                  <a:lnTo>
                    <a:pt x="0" y="0"/>
                  </a:lnTo>
                  <a:lnTo>
                    <a:pt x="25400" y="0"/>
                  </a:lnTo>
                  <a:lnTo>
                    <a:pt x="25400" y="657987"/>
                  </a:lnTo>
                  <a:close/>
                </a:path>
              </a:pathLst>
            </a:custGeom>
            <a:solidFill>
              <a:srgbClr val="FFFFFF"/>
            </a:solidFill>
          </p:spPr>
        </p:sp>
      </p:grpSp>
      <p:grpSp>
        <p:nvGrpSpPr>
          <p:cNvPr name="Group 27" id="27"/>
          <p:cNvGrpSpPr/>
          <p:nvPr/>
        </p:nvGrpSpPr>
        <p:grpSpPr>
          <a:xfrm rot="0">
            <a:off x="5588529" y="3197877"/>
            <a:ext cx="615425" cy="316446"/>
            <a:chOff x="0" y="0"/>
            <a:chExt cx="583514" cy="300038"/>
          </a:xfrm>
        </p:grpSpPr>
        <p:sp>
          <p:nvSpPr>
            <p:cNvPr name="Freeform 28" id="28"/>
            <p:cNvSpPr/>
            <p:nvPr/>
          </p:nvSpPr>
          <p:spPr>
            <a:xfrm flipH="false" flipV="false" rot="0">
              <a:off x="0" y="0"/>
              <a:ext cx="583511" cy="300031"/>
            </a:xfrm>
            <a:custGeom>
              <a:avLst/>
              <a:gdLst/>
              <a:ahLst/>
              <a:cxnLst/>
              <a:rect r="r" b="b" t="t" l="l"/>
              <a:pathLst>
                <a:path h="300031" w="583511">
                  <a:moveTo>
                    <a:pt x="0" y="0"/>
                  </a:moveTo>
                  <a:lnTo>
                    <a:pt x="583511" y="0"/>
                  </a:lnTo>
                  <a:lnTo>
                    <a:pt x="583511" y="300031"/>
                  </a:lnTo>
                  <a:lnTo>
                    <a:pt x="0" y="300031"/>
                  </a:lnTo>
                  <a:close/>
                </a:path>
              </a:pathLst>
            </a:custGeom>
            <a:blipFill>
              <a:blip r:embed="rId2">
                <a:alphaModFix amt="0"/>
              </a:blip>
              <a:stretch>
                <a:fillRect l="-15972" t="0" r="-15973" b="-2"/>
              </a:stretch>
            </a:blipFill>
          </p:spPr>
        </p:sp>
        <p:sp>
          <p:nvSpPr>
            <p:cNvPr name="TextBox 29" id="29"/>
            <p:cNvSpPr txBox="true"/>
            <p:nvPr/>
          </p:nvSpPr>
          <p:spPr>
            <a:xfrm>
              <a:off x="0" y="0"/>
              <a:ext cx="583514" cy="300038"/>
            </a:xfrm>
            <a:prstGeom prst="rect">
              <a:avLst/>
            </a:prstGeom>
          </p:spPr>
          <p:txBody>
            <a:bodyPr anchor="ctr" rtlCol="false" tIns="0" lIns="0" bIns="0" rIns="0"/>
            <a:lstStyle/>
            <a:p>
              <a:pPr algn="ctr">
                <a:lnSpc>
                  <a:spcPts val="1519"/>
                </a:lnSpc>
              </a:pPr>
              <a:r>
                <a:rPr lang="en-US" sz="1265" b="true">
                  <a:solidFill>
                    <a:srgbClr val="000000"/>
                  </a:solidFill>
                  <a:latin typeface="Century Gothic Paneuropean Bold"/>
                  <a:ea typeface="Century Gothic Paneuropean Bold"/>
                  <a:cs typeface="Century Gothic Paneuropean Bold"/>
                  <a:sym typeface="Century Gothic Paneuropean Bold"/>
                </a:rPr>
                <a:t>LEDER:</a:t>
              </a:r>
            </a:p>
          </p:txBody>
        </p:sp>
      </p:grpSp>
      <p:grpSp>
        <p:nvGrpSpPr>
          <p:cNvPr name="Group 30" id="30"/>
          <p:cNvGrpSpPr/>
          <p:nvPr/>
        </p:nvGrpSpPr>
        <p:grpSpPr>
          <a:xfrm rot="0">
            <a:off x="2853794" y="3724537"/>
            <a:ext cx="6350736" cy="321549"/>
            <a:chOff x="0" y="0"/>
            <a:chExt cx="6021438" cy="304876"/>
          </a:xfrm>
        </p:grpSpPr>
        <p:sp>
          <p:nvSpPr>
            <p:cNvPr name="Freeform 31" id="31"/>
            <p:cNvSpPr/>
            <p:nvPr/>
          </p:nvSpPr>
          <p:spPr>
            <a:xfrm flipH="false" flipV="false" rot="0">
              <a:off x="0" y="0"/>
              <a:ext cx="6021440" cy="304875"/>
            </a:xfrm>
            <a:custGeom>
              <a:avLst/>
              <a:gdLst/>
              <a:ahLst/>
              <a:cxnLst/>
              <a:rect r="r" b="b" t="t" l="l"/>
              <a:pathLst>
                <a:path h="304875" w="6021440">
                  <a:moveTo>
                    <a:pt x="0" y="0"/>
                  </a:moveTo>
                  <a:lnTo>
                    <a:pt x="6021440" y="0"/>
                  </a:lnTo>
                  <a:lnTo>
                    <a:pt x="6021440" y="304875"/>
                  </a:lnTo>
                  <a:lnTo>
                    <a:pt x="0" y="304875"/>
                  </a:lnTo>
                  <a:close/>
                </a:path>
              </a:pathLst>
            </a:custGeom>
            <a:blipFill>
              <a:blip r:embed="rId2">
                <a:alphaModFix amt="0"/>
              </a:blip>
              <a:stretch>
                <a:fillRect l="0" t="-334838" r="0" b="-334839"/>
              </a:stretch>
            </a:blipFill>
          </p:spPr>
        </p:sp>
        <p:sp>
          <p:nvSpPr>
            <p:cNvPr name="TextBox 32" id="32"/>
            <p:cNvSpPr txBox="true"/>
            <p:nvPr/>
          </p:nvSpPr>
          <p:spPr>
            <a:xfrm>
              <a:off x="0" y="0"/>
              <a:ext cx="6021438" cy="304876"/>
            </a:xfrm>
            <a:prstGeom prst="rect">
              <a:avLst/>
            </a:prstGeom>
          </p:spPr>
          <p:txBody>
            <a:bodyPr anchor="ctr" rtlCol="false" tIns="0" lIns="0" bIns="0" rIns="0"/>
            <a:lstStyle/>
            <a:p>
              <a:pPr algn="l">
                <a:lnSpc>
                  <a:spcPts val="1519"/>
                </a:lnSpc>
              </a:pPr>
              <a:r>
                <a:rPr lang="en-US" sz="1265" i="true">
                  <a:solidFill>
                    <a:srgbClr val="000000"/>
                  </a:solidFill>
                  <a:latin typeface="Century Gothic Paneuropean Italics"/>
                  <a:ea typeface="Century Gothic Paneuropean Italics"/>
                  <a:cs typeface="Century Gothic Paneuropean Italics"/>
                  <a:sym typeface="Century Gothic Paneuropean Italics"/>
                </a:rPr>
                <a:t>Kort beskrivelse av strategiske mål og prioriterte kompetansebehov.</a:t>
              </a:r>
            </a:p>
          </p:txBody>
        </p:sp>
      </p:grpSp>
      <p:grpSp>
        <p:nvGrpSpPr>
          <p:cNvPr name="Group 33" id="33"/>
          <p:cNvGrpSpPr/>
          <p:nvPr/>
        </p:nvGrpSpPr>
        <p:grpSpPr>
          <a:xfrm rot="0">
            <a:off x="10370229" y="4673071"/>
            <a:ext cx="26802" cy="4671008"/>
            <a:chOff x="0" y="0"/>
            <a:chExt cx="25413" cy="4428808"/>
          </a:xfrm>
        </p:grpSpPr>
        <p:sp>
          <p:nvSpPr>
            <p:cNvPr name="Freeform 34" id="34"/>
            <p:cNvSpPr/>
            <p:nvPr/>
          </p:nvSpPr>
          <p:spPr>
            <a:xfrm flipH="false" flipV="false" rot="0">
              <a:off x="0" y="12700"/>
              <a:ext cx="25400" cy="4403344"/>
            </a:xfrm>
            <a:custGeom>
              <a:avLst/>
              <a:gdLst/>
              <a:ahLst/>
              <a:cxnLst/>
              <a:rect r="r" b="b" t="t" l="l"/>
              <a:pathLst>
                <a:path h="4403344" w="25400">
                  <a:moveTo>
                    <a:pt x="0" y="4403344"/>
                  </a:moveTo>
                  <a:lnTo>
                    <a:pt x="0" y="0"/>
                  </a:lnTo>
                  <a:lnTo>
                    <a:pt x="25400" y="0"/>
                  </a:lnTo>
                  <a:lnTo>
                    <a:pt x="25400" y="4403344"/>
                  </a:lnTo>
                  <a:close/>
                </a:path>
              </a:pathLst>
            </a:custGeom>
            <a:solidFill>
              <a:srgbClr val="FFFFFF"/>
            </a:solidFill>
          </p:spPr>
        </p:sp>
      </p:grpSp>
      <p:grpSp>
        <p:nvGrpSpPr>
          <p:cNvPr name="Group 35" id="35"/>
          <p:cNvGrpSpPr/>
          <p:nvPr/>
        </p:nvGrpSpPr>
        <p:grpSpPr>
          <a:xfrm rot="0">
            <a:off x="2702570" y="6141178"/>
            <a:ext cx="13263653" cy="26802"/>
            <a:chOff x="0" y="0"/>
            <a:chExt cx="12575908" cy="25413"/>
          </a:xfrm>
        </p:grpSpPr>
        <p:sp>
          <p:nvSpPr>
            <p:cNvPr name="Freeform 36" id="36"/>
            <p:cNvSpPr/>
            <p:nvPr/>
          </p:nvSpPr>
          <p:spPr>
            <a:xfrm flipH="false" flipV="false" rot="0">
              <a:off x="12700" y="0"/>
              <a:ext cx="12550521" cy="25400"/>
            </a:xfrm>
            <a:custGeom>
              <a:avLst/>
              <a:gdLst/>
              <a:ahLst/>
              <a:cxnLst/>
              <a:rect r="r" b="b" t="t" l="l"/>
              <a:pathLst>
                <a:path h="25400" w="12550521">
                  <a:moveTo>
                    <a:pt x="12550521" y="25400"/>
                  </a:moveTo>
                  <a:lnTo>
                    <a:pt x="0" y="25400"/>
                  </a:lnTo>
                  <a:lnTo>
                    <a:pt x="0" y="0"/>
                  </a:lnTo>
                  <a:lnTo>
                    <a:pt x="12550521" y="0"/>
                  </a:lnTo>
                  <a:close/>
                </a:path>
              </a:pathLst>
            </a:custGeom>
            <a:solidFill>
              <a:srgbClr val="FFFFFF"/>
            </a:solidFill>
          </p:spPr>
        </p:sp>
      </p:grpSp>
      <p:grpSp>
        <p:nvGrpSpPr>
          <p:cNvPr name="Group 37" id="37"/>
          <p:cNvGrpSpPr/>
          <p:nvPr/>
        </p:nvGrpSpPr>
        <p:grpSpPr>
          <a:xfrm rot="0">
            <a:off x="2702557" y="7032638"/>
            <a:ext cx="12990847" cy="26802"/>
            <a:chOff x="0" y="0"/>
            <a:chExt cx="12317247" cy="25413"/>
          </a:xfrm>
        </p:grpSpPr>
        <p:sp>
          <p:nvSpPr>
            <p:cNvPr name="Freeform 38" id="38"/>
            <p:cNvSpPr/>
            <p:nvPr/>
          </p:nvSpPr>
          <p:spPr>
            <a:xfrm flipH="false" flipV="false" rot="0">
              <a:off x="12700" y="0"/>
              <a:ext cx="12291822" cy="25400"/>
            </a:xfrm>
            <a:custGeom>
              <a:avLst/>
              <a:gdLst/>
              <a:ahLst/>
              <a:cxnLst/>
              <a:rect r="r" b="b" t="t" l="l"/>
              <a:pathLst>
                <a:path h="25400" w="12291822">
                  <a:moveTo>
                    <a:pt x="12291822" y="25400"/>
                  </a:moveTo>
                  <a:lnTo>
                    <a:pt x="0" y="25400"/>
                  </a:lnTo>
                  <a:lnTo>
                    <a:pt x="0" y="0"/>
                  </a:lnTo>
                  <a:lnTo>
                    <a:pt x="12291822" y="0"/>
                  </a:lnTo>
                  <a:close/>
                </a:path>
              </a:pathLst>
            </a:custGeom>
            <a:solidFill>
              <a:srgbClr val="FFFFFF"/>
            </a:solidFill>
          </p:spPr>
        </p:sp>
      </p:grpSp>
      <p:grpSp>
        <p:nvGrpSpPr>
          <p:cNvPr name="Group 39" id="39"/>
          <p:cNvGrpSpPr/>
          <p:nvPr/>
        </p:nvGrpSpPr>
        <p:grpSpPr>
          <a:xfrm rot="0">
            <a:off x="2702570" y="5237731"/>
            <a:ext cx="13263653" cy="26802"/>
            <a:chOff x="0" y="0"/>
            <a:chExt cx="12575908" cy="25413"/>
          </a:xfrm>
        </p:grpSpPr>
        <p:sp>
          <p:nvSpPr>
            <p:cNvPr name="Freeform 40" id="40"/>
            <p:cNvSpPr/>
            <p:nvPr/>
          </p:nvSpPr>
          <p:spPr>
            <a:xfrm flipH="false" flipV="false" rot="0">
              <a:off x="12700" y="0"/>
              <a:ext cx="12550521" cy="25400"/>
            </a:xfrm>
            <a:custGeom>
              <a:avLst/>
              <a:gdLst/>
              <a:ahLst/>
              <a:cxnLst/>
              <a:rect r="r" b="b" t="t" l="l"/>
              <a:pathLst>
                <a:path h="25400" w="12550521">
                  <a:moveTo>
                    <a:pt x="12550521" y="25400"/>
                  </a:moveTo>
                  <a:lnTo>
                    <a:pt x="0" y="25400"/>
                  </a:lnTo>
                  <a:lnTo>
                    <a:pt x="0" y="0"/>
                  </a:lnTo>
                  <a:lnTo>
                    <a:pt x="12550521" y="0"/>
                  </a:lnTo>
                  <a:close/>
                </a:path>
              </a:pathLst>
            </a:custGeom>
            <a:solidFill>
              <a:srgbClr val="FFFFFF"/>
            </a:solidFill>
          </p:spPr>
        </p:sp>
      </p:grpSp>
      <p:grpSp>
        <p:nvGrpSpPr>
          <p:cNvPr name="Group 41" id="41"/>
          <p:cNvGrpSpPr/>
          <p:nvPr/>
        </p:nvGrpSpPr>
        <p:grpSpPr>
          <a:xfrm rot="0">
            <a:off x="2702570" y="7924098"/>
            <a:ext cx="12990847" cy="26802"/>
            <a:chOff x="0" y="0"/>
            <a:chExt cx="12317247" cy="25413"/>
          </a:xfrm>
        </p:grpSpPr>
        <p:sp>
          <p:nvSpPr>
            <p:cNvPr name="Freeform 42" id="42"/>
            <p:cNvSpPr/>
            <p:nvPr/>
          </p:nvSpPr>
          <p:spPr>
            <a:xfrm flipH="false" flipV="false" rot="0">
              <a:off x="12700" y="0"/>
              <a:ext cx="12291822" cy="25400"/>
            </a:xfrm>
            <a:custGeom>
              <a:avLst/>
              <a:gdLst/>
              <a:ahLst/>
              <a:cxnLst/>
              <a:rect r="r" b="b" t="t" l="l"/>
              <a:pathLst>
                <a:path h="25400" w="12291822">
                  <a:moveTo>
                    <a:pt x="12291822" y="25400"/>
                  </a:moveTo>
                  <a:lnTo>
                    <a:pt x="0" y="25400"/>
                  </a:lnTo>
                  <a:lnTo>
                    <a:pt x="0" y="0"/>
                  </a:lnTo>
                  <a:lnTo>
                    <a:pt x="12291822" y="0"/>
                  </a:lnTo>
                  <a:close/>
                </a:path>
              </a:pathLst>
            </a:custGeom>
            <a:solidFill>
              <a:srgbClr val="FFFFFF"/>
            </a:solidFill>
          </p:spPr>
        </p:sp>
      </p:grpSp>
      <p:grpSp>
        <p:nvGrpSpPr>
          <p:cNvPr name="Group 43" id="43"/>
          <p:cNvGrpSpPr/>
          <p:nvPr/>
        </p:nvGrpSpPr>
        <p:grpSpPr>
          <a:xfrm rot="0">
            <a:off x="3151675" y="4775405"/>
            <a:ext cx="2063267" cy="321549"/>
            <a:chOff x="0" y="0"/>
            <a:chExt cx="1956283" cy="304876"/>
          </a:xfrm>
        </p:grpSpPr>
        <p:sp>
          <p:nvSpPr>
            <p:cNvPr name="Freeform 44" id="44"/>
            <p:cNvSpPr/>
            <p:nvPr/>
          </p:nvSpPr>
          <p:spPr>
            <a:xfrm flipH="false" flipV="false" rot="0">
              <a:off x="0" y="0"/>
              <a:ext cx="1956279" cy="304875"/>
            </a:xfrm>
            <a:custGeom>
              <a:avLst/>
              <a:gdLst/>
              <a:ahLst/>
              <a:cxnLst/>
              <a:rect r="r" b="b" t="t" l="l"/>
              <a:pathLst>
                <a:path h="304875" w="1956279">
                  <a:moveTo>
                    <a:pt x="0" y="0"/>
                  </a:moveTo>
                  <a:lnTo>
                    <a:pt x="1956279" y="0"/>
                  </a:lnTo>
                  <a:lnTo>
                    <a:pt x="1956279" y="304875"/>
                  </a:lnTo>
                  <a:lnTo>
                    <a:pt x="0" y="304875"/>
                  </a:lnTo>
                  <a:close/>
                </a:path>
              </a:pathLst>
            </a:custGeom>
            <a:blipFill>
              <a:blip r:embed="rId2">
                <a:alphaModFix amt="0"/>
              </a:blip>
              <a:stretch>
                <a:fillRect l="0" t="-75028" r="0" b="-75029"/>
              </a:stretch>
            </a:blipFill>
          </p:spPr>
        </p:sp>
        <p:sp>
          <p:nvSpPr>
            <p:cNvPr name="TextBox 45" id="45"/>
            <p:cNvSpPr txBox="true"/>
            <p:nvPr/>
          </p:nvSpPr>
          <p:spPr>
            <a:xfrm>
              <a:off x="0" y="0"/>
              <a:ext cx="1956283" cy="304876"/>
            </a:xfrm>
            <a:prstGeom prst="rect">
              <a:avLst/>
            </a:prstGeom>
          </p:spPr>
          <p:txBody>
            <a:bodyPr anchor="ctr" rtlCol="false" tIns="0" lIns="0" bIns="0" rIns="0"/>
            <a:lstStyle/>
            <a:p>
              <a:pPr algn="l">
                <a:lnSpc>
                  <a:spcPts val="1519"/>
                </a:lnSpc>
              </a:pPr>
              <a:r>
                <a:rPr lang="en-US" sz="1265" b="true">
                  <a:solidFill>
                    <a:srgbClr val="000000"/>
                  </a:solidFill>
                  <a:latin typeface="Century Gothic Paneuropean Bold"/>
                  <a:ea typeface="Century Gothic Paneuropean Bold"/>
                  <a:cs typeface="Century Gothic Paneuropean Bold"/>
                  <a:sym typeface="Century Gothic Paneuropean Bold"/>
                </a:rPr>
                <a:t>LÆRINGSMÅL:</a:t>
              </a:r>
            </a:p>
          </p:txBody>
        </p:sp>
      </p:grpSp>
      <p:grpSp>
        <p:nvGrpSpPr>
          <p:cNvPr name="Group 46" id="46"/>
          <p:cNvGrpSpPr/>
          <p:nvPr/>
        </p:nvGrpSpPr>
        <p:grpSpPr>
          <a:xfrm rot="0">
            <a:off x="7448815" y="4781593"/>
            <a:ext cx="724108" cy="321549"/>
            <a:chOff x="0" y="0"/>
            <a:chExt cx="686562" cy="304876"/>
          </a:xfrm>
        </p:grpSpPr>
        <p:sp>
          <p:nvSpPr>
            <p:cNvPr name="Freeform 47" id="47"/>
            <p:cNvSpPr/>
            <p:nvPr/>
          </p:nvSpPr>
          <p:spPr>
            <a:xfrm flipH="false" flipV="false" rot="0">
              <a:off x="0" y="0"/>
              <a:ext cx="686568" cy="304875"/>
            </a:xfrm>
            <a:custGeom>
              <a:avLst/>
              <a:gdLst/>
              <a:ahLst/>
              <a:cxnLst/>
              <a:rect r="r" b="b" t="t" l="l"/>
              <a:pathLst>
                <a:path h="304875" w="686568">
                  <a:moveTo>
                    <a:pt x="0" y="0"/>
                  </a:moveTo>
                  <a:lnTo>
                    <a:pt x="686568" y="0"/>
                  </a:lnTo>
                  <a:lnTo>
                    <a:pt x="686568" y="304875"/>
                  </a:lnTo>
                  <a:lnTo>
                    <a:pt x="0" y="304875"/>
                  </a:lnTo>
                  <a:close/>
                </a:path>
              </a:pathLst>
            </a:custGeom>
            <a:blipFill>
              <a:blip r:embed="rId2">
                <a:alphaModFix amt="0"/>
              </a:blip>
              <a:stretch>
                <a:fillRect l="-6974" t="0" r="-6973" b="0"/>
              </a:stretch>
            </a:blipFill>
          </p:spPr>
        </p:sp>
        <p:sp>
          <p:nvSpPr>
            <p:cNvPr name="TextBox 48" id="48"/>
            <p:cNvSpPr txBox="true"/>
            <p:nvPr/>
          </p:nvSpPr>
          <p:spPr>
            <a:xfrm>
              <a:off x="0" y="0"/>
              <a:ext cx="686562" cy="304876"/>
            </a:xfrm>
            <a:prstGeom prst="rect">
              <a:avLst/>
            </a:prstGeom>
          </p:spPr>
          <p:txBody>
            <a:bodyPr anchor="ctr" rtlCol="false" tIns="0" lIns="0" bIns="0" rIns="0"/>
            <a:lstStyle/>
            <a:p>
              <a:pPr algn="l">
                <a:lnSpc>
                  <a:spcPts val="1519"/>
                </a:lnSpc>
              </a:pPr>
              <a:r>
                <a:rPr lang="en-US" sz="1265" b="true">
                  <a:solidFill>
                    <a:srgbClr val="000000"/>
                  </a:solidFill>
                  <a:latin typeface="Century Gothic Paneuropean Bold"/>
                  <a:ea typeface="Century Gothic Paneuropean Bold"/>
                  <a:cs typeface="Century Gothic Paneuropean Bold"/>
                  <a:sym typeface="Century Gothic Paneuropean Bold"/>
                </a:rPr>
                <a:t>TILTAK:</a:t>
              </a:r>
            </a:p>
          </p:txBody>
        </p:sp>
      </p:grpSp>
      <p:grpSp>
        <p:nvGrpSpPr>
          <p:cNvPr name="Group 49" id="49"/>
          <p:cNvGrpSpPr/>
          <p:nvPr/>
        </p:nvGrpSpPr>
        <p:grpSpPr>
          <a:xfrm rot="0">
            <a:off x="13689930" y="4780254"/>
            <a:ext cx="2685764" cy="321549"/>
            <a:chOff x="0" y="0"/>
            <a:chExt cx="2546502" cy="304876"/>
          </a:xfrm>
        </p:grpSpPr>
        <p:sp>
          <p:nvSpPr>
            <p:cNvPr name="Freeform 50" id="50"/>
            <p:cNvSpPr/>
            <p:nvPr/>
          </p:nvSpPr>
          <p:spPr>
            <a:xfrm flipH="false" flipV="false" rot="0">
              <a:off x="0" y="0"/>
              <a:ext cx="2546509" cy="304875"/>
            </a:xfrm>
            <a:custGeom>
              <a:avLst/>
              <a:gdLst/>
              <a:ahLst/>
              <a:cxnLst/>
              <a:rect r="r" b="b" t="t" l="l"/>
              <a:pathLst>
                <a:path h="304875" w="2546509">
                  <a:moveTo>
                    <a:pt x="0" y="0"/>
                  </a:moveTo>
                  <a:lnTo>
                    <a:pt x="2546509" y="0"/>
                  </a:lnTo>
                  <a:lnTo>
                    <a:pt x="2546509" y="304875"/>
                  </a:lnTo>
                  <a:lnTo>
                    <a:pt x="0" y="304875"/>
                  </a:lnTo>
                  <a:close/>
                </a:path>
              </a:pathLst>
            </a:custGeom>
            <a:blipFill>
              <a:blip r:embed="rId2">
                <a:alphaModFix amt="0"/>
              </a:blip>
              <a:stretch>
                <a:fillRect l="0" t="-112750" r="0" b="-112750"/>
              </a:stretch>
            </a:blipFill>
          </p:spPr>
        </p:sp>
        <p:sp>
          <p:nvSpPr>
            <p:cNvPr name="TextBox 51" id="51"/>
            <p:cNvSpPr txBox="true"/>
            <p:nvPr/>
          </p:nvSpPr>
          <p:spPr>
            <a:xfrm>
              <a:off x="0" y="0"/>
              <a:ext cx="2546502" cy="304876"/>
            </a:xfrm>
            <a:prstGeom prst="rect">
              <a:avLst/>
            </a:prstGeom>
          </p:spPr>
          <p:txBody>
            <a:bodyPr anchor="ctr" rtlCol="false" tIns="0" lIns="0" bIns="0" rIns="0"/>
            <a:lstStyle/>
            <a:p>
              <a:pPr algn="l">
                <a:lnSpc>
                  <a:spcPts val="1519"/>
                </a:lnSpc>
              </a:pPr>
              <a:r>
                <a:rPr lang="en-US" sz="1265" b="true">
                  <a:solidFill>
                    <a:srgbClr val="000000"/>
                  </a:solidFill>
                  <a:latin typeface="Century Gothic Paneuropean Bold"/>
                  <a:ea typeface="Century Gothic Paneuropean Bold"/>
                  <a:cs typeface="Century Gothic Paneuropean Bold"/>
                  <a:sym typeface="Century Gothic Paneuropean Bold"/>
                </a:rPr>
                <a:t>GJENNOMFØRT</a:t>
              </a:r>
            </a:p>
          </p:txBody>
        </p:sp>
      </p:grpSp>
      <p:grpSp>
        <p:nvGrpSpPr>
          <p:cNvPr name="Group 52" id="52"/>
          <p:cNvGrpSpPr/>
          <p:nvPr/>
        </p:nvGrpSpPr>
        <p:grpSpPr>
          <a:xfrm rot="0">
            <a:off x="10257219" y="4780254"/>
            <a:ext cx="1365613" cy="321549"/>
            <a:chOff x="0" y="0"/>
            <a:chExt cx="1294803" cy="304876"/>
          </a:xfrm>
        </p:grpSpPr>
        <p:sp>
          <p:nvSpPr>
            <p:cNvPr name="Freeform 53" id="53"/>
            <p:cNvSpPr/>
            <p:nvPr/>
          </p:nvSpPr>
          <p:spPr>
            <a:xfrm flipH="false" flipV="false" rot="0">
              <a:off x="0" y="0"/>
              <a:ext cx="1294800" cy="304875"/>
            </a:xfrm>
            <a:custGeom>
              <a:avLst/>
              <a:gdLst/>
              <a:ahLst/>
              <a:cxnLst/>
              <a:rect r="r" b="b" t="t" l="l"/>
              <a:pathLst>
                <a:path h="304875" w="1294800">
                  <a:moveTo>
                    <a:pt x="0" y="0"/>
                  </a:moveTo>
                  <a:lnTo>
                    <a:pt x="1294800" y="0"/>
                  </a:lnTo>
                  <a:lnTo>
                    <a:pt x="1294800" y="304875"/>
                  </a:lnTo>
                  <a:lnTo>
                    <a:pt x="0" y="304875"/>
                  </a:lnTo>
                  <a:close/>
                </a:path>
              </a:pathLst>
            </a:custGeom>
            <a:blipFill>
              <a:blip r:embed="rId2">
                <a:alphaModFix amt="0"/>
              </a:blip>
              <a:stretch>
                <a:fillRect l="0" t="-32752" r="0" b="-32752"/>
              </a:stretch>
            </a:blipFill>
          </p:spPr>
        </p:sp>
        <p:sp>
          <p:nvSpPr>
            <p:cNvPr name="TextBox 54" id="54"/>
            <p:cNvSpPr txBox="true"/>
            <p:nvPr/>
          </p:nvSpPr>
          <p:spPr>
            <a:xfrm>
              <a:off x="0" y="0"/>
              <a:ext cx="1294803" cy="304876"/>
            </a:xfrm>
            <a:prstGeom prst="rect">
              <a:avLst/>
            </a:prstGeom>
          </p:spPr>
          <p:txBody>
            <a:bodyPr anchor="ctr" rtlCol="false" tIns="0" lIns="0" bIns="0" rIns="0"/>
            <a:lstStyle/>
            <a:p>
              <a:pPr algn="ctr">
                <a:lnSpc>
                  <a:spcPts val="1519"/>
                </a:lnSpc>
              </a:pPr>
              <a:r>
                <a:rPr lang="en-US" sz="1265" b="true">
                  <a:solidFill>
                    <a:srgbClr val="000000"/>
                  </a:solidFill>
                  <a:latin typeface="Century Gothic Paneuropean Bold"/>
                  <a:ea typeface="Century Gothic Paneuropean Bold"/>
                  <a:cs typeface="Century Gothic Paneuropean Bold"/>
                  <a:sym typeface="Century Gothic Paneuropean Bold"/>
                </a:rPr>
                <a:t>TIDSROM:</a:t>
              </a:r>
            </a:p>
          </p:txBody>
        </p:sp>
      </p:grpSp>
      <p:grpSp>
        <p:nvGrpSpPr>
          <p:cNvPr name="Group 55" id="55"/>
          <p:cNvGrpSpPr/>
          <p:nvPr/>
        </p:nvGrpSpPr>
        <p:grpSpPr>
          <a:xfrm rot="0">
            <a:off x="13394205" y="4611764"/>
            <a:ext cx="26802" cy="4671008"/>
            <a:chOff x="0" y="0"/>
            <a:chExt cx="25413" cy="4428808"/>
          </a:xfrm>
        </p:grpSpPr>
        <p:sp>
          <p:nvSpPr>
            <p:cNvPr name="Freeform 56" id="56"/>
            <p:cNvSpPr/>
            <p:nvPr/>
          </p:nvSpPr>
          <p:spPr>
            <a:xfrm flipH="false" flipV="false" rot="0">
              <a:off x="0" y="12700"/>
              <a:ext cx="25400" cy="4403344"/>
            </a:xfrm>
            <a:custGeom>
              <a:avLst/>
              <a:gdLst/>
              <a:ahLst/>
              <a:cxnLst/>
              <a:rect r="r" b="b" t="t" l="l"/>
              <a:pathLst>
                <a:path h="4403344" w="25400">
                  <a:moveTo>
                    <a:pt x="0" y="4403344"/>
                  </a:moveTo>
                  <a:lnTo>
                    <a:pt x="0" y="0"/>
                  </a:lnTo>
                  <a:lnTo>
                    <a:pt x="25400" y="0"/>
                  </a:lnTo>
                  <a:lnTo>
                    <a:pt x="25400" y="4403344"/>
                  </a:lnTo>
                  <a:close/>
                </a:path>
              </a:pathLst>
            </a:custGeom>
            <a:solidFill>
              <a:srgbClr val="FFFFFF"/>
            </a:solidFill>
          </p:spPr>
        </p:sp>
      </p:grpSp>
      <p:grpSp>
        <p:nvGrpSpPr>
          <p:cNvPr name="Group 57" id="57"/>
          <p:cNvGrpSpPr/>
          <p:nvPr/>
        </p:nvGrpSpPr>
        <p:grpSpPr>
          <a:xfrm rot="0">
            <a:off x="11897018" y="4673071"/>
            <a:ext cx="26802" cy="4671008"/>
            <a:chOff x="0" y="0"/>
            <a:chExt cx="25413" cy="4428808"/>
          </a:xfrm>
        </p:grpSpPr>
        <p:sp>
          <p:nvSpPr>
            <p:cNvPr name="Freeform 58" id="58"/>
            <p:cNvSpPr/>
            <p:nvPr/>
          </p:nvSpPr>
          <p:spPr>
            <a:xfrm flipH="false" flipV="false" rot="0">
              <a:off x="0" y="12700"/>
              <a:ext cx="25400" cy="4403344"/>
            </a:xfrm>
            <a:custGeom>
              <a:avLst/>
              <a:gdLst/>
              <a:ahLst/>
              <a:cxnLst/>
              <a:rect r="r" b="b" t="t" l="l"/>
              <a:pathLst>
                <a:path h="4403344" w="25400">
                  <a:moveTo>
                    <a:pt x="0" y="4403344"/>
                  </a:moveTo>
                  <a:lnTo>
                    <a:pt x="0" y="0"/>
                  </a:lnTo>
                  <a:lnTo>
                    <a:pt x="25400" y="0"/>
                  </a:lnTo>
                  <a:lnTo>
                    <a:pt x="25400" y="4403344"/>
                  </a:lnTo>
                  <a:close/>
                </a:path>
              </a:pathLst>
            </a:custGeom>
            <a:solidFill>
              <a:srgbClr val="FFFFFF"/>
            </a:solidFill>
          </p:spPr>
        </p:sp>
      </p:grpSp>
      <p:grpSp>
        <p:nvGrpSpPr>
          <p:cNvPr name="Group 59" id="59"/>
          <p:cNvGrpSpPr/>
          <p:nvPr/>
        </p:nvGrpSpPr>
        <p:grpSpPr>
          <a:xfrm rot="0">
            <a:off x="11812807" y="4780254"/>
            <a:ext cx="1365613" cy="321549"/>
            <a:chOff x="0" y="0"/>
            <a:chExt cx="1294803" cy="304876"/>
          </a:xfrm>
        </p:grpSpPr>
        <p:sp>
          <p:nvSpPr>
            <p:cNvPr name="Freeform 60" id="60"/>
            <p:cNvSpPr/>
            <p:nvPr/>
          </p:nvSpPr>
          <p:spPr>
            <a:xfrm flipH="false" flipV="false" rot="0">
              <a:off x="0" y="0"/>
              <a:ext cx="1294800" cy="304875"/>
            </a:xfrm>
            <a:custGeom>
              <a:avLst/>
              <a:gdLst/>
              <a:ahLst/>
              <a:cxnLst/>
              <a:rect r="r" b="b" t="t" l="l"/>
              <a:pathLst>
                <a:path h="304875" w="1294800">
                  <a:moveTo>
                    <a:pt x="0" y="0"/>
                  </a:moveTo>
                  <a:lnTo>
                    <a:pt x="1294800" y="0"/>
                  </a:lnTo>
                  <a:lnTo>
                    <a:pt x="1294800" y="304875"/>
                  </a:lnTo>
                  <a:lnTo>
                    <a:pt x="0" y="304875"/>
                  </a:lnTo>
                  <a:close/>
                </a:path>
              </a:pathLst>
            </a:custGeom>
            <a:blipFill>
              <a:blip r:embed="rId2">
                <a:alphaModFix amt="0"/>
              </a:blip>
              <a:stretch>
                <a:fillRect l="0" t="-32752" r="0" b="-32752"/>
              </a:stretch>
            </a:blipFill>
          </p:spPr>
        </p:sp>
        <p:sp>
          <p:nvSpPr>
            <p:cNvPr name="TextBox 61" id="61"/>
            <p:cNvSpPr txBox="true"/>
            <p:nvPr/>
          </p:nvSpPr>
          <p:spPr>
            <a:xfrm>
              <a:off x="0" y="0"/>
              <a:ext cx="1294803" cy="304876"/>
            </a:xfrm>
            <a:prstGeom prst="rect">
              <a:avLst/>
            </a:prstGeom>
          </p:spPr>
          <p:txBody>
            <a:bodyPr anchor="ctr" rtlCol="false" tIns="0" lIns="0" bIns="0" rIns="0"/>
            <a:lstStyle/>
            <a:p>
              <a:pPr algn="ctr">
                <a:lnSpc>
                  <a:spcPts val="1519"/>
                </a:lnSpc>
              </a:pPr>
              <a:r>
                <a:rPr lang="en-US" sz="1265" b="true">
                  <a:solidFill>
                    <a:srgbClr val="000000"/>
                  </a:solidFill>
                  <a:latin typeface="Century Gothic Paneuropean Bold"/>
                  <a:ea typeface="Century Gothic Paneuropean Bold"/>
                  <a:cs typeface="Century Gothic Paneuropean Bold"/>
                  <a:sym typeface="Century Gothic Paneuropean Bold"/>
                </a:rPr>
                <a:t>ANSVAR:</a:t>
              </a:r>
            </a:p>
          </p:txBody>
        </p:sp>
      </p:grpSp>
      <p:grpSp>
        <p:nvGrpSpPr>
          <p:cNvPr name="Group 62" id="62"/>
          <p:cNvGrpSpPr/>
          <p:nvPr/>
        </p:nvGrpSpPr>
        <p:grpSpPr>
          <a:xfrm rot="0">
            <a:off x="2781933" y="481199"/>
            <a:ext cx="4282299" cy="803873"/>
            <a:chOff x="0" y="0"/>
            <a:chExt cx="4060254" cy="762190"/>
          </a:xfrm>
        </p:grpSpPr>
        <p:sp>
          <p:nvSpPr>
            <p:cNvPr name="Freeform 63" id="63"/>
            <p:cNvSpPr/>
            <p:nvPr/>
          </p:nvSpPr>
          <p:spPr>
            <a:xfrm flipH="false" flipV="false" rot="0">
              <a:off x="0" y="0"/>
              <a:ext cx="4060255" cy="762187"/>
            </a:xfrm>
            <a:custGeom>
              <a:avLst/>
              <a:gdLst/>
              <a:ahLst/>
              <a:cxnLst/>
              <a:rect r="r" b="b" t="t" l="l"/>
              <a:pathLst>
                <a:path h="762187" w="4060255">
                  <a:moveTo>
                    <a:pt x="0" y="0"/>
                  </a:moveTo>
                  <a:lnTo>
                    <a:pt x="4060255" y="0"/>
                  </a:lnTo>
                  <a:lnTo>
                    <a:pt x="4060255" y="762187"/>
                  </a:lnTo>
                  <a:lnTo>
                    <a:pt x="0" y="762187"/>
                  </a:lnTo>
                  <a:close/>
                </a:path>
              </a:pathLst>
            </a:custGeom>
            <a:blipFill>
              <a:blip r:embed="rId2">
                <a:alphaModFix amt="0"/>
              </a:blip>
              <a:stretch>
                <a:fillRect l="0" t="-53798" r="0" b="-53799"/>
              </a:stretch>
            </a:blipFill>
          </p:spPr>
        </p:sp>
        <p:sp>
          <p:nvSpPr>
            <p:cNvPr name="TextBox 64" id="64"/>
            <p:cNvSpPr txBox="true"/>
            <p:nvPr/>
          </p:nvSpPr>
          <p:spPr>
            <a:xfrm>
              <a:off x="0" y="9525"/>
              <a:ext cx="4060254" cy="752665"/>
            </a:xfrm>
            <a:prstGeom prst="rect">
              <a:avLst/>
            </a:prstGeom>
          </p:spPr>
          <p:txBody>
            <a:bodyPr anchor="ctr" rtlCol="false" tIns="0" lIns="0" bIns="0" rIns="0"/>
            <a:lstStyle/>
            <a:p>
              <a:pPr algn="l">
                <a:lnSpc>
                  <a:spcPts val="3544"/>
                </a:lnSpc>
              </a:pPr>
              <a:r>
                <a:rPr lang="en-US" sz="2953" b="true">
                  <a:solidFill>
                    <a:srgbClr val="7A2B1F"/>
                  </a:solidFill>
                  <a:latin typeface="Century Gothic Paneuropean Bold"/>
                  <a:ea typeface="Century Gothic Paneuropean Bold"/>
                  <a:cs typeface="Century Gothic Paneuropean Bold"/>
                  <a:sym typeface="Century Gothic Paneuropean Bold"/>
                </a:rPr>
                <a:t>MIN KOMPETANSEPLAN</a:t>
              </a:r>
            </a:p>
            <a:p>
              <a:pPr algn="l">
                <a:lnSpc>
                  <a:spcPts val="1772"/>
                </a:lnSpc>
              </a:pPr>
              <a:r>
                <a:rPr lang="en-US" sz="1476" b="true">
                  <a:solidFill>
                    <a:srgbClr val="000000"/>
                  </a:solidFill>
                  <a:latin typeface="Century Gothic Paneuropean Bold"/>
                  <a:ea typeface="Century Gothic Paneuropean Bold"/>
                  <a:cs typeface="Century Gothic Paneuropean Bold"/>
                  <a:sym typeface="Century Gothic Paneuropean Bold"/>
                </a:rPr>
                <a:t>Individuelt skjema for læringsmål</a:t>
              </a:r>
            </a:p>
          </p:txBody>
        </p:sp>
      </p:grpSp>
      <p:sp>
        <p:nvSpPr>
          <p:cNvPr name="TextBox 65" id="65"/>
          <p:cNvSpPr txBox="true"/>
          <p:nvPr/>
        </p:nvSpPr>
        <p:spPr>
          <a:xfrm rot="0">
            <a:off x="2839984" y="1799073"/>
            <a:ext cx="9627815" cy="433313"/>
          </a:xfrm>
          <a:prstGeom prst="rect">
            <a:avLst/>
          </a:prstGeom>
        </p:spPr>
        <p:txBody>
          <a:bodyPr anchor="t" rtlCol="false" tIns="0" lIns="0" bIns="0" rIns="0">
            <a:spAutoFit/>
          </a:bodyPr>
          <a:lstStyle/>
          <a:p>
            <a:pPr algn="l">
              <a:lnSpc>
                <a:spcPts val="1772"/>
              </a:lnSpc>
            </a:pPr>
            <a:r>
              <a:rPr lang="en-US" sz="1476" b="true">
                <a:solidFill>
                  <a:srgbClr val="464646"/>
                </a:solidFill>
                <a:latin typeface="Century Gothic Paneuropean Bold"/>
                <a:ea typeface="Century Gothic Paneuropean Bold"/>
                <a:cs typeface="Century Gothic Paneuropean Bold"/>
                <a:sym typeface="Century Gothic Paneuropean Bold"/>
              </a:rPr>
              <a:t>Dette dokumentet brukes til å planlegge din kompetanseutvikling. Forankres med leder og brukes i medarbeidersamtaler og utviklingsarbeid.   </a:t>
            </a:r>
          </a:p>
        </p:txBody>
      </p:sp>
      <p:grpSp>
        <p:nvGrpSpPr>
          <p:cNvPr name="Group 66" id="66"/>
          <p:cNvGrpSpPr/>
          <p:nvPr/>
        </p:nvGrpSpPr>
        <p:grpSpPr>
          <a:xfrm rot="0">
            <a:off x="14522561" y="440412"/>
            <a:ext cx="903555" cy="885459"/>
            <a:chOff x="0" y="0"/>
            <a:chExt cx="856704" cy="839546"/>
          </a:xfrm>
        </p:grpSpPr>
        <p:sp>
          <p:nvSpPr>
            <p:cNvPr name="Freeform 67" id="67"/>
            <p:cNvSpPr/>
            <p:nvPr/>
          </p:nvSpPr>
          <p:spPr>
            <a:xfrm flipH="false" flipV="false" rot="0">
              <a:off x="6350" y="6350"/>
              <a:ext cx="844042" cy="826897"/>
            </a:xfrm>
            <a:custGeom>
              <a:avLst/>
              <a:gdLst/>
              <a:ahLst/>
              <a:cxnLst/>
              <a:rect r="r" b="b" t="t" l="l"/>
              <a:pathLst>
                <a:path h="826897" w="844042">
                  <a:moveTo>
                    <a:pt x="0" y="413385"/>
                  </a:moveTo>
                  <a:cubicBezTo>
                    <a:pt x="0" y="185039"/>
                    <a:pt x="188976" y="0"/>
                    <a:pt x="422021" y="0"/>
                  </a:cubicBezTo>
                  <a:cubicBezTo>
                    <a:pt x="655066" y="0"/>
                    <a:pt x="844042" y="185039"/>
                    <a:pt x="844042" y="413385"/>
                  </a:cubicBezTo>
                  <a:cubicBezTo>
                    <a:pt x="844042" y="641731"/>
                    <a:pt x="655066" y="826897"/>
                    <a:pt x="422021" y="826897"/>
                  </a:cubicBezTo>
                  <a:cubicBezTo>
                    <a:pt x="188976" y="826897"/>
                    <a:pt x="0" y="641731"/>
                    <a:pt x="0" y="413385"/>
                  </a:cubicBezTo>
                  <a:close/>
                </a:path>
              </a:pathLst>
            </a:custGeom>
            <a:solidFill>
              <a:srgbClr val="F3E9E2"/>
            </a:solidFill>
          </p:spPr>
        </p:sp>
      </p:grpSp>
      <p:grpSp>
        <p:nvGrpSpPr>
          <p:cNvPr name="Group 68" id="68"/>
          <p:cNvGrpSpPr/>
          <p:nvPr/>
        </p:nvGrpSpPr>
        <p:grpSpPr>
          <a:xfrm rot="0">
            <a:off x="14620970" y="724912"/>
            <a:ext cx="706736" cy="316446"/>
            <a:chOff x="0" y="0"/>
            <a:chExt cx="670090" cy="300038"/>
          </a:xfrm>
        </p:grpSpPr>
        <p:sp>
          <p:nvSpPr>
            <p:cNvPr name="Freeform 69" id="69"/>
            <p:cNvSpPr/>
            <p:nvPr/>
          </p:nvSpPr>
          <p:spPr>
            <a:xfrm flipH="false" flipV="false" rot="0">
              <a:off x="0" y="0"/>
              <a:ext cx="670095" cy="300031"/>
            </a:xfrm>
            <a:custGeom>
              <a:avLst/>
              <a:gdLst/>
              <a:ahLst/>
              <a:cxnLst/>
              <a:rect r="r" b="b" t="t" l="l"/>
              <a:pathLst>
                <a:path h="300031" w="670095">
                  <a:moveTo>
                    <a:pt x="0" y="0"/>
                  </a:moveTo>
                  <a:lnTo>
                    <a:pt x="670095" y="0"/>
                  </a:lnTo>
                  <a:lnTo>
                    <a:pt x="670095" y="300031"/>
                  </a:lnTo>
                  <a:lnTo>
                    <a:pt x="0" y="300031"/>
                  </a:lnTo>
                  <a:close/>
                </a:path>
              </a:pathLst>
            </a:custGeom>
            <a:blipFill>
              <a:blip r:embed="rId2">
                <a:alphaModFix amt="0"/>
              </a:blip>
              <a:stretch>
                <a:fillRect l="-7448" t="0" r="-7448" b="-2"/>
              </a:stretch>
            </a:blipFill>
          </p:spPr>
        </p:sp>
        <p:sp>
          <p:nvSpPr>
            <p:cNvPr name="TextBox 70" id="70"/>
            <p:cNvSpPr txBox="true"/>
            <p:nvPr/>
          </p:nvSpPr>
          <p:spPr>
            <a:xfrm>
              <a:off x="0" y="0"/>
              <a:ext cx="670090" cy="300038"/>
            </a:xfrm>
            <a:prstGeom prst="rect">
              <a:avLst/>
            </a:prstGeom>
          </p:spPr>
          <p:txBody>
            <a:bodyPr anchor="ctr" rtlCol="false" tIns="0" lIns="0" bIns="0" rIns="0"/>
            <a:lstStyle/>
            <a:p>
              <a:pPr algn="ctr">
                <a:lnSpc>
                  <a:spcPts val="1519"/>
                </a:lnSpc>
              </a:pPr>
              <a:r>
                <a:rPr lang="en-US" sz="1265" b="true">
                  <a:solidFill>
                    <a:srgbClr val="55220A"/>
                  </a:solidFill>
                  <a:latin typeface="Century Gothic Paneuropean Bold"/>
                  <a:ea typeface="Century Gothic Paneuropean Bold"/>
                  <a:cs typeface="Century Gothic Paneuropean Bold"/>
                  <a:sym typeface="Century Gothic Paneuropean Bold"/>
                </a:rPr>
                <a:t>TRINN 3</a:t>
              </a:r>
            </a:p>
          </p:txBody>
        </p:sp>
      </p:grpSp>
      <p:grpSp>
        <p:nvGrpSpPr>
          <p:cNvPr name="Group 71" id="71"/>
          <p:cNvGrpSpPr/>
          <p:nvPr/>
        </p:nvGrpSpPr>
        <p:grpSpPr>
          <a:xfrm rot="0">
            <a:off x="11088082" y="9395206"/>
            <a:ext cx="1626967" cy="505269"/>
            <a:chOff x="0" y="0"/>
            <a:chExt cx="1542606" cy="479069"/>
          </a:xfrm>
        </p:grpSpPr>
        <p:sp>
          <p:nvSpPr>
            <p:cNvPr name="Freeform 72" id="72"/>
            <p:cNvSpPr/>
            <p:nvPr/>
          </p:nvSpPr>
          <p:spPr>
            <a:xfrm flipH="false" flipV="false" rot="0">
              <a:off x="0" y="0"/>
              <a:ext cx="1542542" cy="479044"/>
            </a:xfrm>
            <a:custGeom>
              <a:avLst/>
              <a:gdLst/>
              <a:ahLst/>
              <a:cxnLst/>
              <a:rect r="r" b="b" t="t" l="l"/>
              <a:pathLst>
                <a:path h="479044" w="1542542">
                  <a:moveTo>
                    <a:pt x="0" y="0"/>
                  </a:moveTo>
                  <a:lnTo>
                    <a:pt x="1542542" y="0"/>
                  </a:lnTo>
                  <a:lnTo>
                    <a:pt x="1542542" y="479044"/>
                  </a:lnTo>
                  <a:lnTo>
                    <a:pt x="0" y="479044"/>
                  </a:lnTo>
                  <a:lnTo>
                    <a:pt x="0" y="0"/>
                  </a:lnTo>
                  <a:close/>
                </a:path>
              </a:pathLst>
            </a:custGeom>
            <a:blipFill>
              <a:blip r:embed="rId3"/>
              <a:stretch>
                <a:fillRect l="0" t="0" r="-4" b="-5"/>
              </a:stretch>
            </a:blipFill>
          </p:spPr>
        </p:sp>
      </p:grpSp>
      <p:sp>
        <p:nvSpPr>
          <p:cNvPr name="Freeform 73" id="73"/>
          <p:cNvSpPr/>
          <p:nvPr/>
        </p:nvSpPr>
        <p:spPr>
          <a:xfrm flipH="false" flipV="false" rot="0">
            <a:off x="8725110" y="9446708"/>
            <a:ext cx="1547165" cy="402263"/>
          </a:xfrm>
          <a:custGeom>
            <a:avLst/>
            <a:gdLst/>
            <a:ahLst/>
            <a:cxnLst/>
            <a:rect r="r" b="b" t="t" l="l"/>
            <a:pathLst>
              <a:path h="402263" w="1547165">
                <a:moveTo>
                  <a:pt x="0" y="0"/>
                </a:moveTo>
                <a:lnTo>
                  <a:pt x="1547165" y="0"/>
                </a:lnTo>
                <a:lnTo>
                  <a:pt x="1547165" y="402263"/>
                </a:lnTo>
                <a:lnTo>
                  <a:pt x="0" y="40226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4" id="74"/>
          <p:cNvSpPr/>
          <p:nvPr/>
        </p:nvSpPr>
        <p:spPr>
          <a:xfrm flipH="false" flipV="false" rot="0">
            <a:off x="13530856" y="9395206"/>
            <a:ext cx="1596425" cy="505269"/>
          </a:xfrm>
          <a:custGeom>
            <a:avLst/>
            <a:gdLst/>
            <a:ahLst/>
            <a:cxnLst/>
            <a:rect r="r" b="b" t="t" l="l"/>
            <a:pathLst>
              <a:path h="505269" w="1596425">
                <a:moveTo>
                  <a:pt x="0" y="0"/>
                </a:moveTo>
                <a:lnTo>
                  <a:pt x="1596425" y="0"/>
                </a:lnTo>
                <a:lnTo>
                  <a:pt x="1596425" y="505268"/>
                </a:lnTo>
                <a:lnTo>
                  <a:pt x="0" y="505268"/>
                </a:lnTo>
                <a:lnTo>
                  <a:pt x="0" y="0"/>
                </a:lnTo>
                <a:close/>
              </a:path>
            </a:pathLst>
          </a:custGeom>
          <a:blipFill>
            <a:blip r:embed="rId6"/>
            <a:stretch>
              <a:fillRect l="0" t="0" r="0" b="0"/>
            </a:stretch>
          </a:blipFill>
        </p:spPr>
      </p:sp>
    </p:spTree>
  </p:cSld>
  <p:clrMapOvr>
    <a:masterClrMapping/>
  </p:clrMapOvr>
  <p:transition spd="fast">
    <p:fade/>
  </p:transition>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580461" y="2360974"/>
            <a:ext cx="4805409" cy="4924057"/>
            <a:chOff x="0" y="0"/>
            <a:chExt cx="4556239" cy="4668736"/>
          </a:xfrm>
        </p:grpSpPr>
        <p:sp>
          <p:nvSpPr>
            <p:cNvPr name="Freeform 3" id="3"/>
            <p:cNvSpPr/>
            <p:nvPr/>
          </p:nvSpPr>
          <p:spPr>
            <a:xfrm flipH="false" flipV="false" rot="0">
              <a:off x="0" y="0"/>
              <a:ext cx="4556252" cy="4668774"/>
            </a:xfrm>
            <a:custGeom>
              <a:avLst/>
              <a:gdLst/>
              <a:ahLst/>
              <a:cxnLst/>
              <a:rect r="r" b="b" t="t" l="l"/>
              <a:pathLst>
                <a:path h="4668774" w="4556252">
                  <a:moveTo>
                    <a:pt x="0" y="0"/>
                  </a:moveTo>
                  <a:lnTo>
                    <a:pt x="4556252" y="0"/>
                  </a:lnTo>
                  <a:lnTo>
                    <a:pt x="4556252" y="4668774"/>
                  </a:lnTo>
                  <a:lnTo>
                    <a:pt x="0" y="4668774"/>
                  </a:lnTo>
                  <a:lnTo>
                    <a:pt x="0" y="0"/>
                  </a:lnTo>
                  <a:close/>
                </a:path>
              </a:pathLst>
            </a:custGeom>
            <a:blipFill>
              <a:blip r:embed="rId2">
                <a:alphaModFix amt="9999"/>
              </a:blip>
              <a:stretch>
                <a:fillRect l="0" t="0" r="0" b="0"/>
              </a:stretch>
            </a:blipFill>
          </p:spPr>
        </p:sp>
      </p:grpSp>
      <p:grpSp>
        <p:nvGrpSpPr>
          <p:cNvPr name="Group 4" id="4"/>
          <p:cNvGrpSpPr/>
          <p:nvPr/>
        </p:nvGrpSpPr>
        <p:grpSpPr>
          <a:xfrm rot="0">
            <a:off x="5478305" y="5652760"/>
            <a:ext cx="7014971" cy="26802"/>
            <a:chOff x="0" y="0"/>
            <a:chExt cx="6651231" cy="25413"/>
          </a:xfrm>
        </p:grpSpPr>
        <p:sp>
          <p:nvSpPr>
            <p:cNvPr name="Freeform 5" id="5"/>
            <p:cNvSpPr/>
            <p:nvPr/>
          </p:nvSpPr>
          <p:spPr>
            <a:xfrm flipH="false" flipV="false" rot="0">
              <a:off x="12700" y="0"/>
              <a:ext cx="6625844" cy="25400"/>
            </a:xfrm>
            <a:custGeom>
              <a:avLst/>
              <a:gdLst/>
              <a:ahLst/>
              <a:cxnLst/>
              <a:rect r="r" b="b" t="t" l="l"/>
              <a:pathLst>
                <a:path h="25400" w="6625844">
                  <a:moveTo>
                    <a:pt x="0" y="0"/>
                  </a:moveTo>
                  <a:lnTo>
                    <a:pt x="6625844" y="0"/>
                  </a:lnTo>
                  <a:lnTo>
                    <a:pt x="6625844" y="25400"/>
                  </a:lnTo>
                  <a:lnTo>
                    <a:pt x="0" y="25400"/>
                  </a:lnTo>
                  <a:close/>
                </a:path>
              </a:pathLst>
            </a:custGeom>
            <a:solidFill>
              <a:srgbClr val="FFFFFF"/>
            </a:solidFill>
          </p:spPr>
        </p:sp>
      </p:grpSp>
      <p:grpSp>
        <p:nvGrpSpPr>
          <p:cNvPr name="Group 6" id="6"/>
          <p:cNvGrpSpPr/>
          <p:nvPr/>
        </p:nvGrpSpPr>
        <p:grpSpPr>
          <a:xfrm rot="0">
            <a:off x="9902144" y="2344673"/>
            <a:ext cx="675259" cy="321549"/>
            <a:chOff x="0" y="0"/>
            <a:chExt cx="640245" cy="304876"/>
          </a:xfrm>
        </p:grpSpPr>
        <p:sp>
          <p:nvSpPr>
            <p:cNvPr name="Freeform 7" id="7"/>
            <p:cNvSpPr/>
            <p:nvPr/>
          </p:nvSpPr>
          <p:spPr>
            <a:xfrm flipH="false" flipV="false" rot="0">
              <a:off x="0" y="0"/>
              <a:ext cx="640242" cy="304875"/>
            </a:xfrm>
            <a:custGeom>
              <a:avLst/>
              <a:gdLst/>
              <a:ahLst/>
              <a:cxnLst/>
              <a:rect r="r" b="b" t="t" l="l"/>
              <a:pathLst>
                <a:path h="304875" w="640242">
                  <a:moveTo>
                    <a:pt x="0" y="0"/>
                  </a:moveTo>
                  <a:lnTo>
                    <a:pt x="640242" y="0"/>
                  </a:lnTo>
                  <a:lnTo>
                    <a:pt x="640242" y="304875"/>
                  </a:lnTo>
                  <a:lnTo>
                    <a:pt x="0" y="304875"/>
                  </a:lnTo>
                  <a:close/>
                </a:path>
              </a:pathLst>
            </a:custGeom>
            <a:blipFill>
              <a:blip r:embed="rId3">
                <a:alphaModFix amt="0"/>
              </a:blip>
              <a:stretch>
                <a:fillRect l="-11096" t="0" r="-11096" b="0"/>
              </a:stretch>
            </a:blipFill>
          </p:spPr>
        </p:sp>
        <p:sp>
          <p:nvSpPr>
            <p:cNvPr name="TextBox 8" id="8"/>
            <p:cNvSpPr txBox="true"/>
            <p:nvPr/>
          </p:nvSpPr>
          <p:spPr>
            <a:xfrm>
              <a:off x="0" y="0"/>
              <a:ext cx="640245" cy="304876"/>
            </a:xfrm>
            <a:prstGeom prst="rect">
              <a:avLst/>
            </a:prstGeom>
          </p:spPr>
          <p:txBody>
            <a:bodyPr anchor="ctr" rtlCol="false" tIns="0" lIns="0" bIns="0" rIns="0"/>
            <a:lstStyle/>
            <a:p>
              <a:pPr algn="ctr">
                <a:lnSpc>
                  <a:spcPts val="1519"/>
                </a:lnSpc>
              </a:pPr>
              <a:r>
                <a:rPr lang="en-US" sz="1265">
                  <a:solidFill>
                    <a:srgbClr val="55220A"/>
                  </a:solidFill>
                  <a:latin typeface="Century Gothic Paneuropean"/>
                  <a:ea typeface="Century Gothic Paneuropean"/>
                  <a:cs typeface="Century Gothic Paneuropean"/>
                  <a:sym typeface="Century Gothic Paneuropean"/>
                </a:rPr>
                <a:t>Januar</a:t>
              </a:r>
            </a:p>
          </p:txBody>
        </p:sp>
      </p:grpSp>
      <p:grpSp>
        <p:nvGrpSpPr>
          <p:cNvPr name="Group 9" id="9"/>
          <p:cNvGrpSpPr/>
          <p:nvPr/>
        </p:nvGrpSpPr>
        <p:grpSpPr>
          <a:xfrm rot="0">
            <a:off x="11291612" y="3161953"/>
            <a:ext cx="730364" cy="321549"/>
            <a:chOff x="0" y="0"/>
            <a:chExt cx="692493" cy="304876"/>
          </a:xfrm>
        </p:grpSpPr>
        <p:sp>
          <p:nvSpPr>
            <p:cNvPr name="Freeform 10" id="10"/>
            <p:cNvSpPr/>
            <p:nvPr/>
          </p:nvSpPr>
          <p:spPr>
            <a:xfrm flipH="false" flipV="false" rot="0">
              <a:off x="0" y="0"/>
              <a:ext cx="692494" cy="304875"/>
            </a:xfrm>
            <a:custGeom>
              <a:avLst/>
              <a:gdLst/>
              <a:ahLst/>
              <a:cxnLst/>
              <a:rect r="r" b="b" t="t" l="l"/>
              <a:pathLst>
                <a:path h="304875" w="692494">
                  <a:moveTo>
                    <a:pt x="0" y="0"/>
                  </a:moveTo>
                  <a:lnTo>
                    <a:pt x="692494" y="0"/>
                  </a:lnTo>
                  <a:lnTo>
                    <a:pt x="692494" y="304875"/>
                  </a:lnTo>
                  <a:lnTo>
                    <a:pt x="0" y="304875"/>
                  </a:lnTo>
                  <a:close/>
                </a:path>
              </a:pathLst>
            </a:custGeom>
            <a:blipFill>
              <a:blip r:embed="rId3">
                <a:alphaModFix amt="0"/>
              </a:blip>
              <a:stretch>
                <a:fillRect l="-6486" t="0" r="-6486" b="0"/>
              </a:stretch>
            </a:blipFill>
          </p:spPr>
        </p:sp>
        <p:sp>
          <p:nvSpPr>
            <p:cNvPr name="TextBox 11" id="11"/>
            <p:cNvSpPr txBox="true"/>
            <p:nvPr/>
          </p:nvSpPr>
          <p:spPr>
            <a:xfrm>
              <a:off x="0" y="0"/>
              <a:ext cx="692493" cy="304876"/>
            </a:xfrm>
            <a:prstGeom prst="rect">
              <a:avLst/>
            </a:prstGeom>
          </p:spPr>
          <p:txBody>
            <a:bodyPr anchor="ctr" rtlCol="false" tIns="0" lIns="0" bIns="0" rIns="0"/>
            <a:lstStyle/>
            <a:p>
              <a:pPr algn="ctr">
                <a:lnSpc>
                  <a:spcPts val="1519"/>
                </a:lnSpc>
              </a:pPr>
              <a:r>
                <a:rPr lang="en-US" sz="1265">
                  <a:solidFill>
                    <a:srgbClr val="55220A"/>
                  </a:solidFill>
                  <a:latin typeface="Century Gothic Paneuropean"/>
                  <a:ea typeface="Century Gothic Paneuropean"/>
                  <a:cs typeface="Century Gothic Paneuropean"/>
                  <a:sym typeface="Century Gothic Paneuropean"/>
                </a:rPr>
                <a:t>Februar</a:t>
              </a:r>
            </a:p>
          </p:txBody>
        </p:sp>
      </p:grpSp>
      <p:grpSp>
        <p:nvGrpSpPr>
          <p:cNvPr name="Group 12" id="12"/>
          <p:cNvGrpSpPr/>
          <p:nvPr/>
        </p:nvGrpSpPr>
        <p:grpSpPr>
          <a:xfrm rot="0">
            <a:off x="12107741" y="4435813"/>
            <a:ext cx="502308" cy="321549"/>
            <a:chOff x="0" y="0"/>
            <a:chExt cx="476263" cy="304876"/>
          </a:xfrm>
        </p:grpSpPr>
        <p:sp>
          <p:nvSpPr>
            <p:cNvPr name="Freeform 13" id="13"/>
            <p:cNvSpPr/>
            <p:nvPr/>
          </p:nvSpPr>
          <p:spPr>
            <a:xfrm flipH="false" flipV="false" rot="0">
              <a:off x="0" y="0"/>
              <a:ext cx="476267" cy="304875"/>
            </a:xfrm>
            <a:custGeom>
              <a:avLst/>
              <a:gdLst/>
              <a:ahLst/>
              <a:cxnLst/>
              <a:rect r="r" b="b" t="t" l="l"/>
              <a:pathLst>
                <a:path h="304875" w="476267">
                  <a:moveTo>
                    <a:pt x="0" y="0"/>
                  </a:moveTo>
                  <a:lnTo>
                    <a:pt x="476267" y="0"/>
                  </a:lnTo>
                  <a:lnTo>
                    <a:pt x="476267" y="304875"/>
                  </a:lnTo>
                  <a:lnTo>
                    <a:pt x="0" y="304875"/>
                  </a:lnTo>
                  <a:close/>
                </a:path>
              </a:pathLst>
            </a:custGeom>
            <a:blipFill>
              <a:blip r:embed="rId3">
                <a:alphaModFix amt="0"/>
              </a:blip>
              <a:stretch>
                <a:fillRect l="-32132" t="0" r="-32131" b="0"/>
              </a:stretch>
            </a:blipFill>
          </p:spPr>
        </p:sp>
        <p:sp>
          <p:nvSpPr>
            <p:cNvPr name="TextBox 14" id="14"/>
            <p:cNvSpPr txBox="true"/>
            <p:nvPr/>
          </p:nvSpPr>
          <p:spPr>
            <a:xfrm>
              <a:off x="0" y="0"/>
              <a:ext cx="476263" cy="304876"/>
            </a:xfrm>
            <a:prstGeom prst="rect">
              <a:avLst/>
            </a:prstGeom>
          </p:spPr>
          <p:txBody>
            <a:bodyPr anchor="ctr" rtlCol="false" tIns="0" lIns="0" bIns="0" rIns="0"/>
            <a:lstStyle/>
            <a:p>
              <a:pPr algn="ctr">
                <a:lnSpc>
                  <a:spcPts val="1519"/>
                </a:lnSpc>
              </a:pPr>
              <a:r>
                <a:rPr lang="en-US" sz="1265">
                  <a:solidFill>
                    <a:srgbClr val="55220A"/>
                  </a:solidFill>
                  <a:latin typeface="Century Gothic Paneuropean"/>
                  <a:ea typeface="Century Gothic Paneuropean"/>
                  <a:cs typeface="Century Gothic Paneuropean"/>
                  <a:sym typeface="Century Gothic Paneuropean"/>
                </a:rPr>
                <a:t>Mars</a:t>
              </a:r>
            </a:p>
          </p:txBody>
        </p:sp>
      </p:grpSp>
      <p:grpSp>
        <p:nvGrpSpPr>
          <p:cNvPr name="Group 15" id="15"/>
          <p:cNvGrpSpPr/>
          <p:nvPr/>
        </p:nvGrpSpPr>
        <p:grpSpPr>
          <a:xfrm rot="0">
            <a:off x="12121243" y="5762984"/>
            <a:ext cx="475305" cy="321549"/>
            <a:chOff x="0" y="0"/>
            <a:chExt cx="450660" cy="304876"/>
          </a:xfrm>
        </p:grpSpPr>
        <p:sp>
          <p:nvSpPr>
            <p:cNvPr name="Freeform 16" id="16"/>
            <p:cNvSpPr/>
            <p:nvPr/>
          </p:nvSpPr>
          <p:spPr>
            <a:xfrm flipH="false" flipV="false" rot="0">
              <a:off x="0" y="0"/>
              <a:ext cx="450663" cy="304875"/>
            </a:xfrm>
            <a:custGeom>
              <a:avLst/>
              <a:gdLst/>
              <a:ahLst/>
              <a:cxnLst/>
              <a:rect r="r" b="b" t="t" l="l"/>
              <a:pathLst>
                <a:path h="304875" w="450663">
                  <a:moveTo>
                    <a:pt x="0" y="0"/>
                  </a:moveTo>
                  <a:lnTo>
                    <a:pt x="450663" y="0"/>
                  </a:lnTo>
                  <a:lnTo>
                    <a:pt x="450663" y="304875"/>
                  </a:lnTo>
                  <a:lnTo>
                    <a:pt x="0" y="304875"/>
                  </a:lnTo>
                  <a:close/>
                </a:path>
              </a:pathLst>
            </a:custGeom>
            <a:blipFill>
              <a:blip r:embed="rId3">
                <a:alphaModFix amt="0"/>
              </a:blip>
              <a:stretch>
                <a:fillRect l="-36798" t="0" r="-36797" b="0"/>
              </a:stretch>
            </a:blipFill>
          </p:spPr>
        </p:sp>
        <p:sp>
          <p:nvSpPr>
            <p:cNvPr name="TextBox 17" id="17"/>
            <p:cNvSpPr txBox="true"/>
            <p:nvPr/>
          </p:nvSpPr>
          <p:spPr>
            <a:xfrm>
              <a:off x="0" y="0"/>
              <a:ext cx="450660" cy="304876"/>
            </a:xfrm>
            <a:prstGeom prst="rect">
              <a:avLst/>
            </a:prstGeom>
          </p:spPr>
          <p:txBody>
            <a:bodyPr anchor="ctr" rtlCol="false" tIns="0" lIns="0" bIns="0" rIns="0"/>
            <a:lstStyle/>
            <a:p>
              <a:pPr algn="ctr">
                <a:lnSpc>
                  <a:spcPts val="1519"/>
                </a:lnSpc>
              </a:pPr>
              <a:r>
                <a:rPr lang="en-US" sz="1265">
                  <a:solidFill>
                    <a:srgbClr val="55220A"/>
                  </a:solidFill>
                  <a:latin typeface="Century Gothic Paneuropean"/>
                  <a:ea typeface="Century Gothic Paneuropean"/>
                  <a:cs typeface="Century Gothic Paneuropean"/>
                  <a:sym typeface="Century Gothic Paneuropean"/>
                </a:rPr>
                <a:t>April</a:t>
              </a:r>
            </a:p>
          </p:txBody>
        </p:sp>
      </p:grpSp>
      <p:grpSp>
        <p:nvGrpSpPr>
          <p:cNvPr name="Group 18" id="18"/>
          <p:cNvGrpSpPr/>
          <p:nvPr/>
        </p:nvGrpSpPr>
        <p:grpSpPr>
          <a:xfrm rot="0">
            <a:off x="11444939" y="6970179"/>
            <a:ext cx="423736" cy="321549"/>
            <a:chOff x="0" y="0"/>
            <a:chExt cx="401764" cy="304876"/>
          </a:xfrm>
        </p:grpSpPr>
        <p:sp>
          <p:nvSpPr>
            <p:cNvPr name="Freeform 19" id="19"/>
            <p:cNvSpPr/>
            <p:nvPr/>
          </p:nvSpPr>
          <p:spPr>
            <a:xfrm flipH="false" flipV="false" rot="0">
              <a:off x="0" y="0"/>
              <a:ext cx="401761" cy="304875"/>
            </a:xfrm>
            <a:custGeom>
              <a:avLst/>
              <a:gdLst/>
              <a:ahLst/>
              <a:cxnLst/>
              <a:rect r="r" b="b" t="t" l="l"/>
              <a:pathLst>
                <a:path h="304875" w="401761">
                  <a:moveTo>
                    <a:pt x="0" y="0"/>
                  </a:moveTo>
                  <a:lnTo>
                    <a:pt x="401761" y="0"/>
                  </a:lnTo>
                  <a:lnTo>
                    <a:pt x="401761" y="304875"/>
                  </a:lnTo>
                  <a:lnTo>
                    <a:pt x="0" y="304875"/>
                  </a:lnTo>
                  <a:close/>
                </a:path>
              </a:pathLst>
            </a:custGeom>
            <a:blipFill>
              <a:blip r:embed="rId3">
                <a:alphaModFix amt="0"/>
              </a:blip>
              <a:stretch>
                <a:fillRect l="-47362" t="0" r="-47363" b="0"/>
              </a:stretch>
            </a:blipFill>
          </p:spPr>
        </p:sp>
        <p:sp>
          <p:nvSpPr>
            <p:cNvPr name="TextBox 20" id="20"/>
            <p:cNvSpPr txBox="true"/>
            <p:nvPr/>
          </p:nvSpPr>
          <p:spPr>
            <a:xfrm>
              <a:off x="0" y="0"/>
              <a:ext cx="401764" cy="304876"/>
            </a:xfrm>
            <a:prstGeom prst="rect">
              <a:avLst/>
            </a:prstGeom>
          </p:spPr>
          <p:txBody>
            <a:bodyPr anchor="ctr" rtlCol="false" tIns="0" lIns="0" bIns="0" rIns="0"/>
            <a:lstStyle/>
            <a:p>
              <a:pPr algn="ctr">
                <a:lnSpc>
                  <a:spcPts val="1519"/>
                </a:lnSpc>
              </a:pPr>
              <a:r>
                <a:rPr lang="en-US" sz="1265">
                  <a:solidFill>
                    <a:srgbClr val="55220A"/>
                  </a:solidFill>
                  <a:latin typeface="Century Gothic Paneuropean"/>
                  <a:ea typeface="Century Gothic Paneuropean"/>
                  <a:cs typeface="Century Gothic Paneuropean"/>
                  <a:sym typeface="Century Gothic Paneuropean"/>
                </a:rPr>
                <a:t>Mai</a:t>
              </a:r>
            </a:p>
          </p:txBody>
        </p:sp>
      </p:grpSp>
      <p:grpSp>
        <p:nvGrpSpPr>
          <p:cNvPr name="Group 21" id="21"/>
          <p:cNvGrpSpPr/>
          <p:nvPr/>
        </p:nvGrpSpPr>
        <p:grpSpPr>
          <a:xfrm rot="0">
            <a:off x="10000835" y="7655524"/>
            <a:ext cx="439434" cy="321549"/>
            <a:chOff x="0" y="0"/>
            <a:chExt cx="416649" cy="304876"/>
          </a:xfrm>
        </p:grpSpPr>
        <p:sp>
          <p:nvSpPr>
            <p:cNvPr name="Freeform 22" id="22"/>
            <p:cNvSpPr/>
            <p:nvPr/>
          </p:nvSpPr>
          <p:spPr>
            <a:xfrm flipH="false" flipV="false" rot="0">
              <a:off x="0" y="0"/>
              <a:ext cx="416648" cy="304875"/>
            </a:xfrm>
            <a:custGeom>
              <a:avLst/>
              <a:gdLst/>
              <a:ahLst/>
              <a:cxnLst/>
              <a:rect r="r" b="b" t="t" l="l"/>
              <a:pathLst>
                <a:path h="304875" w="416648">
                  <a:moveTo>
                    <a:pt x="0" y="0"/>
                  </a:moveTo>
                  <a:lnTo>
                    <a:pt x="416648" y="0"/>
                  </a:lnTo>
                  <a:lnTo>
                    <a:pt x="416648" y="304875"/>
                  </a:lnTo>
                  <a:lnTo>
                    <a:pt x="0" y="304875"/>
                  </a:lnTo>
                  <a:close/>
                </a:path>
              </a:pathLst>
            </a:custGeom>
            <a:blipFill>
              <a:blip r:embed="rId3">
                <a:alphaModFix amt="0"/>
              </a:blip>
              <a:stretch>
                <a:fillRect l="-43884" t="0" r="-43884" b="0"/>
              </a:stretch>
            </a:blipFill>
          </p:spPr>
        </p:sp>
        <p:sp>
          <p:nvSpPr>
            <p:cNvPr name="TextBox 23" id="23"/>
            <p:cNvSpPr txBox="true"/>
            <p:nvPr/>
          </p:nvSpPr>
          <p:spPr>
            <a:xfrm>
              <a:off x="0" y="0"/>
              <a:ext cx="416649" cy="304876"/>
            </a:xfrm>
            <a:prstGeom prst="rect">
              <a:avLst/>
            </a:prstGeom>
          </p:spPr>
          <p:txBody>
            <a:bodyPr anchor="ctr" rtlCol="false" tIns="0" lIns="0" bIns="0" rIns="0"/>
            <a:lstStyle/>
            <a:p>
              <a:pPr algn="ctr">
                <a:lnSpc>
                  <a:spcPts val="1519"/>
                </a:lnSpc>
              </a:pPr>
              <a:r>
                <a:rPr lang="en-US" sz="1265">
                  <a:solidFill>
                    <a:srgbClr val="55220A"/>
                  </a:solidFill>
                  <a:latin typeface="Century Gothic Paneuropean"/>
                  <a:ea typeface="Century Gothic Paneuropean"/>
                  <a:cs typeface="Century Gothic Paneuropean"/>
                  <a:sym typeface="Century Gothic Paneuropean"/>
                </a:rPr>
                <a:t>Juni</a:t>
              </a:r>
            </a:p>
          </p:txBody>
        </p:sp>
      </p:grpSp>
      <p:grpSp>
        <p:nvGrpSpPr>
          <p:cNvPr name="Group 24" id="24"/>
          <p:cNvGrpSpPr/>
          <p:nvPr/>
        </p:nvGrpSpPr>
        <p:grpSpPr>
          <a:xfrm rot="0">
            <a:off x="7564249" y="7655524"/>
            <a:ext cx="373573" cy="321549"/>
            <a:chOff x="0" y="0"/>
            <a:chExt cx="354203" cy="304876"/>
          </a:xfrm>
        </p:grpSpPr>
        <p:sp>
          <p:nvSpPr>
            <p:cNvPr name="Freeform 25" id="25"/>
            <p:cNvSpPr/>
            <p:nvPr/>
          </p:nvSpPr>
          <p:spPr>
            <a:xfrm flipH="false" flipV="false" rot="0">
              <a:off x="0" y="0"/>
              <a:ext cx="354199" cy="304875"/>
            </a:xfrm>
            <a:custGeom>
              <a:avLst/>
              <a:gdLst/>
              <a:ahLst/>
              <a:cxnLst/>
              <a:rect r="r" b="b" t="t" l="l"/>
              <a:pathLst>
                <a:path h="304875" w="354199">
                  <a:moveTo>
                    <a:pt x="0" y="0"/>
                  </a:moveTo>
                  <a:lnTo>
                    <a:pt x="354199" y="0"/>
                  </a:lnTo>
                  <a:lnTo>
                    <a:pt x="354199" y="304875"/>
                  </a:lnTo>
                  <a:lnTo>
                    <a:pt x="0" y="304875"/>
                  </a:lnTo>
                  <a:close/>
                </a:path>
              </a:pathLst>
            </a:custGeom>
            <a:blipFill>
              <a:blip r:embed="rId3">
                <a:alphaModFix amt="0"/>
              </a:blip>
              <a:stretch>
                <a:fillRect l="-60436" t="0" r="-60437" b="0"/>
              </a:stretch>
            </a:blipFill>
          </p:spPr>
        </p:sp>
        <p:sp>
          <p:nvSpPr>
            <p:cNvPr name="TextBox 26" id="26"/>
            <p:cNvSpPr txBox="true"/>
            <p:nvPr/>
          </p:nvSpPr>
          <p:spPr>
            <a:xfrm>
              <a:off x="0" y="0"/>
              <a:ext cx="354203" cy="304876"/>
            </a:xfrm>
            <a:prstGeom prst="rect">
              <a:avLst/>
            </a:prstGeom>
          </p:spPr>
          <p:txBody>
            <a:bodyPr anchor="ctr" rtlCol="false" tIns="0" lIns="0" bIns="0" rIns="0"/>
            <a:lstStyle/>
            <a:p>
              <a:pPr algn="ctr">
                <a:lnSpc>
                  <a:spcPts val="1519"/>
                </a:lnSpc>
              </a:pPr>
              <a:r>
                <a:rPr lang="en-US" sz="1265">
                  <a:solidFill>
                    <a:srgbClr val="55220A"/>
                  </a:solidFill>
                  <a:latin typeface="Century Gothic Paneuropean"/>
                  <a:ea typeface="Century Gothic Paneuropean"/>
                  <a:cs typeface="Century Gothic Paneuropean"/>
                  <a:sym typeface="Century Gothic Paneuropean"/>
                </a:rPr>
                <a:t>Juli</a:t>
              </a:r>
            </a:p>
          </p:txBody>
        </p:sp>
      </p:grpSp>
      <p:grpSp>
        <p:nvGrpSpPr>
          <p:cNvPr name="Group 27" id="27"/>
          <p:cNvGrpSpPr/>
          <p:nvPr/>
        </p:nvGrpSpPr>
        <p:grpSpPr>
          <a:xfrm rot="0">
            <a:off x="6073264" y="6970179"/>
            <a:ext cx="673450" cy="321549"/>
            <a:chOff x="0" y="0"/>
            <a:chExt cx="638531" cy="304876"/>
          </a:xfrm>
        </p:grpSpPr>
        <p:sp>
          <p:nvSpPr>
            <p:cNvPr name="Freeform 28" id="28"/>
            <p:cNvSpPr/>
            <p:nvPr/>
          </p:nvSpPr>
          <p:spPr>
            <a:xfrm flipH="false" flipV="false" rot="0">
              <a:off x="0" y="0"/>
              <a:ext cx="638530" cy="304875"/>
            </a:xfrm>
            <a:custGeom>
              <a:avLst/>
              <a:gdLst/>
              <a:ahLst/>
              <a:cxnLst/>
              <a:rect r="r" b="b" t="t" l="l"/>
              <a:pathLst>
                <a:path h="304875" w="638530">
                  <a:moveTo>
                    <a:pt x="0" y="0"/>
                  </a:moveTo>
                  <a:lnTo>
                    <a:pt x="638530" y="0"/>
                  </a:lnTo>
                  <a:lnTo>
                    <a:pt x="638530" y="304875"/>
                  </a:lnTo>
                  <a:lnTo>
                    <a:pt x="0" y="304875"/>
                  </a:lnTo>
                  <a:close/>
                </a:path>
              </a:pathLst>
            </a:custGeom>
            <a:blipFill>
              <a:blip r:embed="rId3">
                <a:alphaModFix amt="0"/>
              </a:blip>
              <a:stretch>
                <a:fillRect l="-11260" t="0" r="-11260" b="0"/>
              </a:stretch>
            </a:blipFill>
          </p:spPr>
        </p:sp>
        <p:sp>
          <p:nvSpPr>
            <p:cNvPr name="TextBox 29" id="29"/>
            <p:cNvSpPr txBox="true"/>
            <p:nvPr/>
          </p:nvSpPr>
          <p:spPr>
            <a:xfrm>
              <a:off x="0" y="0"/>
              <a:ext cx="638531" cy="304876"/>
            </a:xfrm>
            <a:prstGeom prst="rect">
              <a:avLst/>
            </a:prstGeom>
          </p:spPr>
          <p:txBody>
            <a:bodyPr anchor="ctr" rtlCol="false" tIns="0" lIns="0" bIns="0" rIns="0"/>
            <a:lstStyle/>
            <a:p>
              <a:pPr algn="ctr">
                <a:lnSpc>
                  <a:spcPts val="1519"/>
                </a:lnSpc>
              </a:pPr>
              <a:r>
                <a:rPr lang="en-US" sz="1265">
                  <a:solidFill>
                    <a:srgbClr val="55220A"/>
                  </a:solidFill>
                  <a:latin typeface="Century Gothic Paneuropean"/>
                  <a:ea typeface="Century Gothic Paneuropean"/>
                  <a:cs typeface="Century Gothic Paneuropean"/>
                  <a:sym typeface="Century Gothic Paneuropean"/>
                </a:rPr>
                <a:t>August</a:t>
              </a:r>
            </a:p>
          </p:txBody>
        </p:sp>
      </p:grpSp>
      <p:grpSp>
        <p:nvGrpSpPr>
          <p:cNvPr name="Group 30" id="30"/>
          <p:cNvGrpSpPr/>
          <p:nvPr/>
        </p:nvGrpSpPr>
        <p:grpSpPr>
          <a:xfrm rot="0">
            <a:off x="5054114" y="5762984"/>
            <a:ext cx="1000491" cy="321549"/>
            <a:chOff x="0" y="0"/>
            <a:chExt cx="948614" cy="304876"/>
          </a:xfrm>
        </p:grpSpPr>
        <p:sp>
          <p:nvSpPr>
            <p:cNvPr name="Freeform 31" id="31"/>
            <p:cNvSpPr/>
            <p:nvPr/>
          </p:nvSpPr>
          <p:spPr>
            <a:xfrm flipH="false" flipV="false" rot="0">
              <a:off x="0" y="0"/>
              <a:ext cx="948616" cy="304875"/>
            </a:xfrm>
            <a:custGeom>
              <a:avLst/>
              <a:gdLst/>
              <a:ahLst/>
              <a:cxnLst/>
              <a:rect r="r" b="b" t="t" l="l"/>
              <a:pathLst>
                <a:path h="304875" w="948616">
                  <a:moveTo>
                    <a:pt x="0" y="0"/>
                  </a:moveTo>
                  <a:lnTo>
                    <a:pt x="948616" y="0"/>
                  </a:lnTo>
                  <a:lnTo>
                    <a:pt x="948616" y="304875"/>
                  </a:lnTo>
                  <a:lnTo>
                    <a:pt x="0" y="304875"/>
                  </a:lnTo>
                  <a:close/>
                </a:path>
              </a:pathLst>
            </a:custGeom>
            <a:blipFill>
              <a:blip r:embed="rId3">
                <a:alphaModFix amt="0"/>
              </a:blip>
              <a:stretch>
                <a:fillRect l="0" t="-10627" r="0" b="-10627"/>
              </a:stretch>
            </a:blipFill>
          </p:spPr>
        </p:sp>
        <p:sp>
          <p:nvSpPr>
            <p:cNvPr name="TextBox 32" id="32"/>
            <p:cNvSpPr txBox="true"/>
            <p:nvPr/>
          </p:nvSpPr>
          <p:spPr>
            <a:xfrm>
              <a:off x="0" y="0"/>
              <a:ext cx="948614" cy="304876"/>
            </a:xfrm>
            <a:prstGeom prst="rect">
              <a:avLst/>
            </a:prstGeom>
          </p:spPr>
          <p:txBody>
            <a:bodyPr anchor="ctr" rtlCol="false" tIns="0" lIns="0" bIns="0" rIns="0"/>
            <a:lstStyle/>
            <a:p>
              <a:pPr algn="ctr">
                <a:lnSpc>
                  <a:spcPts val="1519"/>
                </a:lnSpc>
              </a:pPr>
              <a:r>
                <a:rPr lang="en-US" sz="1265">
                  <a:solidFill>
                    <a:srgbClr val="55220A"/>
                  </a:solidFill>
                  <a:latin typeface="Century Gothic Paneuropean"/>
                  <a:ea typeface="Century Gothic Paneuropean"/>
                  <a:cs typeface="Century Gothic Paneuropean"/>
                  <a:sym typeface="Century Gothic Paneuropean"/>
                </a:rPr>
                <a:t>September</a:t>
              </a:r>
            </a:p>
          </p:txBody>
        </p:sp>
      </p:grpSp>
      <p:grpSp>
        <p:nvGrpSpPr>
          <p:cNvPr name="Group 33" id="33"/>
          <p:cNvGrpSpPr/>
          <p:nvPr/>
        </p:nvGrpSpPr>
        <p:grpSpPr>
          <a:xfrm rot="0">
            <a:off x="4961759" y="4435813"/>
            <a:ext cx="776682" cy="321549"/>
            <a:chOff x="0" y="0"/>
            <a:chExt cx="736410" cy="304876"/>
          </a:xfrm>
        </p:grpSpPr>
        <p:sp>
          <p:nvSpPr>
            <p:cNvPr name="Freeform 34" id="34"/>
            <p:cNvSpPr/>
            <p:nvPr/>
          </p:nvSpPr>
          <p:spPr>
            <a:xfrm flipH="false" flipV="false" rot="0">
              <a:off x="0" y="0"/>
              <a:ext cx="736409" cy="304875"/>
            </a:xfrm>
            <a:custGeom>
              <a:avLst/>
              <a:gdLst/>
              <a:ahLst/>
              <a:cxnLst/>
              <a:rect r="r" b="b" t="t" l="l"/>
              <a:pathLst>
                <a:path h="304875" w="736409">
                  <a:moveTo>
                    <a:pt x="0" y="0"/>
                  </a:moveTo>
                  <a:lnTo>
                    <a:pt x="736409" y="0"/>
                  </a:lnTo>
                  <a:lnTo>
                    <a:pt x="736409" y="304875"/>
                  </a:lnTo>
                  <a:lnTo>
                    <a:pt x="0" y="304875"/>
                  </a:lnTo>
                  <a:close/>
                </a:path>
              </a:pathLst>
            </a:custGeom>
            <a:blipFill>
              <a:blip r:embed="rId3">
                <a:alphaModFix amt="0"/>
              </a:blip>
              <a:stretch>
                <a:fillRect l="-3118" t="0" r="-3118" b="0"/>
              </a:stretch>
            </a:blipFill>
          </p:spPr>
        </p:sp>
        <p:sp>
          <p:nvSpPr>
            <p:cNvPr name="TextBox 35" id="35"/>
            <p:cNvSpPr txBox="true"/>
            <p:nvPr/>
          </p:nvSpPr>
          <p:spPr>
            <a:xfrm>
              <a:off x="0" y="0"/>
              <a:ext cx="736410" cy="304876"/>
            </a:xfrm>
            <a:prstGeom prst="rect">
              <a:avLst/>
            </a:prstGeom>
          </p:spPr>
          <p:txBody>
            <a:bodyPr anchor="ctr" rtlCol="false" tIns="0" lIns="0" bIns="0" rIns="0"/>
            <a:lstStyle/>
            <a:p>
              <a:pPr algn="ctr">
                <a:lnSpc>
                  <a:spcPts val="1519"/>
                </a:lnSpc>
              </a:pPr>
              <a:r>
                <a:rPr lang="en-US" sz="1265">
                  <a:solidFill>
                    <a:srgbClr val="55220A"/>
                  </a:solidFill>
                  <a:latin typeface="Century Gothic Paneuropean"/>
                  <a:ea typeface="Century Gothic Paneuropean"/>
                  <a:cs typeface="Century Gothic Paneuropean"/>
                  <a:sym typeface="Century Gothic Paneuropean"/>
                </a:rPr>
                <a:t>Oktober</a:t>
              </a:r>
            </a:p>
          </p:txBody>
        </p:sp>
      </p:grpSp>
      <p:grpSp>
        <p:nvGrpSpPr>
          <p:cNvPr name="Group 36" id="36"/>
          <p:cNvGrpSpPr/>
          <p:nvPr/>
        </p:nvGrpSpPr>
        <p:grpSpPr>
          <a:xfrm rot="0">
            <a:off x="5597423" y="3161953"/>
            <a:ext cx="965089" cy="321549"/>
            <a:chOff x="0" y="0"/>
            <a:chExt cx="915048" cy="304876"/>
          </a:xfrm>
        </p:grpSpPr>
        <p:sp>
          <p:nvSpPr>
            <p:cNvPr name="Freeform 37" id="37"/>
            <p:cNvSpPr/>
            <p:nvPr/>
          </p:nvSpPr>
          <p:spPr>
            <a:xfrm flipH="false" flipV="false" rot="0">
              <a:off x="0" y="0"/>
              <a:ext cx="915046" cy="304875"/>
            </a:xfrm>
            <a:custGeom>
              <a:avLst/>
              <a:gdLst/>
              <a:ahLst/>
              <a:cxnLst/>
              <a:rect r="r" b="b" t="t" l="l"/>
              <a:pathLst>
                <a:path h="304875" w="915046">
                  <a:moveTo>
                    <a:pt x="0" y="0"/>
                  </a:moveTo>
                  <a:lnTo>
                    <a:pt x="915046" y="0"/>
                  </a:lnTo>
                  <a:lnTo>
                    <a:pt x="915046" y="304875"/>
                  </a:lnTo>
                  <a:lnTo>
                    <a:pt x="0" y="304875"/>
                  </a:lnTo>
                  <a:close/>
                </a:path>
              </a:pathLst>
            </a:custGeom>
            <a:blipFill>
              <a:blip r:embed="rId3">
                <a:alphaModFix amt="0"/>
              </a:blip>
              <a:stretch>
                <a:fillRect l="0" t="-8481" r="0" b="-8482"/>
              </a:stretch>
            </a:blipFill>
          </p:spPr>
        </p:sp>
        <p:sp>
          <p:nvSpPr>
            <p:cNvPr name="TextBox 38" id="38"/>
            <p:cNvSpPr txBox="true"/>
            <p:nvPr/>
          </p:nvSpPr>
          <p:spPr>
            <a:xfrm>
              <a:off x="0" y="0"/>
              <a:ext cx="915048" cy="304876"/>
            </a:xfrm>
            <a:prstGeom prst="rect">
              <a:avLst/>
            </a:prstGeom>
          </p:spPr>
          <p:txBody>
            <a:bodyPr anchor="ctr" rtlCol="false" tIns="0" lIns="0" bIns="0" rIns="0"/>
            <a:lstStyle/>
            <a:p>
              <a:pPr algn="ctr">
                <a:lnSpc>
                  <a:spcPts val="1519"/>
                </a:lnSpc>
              </a:pPr>
              <a:r>
                <a:rPr lang="en-US" sz="1265">
                  <a:solidFill>
                    <a:srgbClr val="55220A"/>
                  </a:solidFill>
                  <a:latin typeface="Century Gothic Paneuropean"/>
                  <a:ea typeface="Century Gothic Paneuropean"/>
                  <a:cs typeface="Century Gothic Paneuropean"/>
                  <a:sym typeface="Century Gothic Paneuropean"/>
                </a:rPr>
                <a:t>November</a:t>
              </a:r>
            </a:p>
          </p:txBody>
        </p:sp>
      </p:grpSp>
      <p:grpSp>
        <p:nvGrpSpPr>
          <p:cNvPr name="Group 39" id="39"/>
          <p:cNvGrpSpPr/>
          <p:nvPr/>
        </p:nvGrpSpPr>
        <p:grpSpPr>
          <a:xfrm rot="0">
            <a:off x="7312311" y="2344673"/>
            <a:ext cx="938314" cy="321549"/>
            <a:chOff x="0" y="0"/>
            <a:chExt cx="889660" cy="304876"/>
          </a:xfrm>
        </p:grpSpPr>
        <p:sp>
          <p:nvSpPr>
            <p:cNvPr name="Freeform 40" id="40"/>
            <p:cNvSpPr/>
            <p:nvPr/>
          </p:nvSpPr>
          <p:spPr>
            <a:xfrm flipH="false" flipV="false" rot="0">
              <a:off x="0" y="0"/>
              <a:ext cx="889664" cy="304875"/>
            </a:xfrm>
            <a:custGeom>
              <a:avLst/>
              <a:gdLst/>
              <a:ahLst/>
              <a:cxnLst/>
              <a:rect r="r" b="b" t="t" l="l"/>
              <a:pathLst>
                <a:path h="304875" w="889664">
                  <a:moveTo>
                    <a:pt x="0" y="0"/>
                  </a:moveTo>
                  <a:lnTo>
                    <a:pt x="889664" y="0"/>
                  </a:lnTo>
                  <a:lnTo>
                    <a:pt x="889664" y="304875"/>
                  </a:lnTo>
                  <a:lnTo>
                    <a:pt x="0" y="304875"/>
                  </a:lnTo>
                  <a:close/>
                </a:path>
              </a:pathLst>
            </a:custGeom>
            <a:blipFill>
              <a:blip r:embed="rId3">
                <a:alphaModFix amt="0"/>
              </a:blip>
              <a:stretch>
                <a:fillRect l="0" t="-6859" r="0" b="-6859"/>
              </a:stretch>
            </a:blipFill>
          </p:spPr>
        </p:sp>
        <p:sp>
          <p:nvSpPr>
            <p:cNvPr name="TextBox 41" id="41"/>
            <p:cNvSpPr txBox="true"/>
            <p:nvPr/>
          </p:nvSpPr>
          <p:spPr>
            <a:xfrm>
              <a:off x="0" y="0"/>
              <a:ext cx="889660" cy="304876"/>
            </a:xfrm>
            <a:prstGeom prst="rect">
              <a:avLst/>
            </a:prstGeom>
          </p:spPr>
          <p:txBody>
            <a:bodyPr anchor="ctr" rtlCol="false" tIns="0" lIns="0" bIns="0" rIns="0"/>
            <a:lstStyle/>
            <a:p>
              <a:pPr algn="ctr">
                <a:lnSpc>
                  <a:spcPts val="1519"/>
                </a:lnSpc>
              </a:pPr>
              <a:r>
                <a:rPr lang="en-US" sz="1265">
                  <a:solidFill>
                    <a:srgbClr val="55220A"/>
                  </a:solidFill>
                  <a:latin typeface="Century Gothic Paneuropean"/>
                  <a:ea typeface="Century Gothic Paneuropean"/>
                  <a:cs typeface="Century Gothic Paneuropean"/>
                  <a:sym typeface="Century Gothic Paneuropean"/>
                </a:rPr>
                <a:t>Desember</a:t>
              </a:r>
            </a:p>
          </p:txBody>
        </p:sp>
      </p:grpSp>
      <p:grpSp>
        <p:nvGrpSpPr>
          <p:cNvPr name="Group 42" id="42"/>
          <p:cNvGrpSpPr/>
          <p:nvPr/>
        </p:nvGrpSpPr>
        <p:grpSpPr>
          <a:xfrm rot="0">
            <a:off x="9598985" y="2770605"/>
            <a:ext cx="1388973" cy="773320"/>
            <a:chOff x="0" y="0"/>
            <a:chExt cx="1316952" cy="733222"/>
          </a:xfrm>
        </p:grpSpPr>
        <p:sp>
          <p:nvSpPr>
            <p:cNvPr name="Freeform 43" id="43"/>
            <p:cNvSpPr/>
            <p:nvPr/>
          </p:nvSpPr>
          <p:spPr>
            <a:xfrm flipH="false" flipV="false" rot="0">
              <a:off x="6350" y="6350"/>
              <a:ext cx="1304290" cy="720471"/>
            </a:xfrm>
            <a:custGeom>
              <a:avLst/>
              <a:gdLst/>
              <a:ahLst/>
              <a:cxnLst/>
              <a:rect r="r" b="b" t="t" l="l"/>
              <a:pathLst>
                <a:path h="720471" w="1304290">
                  <a:moveTo>
                    <a:pt x="0" y="75565"/>
                  </a:moveTo>
                  <a:cubicBezTo>
                    <a:pt x="0" y="33782"/>
                    <a:pt x="34163" y="0"/>
                    <a:pt x="76200" y="0"/>
                  </a:cubicBezTo>
                  <a:lnTo>
                    <a:pt x="1228090" y="0"/>
                  </a:lnTo>
                  <a:cubicBezTo>
                    <a:pt x="1270127" y="0"/>
                    <a:pt x="1304290" y="33782"/>
                    <a:pt x="1304290" y="75565"/>
                  </a:cubicBezTo>
                  <a:lnTo>
                    <a:pt x="1304290" y="644906"/>
                  </a:lnTo>
                  <a:cubicBezTo>
                    <a:pt x="1304290" y="686689"/>
                    <a:pt x="1270127" y="720471"/>
                    <a:pt x="1228090" y="720471"/>
                  </a:cubicBezTo>
                  <a:lnTo>
                    <a:pt x="76200" y="720471"/>
                  </a:lnTo>
                  <a:cubicBezTo>
                    <a:pt x="34163" y="720471"/>
                    <a:pt x="0" y="686689"/>
                    <a:pt x="0" y="644906"/>
                  </a:cubicBezTo>
                  <a:close/>
                </a:path>
              </a:pathLst>
            </a:custGeom>
            <a:solidFill>
              <a:srgbClr val="842319"/>
            </a:solidFill>
          </p:spPr>
        </p:sp>
        <p:sp>
          <p:nvSpPr>
            <p:cNvPr name="TextBox 44" id="44"/>
            <p:cNvSpPr txBox="true"/>
            <p:nvPr/>
          </p:nvSpPr>
          <p:spPr>
            <a:xfrm>
              <a:off x="0" y="9525"/>
              <a:ext cx="1316952" cy="723697"/>
            </a:xfrm>
            <a:prstGeom prst="rect">
              <a:avLst/>
            </a:prstGeom>
          </p:spPr>
          <p:txBody>
            <a:bodyPr anchor="ctr" rtlCol="false" tIns="50800" lIns="50800" bIns="50800" rIns="50800"/>
            <a:lstStyle/>
            <a:p>
              <a:pPr algn="ctr">
                <a:lnSpc>
                  <a:spcPts val="1392"/>
                </a:lnSpc>
              </a:pPr>
              <a:r>
                <a:rPr lang="en-US" sz="1160" b="true">
                  <a:solidFill>
                    <a:srgbClr val="FFFFFF"/>
                  </a:solidFill>
                  <a:latin typeface="Century Gothic Paneuropean Bold"/>
                  <a:ea typeface="Century Gothic Paneuropean Bold"/>
                  <a:cs typeface="Century Gothic Paneuropean Bold"/>
                  <a:sym typeface="Century Gothic Paneuropean Bold"/>
                </a:rPr>
                <a:t>Sett målene for din avdeling</a:t>
              </a:r>
            </a:p>
          </p:txBody>
        </p:sp>
      </p:grpSp>
      <p:grpSp>
        <p:nvGrpSpPr>
          <p:cNvPr name="Group 45" id="45"/>
          <p:cNvGrpSpPr/>
          <p:nvPr/>
        </p:nvGrpSpPr>
        <p:grpSpPr>
          <a:xfrm rot="0">
            <a:off x="10525351" y="3911337"/>
            <a:ext cx="1388973" cy="773320"/>
            <a:chOff x="0" y="0"/>
            <a:chExt cx="1316952" cy="733222"/>
          </a:xfrm>
        </p:grpSpPr>
        <p:sp>
          <p:nvSpPr>
            <p:cNvPr name="Freeform 46" id="46"/>
            <p:cNvSpPr/>
            <p:nvPr/>
          </p:nvSpPr>
          <p:spPr>
            <a:xfrm flipH="false" flipV="false" rot="0">
              <a:off x="6350" y="6350"/>
              <a:ext cx="1304290" cy="720471"/>
            </a:xfrm>
            <a:custGeom>
              <a:avLst/>
              <a:gdLst/>
              <a:ahLst/>
              <a:cxnLst/>
              <a:rect r="r" b="b" t="t" l="l"/>
              <a:pathLst>
                <a:path h="720471" w="1304290">
                  <a:moveTo>
                    <a:pt x="0" y="75565"/>
                  </a:moveTo>
                  <a:cubicBezTo>
                    <a:pt x="0" y="33782"/>
                    <a:pt x="34163" y="0"/>
                    <a:pt x="76200" y="0"/>
                  </a:cubicBezTo>
                  <a:lnTo>
                    <a:pt x="1228090" y="0"/>
                  </a:lnTo>
                  <a:cubicBezTo>
                    <a:pt x="1270127" y="0"/>
                    <a:pt x="1304290" y="33782"/>
                    <a:pt x="1304290" y="75565"/>
                  </a:cubicBezTo>
                  <a:lnTo>
                    <a:pt x="1304290" y="644906"/>
                  </a:lnTo>
                  <a:cubicBezTo>
                    <a:pt x="1304290" y="686689"/>
                    <a:pt x="1270127" y="720471"/>
                    <a:pt x="1228090" y="720471"/>
                  </a:cubicBezTo>
                  <a:lnTo>
                    <a:pt x="76200" y="720471"/>
                  </a:lnTo>
                  <a:cubicBezTo>
                    <a:pt x="34163" y="720471"/>
                    <a:pt x="0" y="686689"/>
                    <a:pt x="0" y="644906"/>
                  </a:cubicBezTo>
                  <a:close/>
                </a:path>
              </a:pathLst>
            </a:custGeom>
            <a:solidFill>
              <a:srgbClr val="842319"/>
            </a:solidFill>
          </p:spPr>
        </p:sp>
        <p:sp>
          <p:nvSpPr>
            <p:cNvPr name="TextBox 47" id="47"/>
            <p:cNvSpPr txBox="true"/>
            <p:nvPr/>
          </p:nvSpPr>
          <p:spPr>
            <a:xfrm>
              <a:off x="0" y="0"/>
              <a:ext cx="1316952" cy="733222"/>
            </a:xfrm>
            <a:prstGeom prst="rect">
              <a:avLst/>
            </a:prstGeom>
          </p:spPr>
          <p:txBody>
            <a:bodyPr anchor="ctr" rtlCol="false" tIns="50800" lIns="50800" bIns="50800" rIns="50800"/>
            <a:lstStyle/>
            <a:p>
              <a:pPr algn="ctr">
                <a:lnSpc>
                  <a:spcPts val="1329"/>
                </a:lnSpc>
              </a:pPr>
              <a:r>
                <a:rPr lang="en-US" sz="1107" b="true">
                  <a:solidFill>
                    <a:srgbClr val="FFFFFF"/>
                  </a:solidFill>
                  <a:latin typeface="Century Gothic Paneuropean Bold"/>
                  <a:ea typeface="Century Gothic Paneuropean Bold"/>
                  <a:cs typeface="Century Gothic Paneuropean Bold"/>
                  <a:sym typeface="Century Gothic Paneuropean Bold"/>
                </a:rPr>
                <a:t>Drøfting mellom  </a:t>
              </a:r>
            </a:p>
            <a:p>
              <a:pPr algn="ctr">
                <a:lnSpc>
                  <a:spcPts val="1329"/>
                </a:lnSpc>
              </a:pPr>
              <a:r>
                <a:rPr lang="en-US" sz="1107" b="true">
                  <a:solidFill>
                    <a:srgbClr val="FFFFFF"/>
                  </a:solidFill>
                  <a:latin typeface="Century Gothic Paneuropean Bold"/>
                  <a:ea typeface="Century Gothic Paneuropean Bold"/>
                  <a:cs typeface="Century Gothic Paneuropean Bold"/>
                  <a:sym typeface="Century Gothic Paneuropean Bold"/>
                </a:rPr>
                <a:t>ledelse/klubb(er) </a:t>
              </a:r>
            </a:p>
            <a:p>
              <a:pPr algn="ctr">
                <a:lnSpc>
                  <a:spcPts val="1329"/>
                </a:lnSpc>
              </a:pPr>
              <a:r>
                <a:rPr lang="en-US" sz="1107" b="true">
                  <a:solidFill>
                    <a:srgbClr val="FFFFFF"/>
                  </a:solidFill>
                  <a:latin typeface="Century Gothic Paneuropean Bold"/>
                  <a:ea typeface="Century Gothic Paneuropean Bold"/>
                  <a:cs typeface="Century Gothic Paneuropean Bold"/>
                  <a:sym typeface="Century Gothic Paneuropean Bold"/>
                </a:rPr>
                <a:t>*se slide x </a:t>
              </a:r>
            </a:p>
          </p:txBody>
        </p:sp>
      </p:grpSp>
      <p:grpSp>
        <p:nvGrpSpPr>
          <p:cNvPr name="Group 48" id="48"/>
          <p:cNvGrpSpPr/>
          <p:nvPr/>
        </p:nvGrpSpPr>
        <p:grpSpPr>
          <a:xfrm rot="0">
            <a:off x="10213111" y="5339917"/>
            <a:ext cx="1388973" cy="773320"/>
            <a:chOff x="0" y="0"/>
            <a:chExt cx="1316952" cy="733222"/>
          </a:xfrm>
        </p:grpSpPr>
        <p:sp>
          <p:nvSpPr>
            <p:cNvPr name="Freeform 49" id="49"/>
            <p:cNvSpPr/>
            <p:nvPr/>
          </p:nvSpPr>
          <p:spPr>
            <a:xfrm flipH="false" flipV="false" rot="0">
              <a:off x="6350" y="6350"/>
              <a:ext cx="1304290" cy="720471"/>
            </a:xfrm>
            <a:custGeom>
              <a:avLst/>
              <a:gdLst/>
              <a:ahLst/>
              <a:cxnLst/>
              <a:rect r="r" b="b" t="t" l="l"/>
              <a:pathLst>
                <a:path h="720471" w="1304290">
                  <a:moveTo>
                    <a:pt x="0" y="75565"/>
                  </a:moveTo>
                  <a:cubicBezTo>
                    <a:pt x="0" y="33782"/>
                    <a:pt x="34163" y="0"/>
                    <a:pt x="76200" y="0"/>
                  </a:cubicBezTo>
                  <a:lnTo>
                    <a:pt x="1228090" y="0"/>
                  </a:lnTo>
                  <a:cubicBezTo>
                    <a:pt x="1270127" y="0"/>
                    <a:pt x="1304290" y="33782"/>
                    <a:pt x="1304290" y="75565"/>
                  </a:cubicBezTo>
                  <a:lnTo>
                    <a:pt x="1304290" y="644906"/>
                  </a:lnTo>
                  <a:cubicBezTo>
                    <a:pt x="1304290" y="686689"/>
                    <a:pt x="1270127" y="720471"/>
                    <a:pt x="1228090" y="720471"/>
                  </a:cubicBezTo>
                  <a:lnTo>
                    <a:pt x="76200" y="720471"/>
                  </a:lnTo>
                  <a:cubicBezTo>
                    <a:pt x="34163" y="720471"/>
                    <a:pt x="0" y="686689"/>
                    <a:pt x="0" y="644906"/>
                  </a:cubicBezTo>
                  <a:close/>
                </a:path>
              </a:pathLst>
            </a:custGeom>
            <a:solidFill>
              <a:srgbClr val="842319"/>
            </a:solidFill>
          </p:spPr>
        </p:sp>
        <p:sp>
          <p:nvSpPr>
            <p:cNvPr name="TextBox 50" id="50"/>
            <p:cNvSpPr txBox="true"/>
            <p:nvPr/>
          </p:nvSpPr>
          <p:spPr>
            <a:xfrm>
              <a:off x="0" y="9525"/>
              <a:ext cx="1316952" cy="723697"/>
            </a:xfrm>
            <a:prstGeom prst="rect">
              <a:avLst/>
            </a:prstGeom>
          </p:spPr>
          <p:txBody>
            <a:bodyPr anchor="ctr" rtlCol="false" tIns="50800" lIns="50800" bIns="50800" rIns="50800"/>
            <a:lstStyle/>
            <a:p>
              <a:pPr algn="ctr">
                <a:lnSpc>
                  <a:spcPts val="1392"/>
                </a:lnSpc>
              </a:pPr>
              <a:r>
                <a:rPr lang="en-US" sz="1160" b="true">
                  <a:solidFill>
                    <a:srgbClr val="FFFFFF"/>
                  </a:solidFill>
                  <a:latin typeface="Century Gothic Paneuropean Bold"/>
                  <a:ea typeface="Century Gothic Paneuropean Bold"/>
                  <a:cs typeface="Century Gothic Paneuropean Bold"/>
                  <a:sym typeface="Century Gothic Paneuropean Bold"/>
                </a:rPr>
                <a:t>Kartlegge, planlegge for læring</a:t>
              </a:r>
            </a:p>
          </p:txBody>
        </p:sp>
      </p:grpSp>
      <p:grpSp>
        <p:nvGrpSpPr>
          <p:cNvPr name="Group 51" id="51"/>
          <p:cNvGrpSpPr/>
          <p:nvPr/>
        </p:nvGrpSpPr>
        <p:grpSpPr>
          <a:xfrm rot="0">
            <a:off x="9268100" y="6568316"/>
            <a:ext cx="1636611" cy="1036335"/>
            <a:chOff x="0" y="0"/>
            <a:chExt cx="1551750" cy="982599"/>
          </a:xfrm>
        </p:grpSpPr>
        <p:sp>
          <p:nvSpPr>
            <p:cNvPr name="Freeform 52" id="52"/>
            <p:cNvSpPr/>
            <p:nvPr/>
          </p:nvSpPr>
          <p:spPr>
            <a:xfrm flipH="false" flipV="false" rot="0">
              <a:off x="6350" y="6350"/>
              <a:ext cx="1539113" cy="969899"/>
            </a:xfrm>
            <a:custGeom>
              <a:avLst/>
              <a:gdLst/>
              <a:ahLst/>
              <a:cxnLst/>
              <a:rect r="r" b="b" t="t" l="l"/>
              <a:pathLst>
                <a:path h="969899" w="1539113">
                  <a:moveTo>
                    <a:pt x="0" y="101727"/>
                  </a:moveTo>
                  <a:cubicBezTo>
                    <a:pt x="0" y="45593"/>
                    <a:pt x="45720" y="0"/>
                    <a:pt x="102235" y="0"/>
                  </a:cubicBezTo>
                  <a:lnTo>
                    <a:pt x="1436878" y="0"/>
                  </a:lnTo>
                  <a:cubicBezTo>
                    <a:pt x="1493393" y="0"/>
                    <a:pt x="1539113" y="45593"/>
                    <a:pt x="1539113" y="101727"/>
                  </a:cubicBezTo>
                  <a:lnTo>
                    <a:pt x="1539113" y="868172"/>
                  </a:lnTo>
                  <a:cubicBezTo>
                    <a:pt x="1539113" y="924306"/>
                    <a:pt x="1493393" y="969899"/>
                    <a:pt x="1436878" y="969899"/>
                  </a:cubicBezTo>
                  <a:lnTo>
                    <a:pt x="102235" y="969899"/>
                  </a:lnTo>
                  <a:cubicBezTo>
                    <a:pt x="45720" y="969899"/>
                    <a:pt x="0" y="924306"/>
                    <a:pt x="0" y="868172"/>
                  </a:cubicBezTo>
                  <a:close/>
                </a:path>
              </a:pathLst>
            </a:custGeom>
            <a:solidFill>
              <a:srgbClr val="842319"/>
            </a:solidFill>
          </p:spPr>
        </p:sp>
        <p:sp>
          <p:nvSpPr>
            <p:cNvPr name="TextBox 53" id="53"/>
            <p:cNvSpPr txBox="true"/>
            <p:nvPr/>
          </p:nvSpPr>
          <p:spPr>
            <a:xfrm>
              <a:off x="0" y="0"/>
              <a:ext cx="1551750" cy="982599"/>
            </a:xfrm>
            <a:prstGeom prst="rect">
              <a:avLst/>
            </a:prstGeom>
          </p:spPr>
          <p:txBody>
            <a:bodyPr anchor="ctr" rtlCol="false" tIns="50800" lIns="50800" bIns="50800" rIns="50800"/>
            <a:lstStyle/>
            <a:p>
              <a:pPr algn="ctr">
                <a:lnSpc>
                  <a:spcPts val="1265"/>
                </a:lnSpc>
              </a:pPr>
              <a:r>
                <a:rPr lang="en-US" sz="1054" b="true">
                  <a:solidFill>
                    <a:srgbClr val="FFFFFF"/>
                  </a:solidFill>
                  <a:latin typeface="Century Gothic Paneuropean Bold"/>
                  <a:ea typeface="Century Gothic Paneuropean Bold"/>
                  <a:cs typeface="Century Gothic Paneuropean Bold"/>
                  <a:sym typeface="Century Gothic Paneuropean Bold"/>
                </a:rPr>
                <a:t>Medarbeidersamtale, planlegge individuelle og kollektive utviklingsløp</a:t>
              </a:r>
            </a:p>
          </p:txBody>
        </p:sp>
      </p:grpSp>
      <p:grpSp>
        <p:nvGrpSpPr>
          <p:cNvPr name="Group 54" id="54"/>
          <p:cNvGrpSpPr/>
          <p:nvPr/>
        </p:nvGrpSpPr>
        <p:grpSpPr>
          <a:xfrm rot="0">
            <a:off x="7133066" y="6568316"/>
            <a:ext cx="1388973" cy="773320"/>
            <a:chOff x="0" y="0"/>
            <a:chExt cx="1316952" cy="733222"/>
          </a:xfrm>
        </p:grpSpPr>
        <p:sp>
          <p:nvSpPr>
            <p:cNvPr name="Freeform 55" id="55"/>
            <p:cNvSpPr/>
            <p:nvPr/>
          </p:nvSpPr>
          <p:spPr>
            <a:xfrm flipH="false" flipV="false" rot="0">
              <a:off x="6350" y="6350"/>
              <a:ext cx="1304290" cy="720471"/>
            </a:xfrm>
            <a:custGeom>
              <a:avLst/>
              <a:gdLst/>
              <a:ahLst/>
              <a:cxnLst/>
              <a:rect r="r" b="b" t="t" l="l"/>
              <a:pathLst>
                <a:path h="720471" w="1304290">
                  <a:moveTo>
                    <a:pt x="0" y="75565"/>
                  </a:moveTo>
                  <a:cubicBezTo>
                    <a:pt x="0" y="33782"/>
                    <a:pt x="34163" y="0"/>
                    <a:pt x="76200" y="0"/>
                  </a:cubicBezTo>
                  <a:lnTo>
                    <a:pt x="1228090" y="0"/>
                  </a:lnTo>
                  <a:cubicBezTo>
                    <a:pt x="1270127" y="0"/>
                    <a:pt x="1304290" y="33782"/>
                    <a:pt x="1304290" y="75565"/>
                  </a:cubicBezTo>
                  <a:lnTo>
                    <a:pt x="1304290" y="644906"/>
                  </a:lnTo>
                  <a:cubicBezTo>
                    <a:pt x="1304290" y="686689"/>
                    <a:pt x="1270127" y="720471"/>
                    <a:pt x="1228090" y="720471"/>
                  </a:cubicBezTo>
                  <a:lnTo>
                    <a:pt x="76200" y="720471"/>
                  </a:lnTo>
                  <a:cubicBezTo>
                    <a:pt x="34163" y="720471"/>
                    <a:pt x="0" y="686689"/>
                    <a:pt x="0" y="644906"/>
                  </a:cubicBezTo>
                  <a:close/>
                </a:path>
              </a:pathLst>
            </a:custGeom>
            <a:solidFill>
              <a:srgbClr val="842319"/>
            </a:solidFill>
          </p:spPr>
        </p:sp>
        <p:sp>
          <p:nvSpPr>
            <p:cNvPr name="TextBox 56" id="56"/>
            <p:cNvSpPr txBox="true"/>
            <p:nvPr/>
          </p:nvSpPr>
          <p:spPr>
            <a:xfrm>
              <a:off x="0" y="9525"/>
              <a:ext cx="1316952" cy="723697"/>
            </a:xfrm>
            <a:prstGeom prst="rect">
              <a:avLst/>
            </a:prstGeom>
          </p:spPr>
          <p:txBody>
            <a:bodyPr anchor="ctr" rtlCol="false" tIns="50800" lIns="50800" bIns="50800" rIns="50800"/>
            <a:lstStyle/>
            <a:p>
              <a:pPr algn="ctr">
                <a:lnSpc>
                  <a:spcPts val="1392"/>
                </a:lnSpc>
              </a:pPr>
              <a:r>
                <a:rPr lang="en-US" sz="1160" b="true">
                  <a:solidFill>
                    <a:srgbClr val="FFFFFF"/>
                  </a:solidFill>
                  <a:latin typeface="Century Gothic Paneuropean Bold"/>
                  <a:ea typeface="Century Gothic Paneuropean Bold"/>
                  <a:cs typeface="Century Gothic Paneuropean Bold"/>
                  <a:sym typeface="Century Gothic Paneuropean Bold"/>
                </a:rPr>
                <a:t>Tiltak og planer, budsjettering</a:t>
              </a:r>
            </a:p>
          </p:txBody>
        </p:sp>
      </p:grpSp>
      <p:grpSp>
        <p:nvGrpSpPr>
          <p:cNvPr name="Group 57" id="57"/>
          <p:cNvGrpSpPr/>
          <p:nvPr/>
        </p:nvGrpSpPr>
        <p:grpSpPr>
          <a:xfrm rot="0">
            <a:off x="6203994" y="5339917"/>
            <a:ext cx="1388973" cy="773320"/>
            <a:chOff x="0" y="0"/>
            <a:chExt cx="1316952" cy="733222"/>
          </a:xfrm>
        </p:grpSpPr>
        <p:sp>
          <p:nvSpPr>
            <p:cNvPr name="Freeform 58" id="58"/>
            <p:cNvSpPr/>
            <p:nvPr/>
          </p:nvSpPr>
          <p:spPr>
            <a:xfrm flipH="false" flipV="false" rot="0">
              <a:off x="6350" y="6350"/>
              <a:ext cx="1304290" cy="720471"/>
            </a:xfrm>
            <a:custGeom>
              <a:avLst/>
              <a:gdLst/>
              <a:ahLst/>
              <a:cxnLst/>
              <a:rect r="r" b="b" t="t" l="l"/>
              <a:pathLst>
                <a:path h="720471" w="1304290">
                  <a:moveTo>
                    <a:pt x="0" y="75565"/>
                  </a:moveTo>
                  <a:cubicBezTo>
                    <a:pt x="0" y="33782"/>
                    <a:pt x="34163" y="0"/>
                    <a:pt x="76200" y="0"/>
                  </a:cubicBezTo>
                  <a:lnTo>
                    <a:pt x="1228090" y="0"/>
                  </a:lnTo>
                  <a:cubicBezTo>
                    <a:pt x="1270127" y="0"/>
                    <a:pt x="1304290" y="33782"/>
                    <a:pt x="1304290" y="75565"/>
                  </a:cubicBezTo>
                  <a:lnTo>
                    <a:pt x="1304290" y="644906"/>
                  </a:lnTo>
                  <a:cubicBezTo>
                    <a:pt x="1304290" y="686689"/>
                    <a:pt x="1270127" y="720471"/>
                    <a:pt x="1228090" y="720471"/>
                  </a:cubicBezTo>
                  <a:lnTo>
                    <a:pt x="76200" y="720471"/>
                  </a:lnTo>
                  <a:cubicBezTo>
                    <a:pt x="34163" y="720471"/>
                    <a:pt x="0" y="686689"/>
                    <a:pt x="0" y="644906"/>
                  </a:cubicBezTo>
                  <a:close/>
                </a:path>
              </a:pathLst>
            </a:custGeom>
            <a:solidFill>
              <a:srgbClr val="842319"/>
            </a:solidFill>
          </p:spPr>
        </p:sp>
        <p:sp>
          <p:nvSpPr>
            <p:cNvPr name="TextBox 59" id="59"/>
            <p:cNvSpPr txBox="true"/>
            <p:nvPr/>
          </p:nvSpPr>
          <p:spPr>
            <a:xfrm>
              <a:off x="0" y="0"/>
              <a:ext cx="1316952" cy="733222"/>
            </a:xfrm>
            <a:prstGeom prst="rect">
              <a:avLst/>
            </a:prstGeom>
          </p:spPr>
          <p:txBody>
            <a:bodyPr anchor="ctr" rtlCol="false" tIns="50800" lIns="50800" bIns="50800" rIns="50800"/>
            <a:lstStyle/>
            <a:p>
              <a:pPr algn="ctr">
                <a:lnSpc>
                  <a:spcPts val="1329"/>
                </a:lnSpc>
              </a:pPr>
              <a:r>
                <a:rPr lang="en-US" sz="1107" b="true">
                  <a:solidFill>
                    <a:srgbClr val="FFFFFF"/>
                  </a:solidFill>
                  <a:latin typeface="Century Gothic Paneuropean Bold"/>
                  <a:ea typeface="Century Gothic Paneuropean Bold"/>
                  <a:cs typeface="Century Gothic Paneuropean Bold"/>
                  <a:sym typeface="Century Gothic Paneuropean Bold"/>
                </a:rPr>
                <a:t>Kompetansemøte </a:t>
              </a:r>
            </a:p>
            <a:p>
              <a:pPr algn="ctr">
                <a:lnSpc>
                  <a:spcPts val="1329"/>
                </a:lnSpc>
              </a:pPr>
              <a:r>
                <a:rPr lang="en-US" sz="1107" b="true">
                  <a:solidFill>
                    <a:srgbClr val="FFFFFF"/>
                  </a:solidFill>
                  <a:latin typeface="Century Gothic Paneuropean Bold"/>
                  <a:ea typeface="Century Gothic Paneuropean Bold"/>
                  <a:cs typeface="Century Gothic Paneuropean Bold"/>
                  <a:sym typeface="Century Gothic Paneuropean Bold"/>
                </a:rPr>
                <a:t>ledelse/klubb(er)</a:t>
              </a:r>
            </a:p>
          </p:txBody>
        </p:sp>
      </p:grpSp>
      <p:grpSp>
        <p:nvGrpSpPr>
          <p:cNvPr name="Group 60" id="60"/>
          <p:cNvGrpSpPr/>
          <p:nvPr/>
        </p:nvGrpSpPr>
        <p:grpSpPr>
          <a:xfrm rot="0">
            <a:off x="6041197" y="3908109"/>
            <a:ext cx="1769552" cy="773320"/>
            <a:chOff x="0" y="0"/>
            <a:chExt cx="1677797" cy="733222"/>
          </a:xfrm>
        </p:grpSpPr>
        <p:sp>
          <p:nvSpPr>
            <p:cNvPr name="Freeform 61" id="61"/>
            <p:cNvSpPr/>
            <p:nvPr/>
          </p:nvSpPr>
          <p:spPr>
            <a:xfrm flipH="false" flipV="false" rot="0">
              <a:off x="6350" y="6350"/>
              <a:ext cx="1665097" cy="720471"/>
            </a:xfrm>
            <a:custGeom>
              <a:avLst/>
              <a:gdLst/>
              <a:ahLst/>
              <a:cxnLst/>
              <a:rect r="r" b="b" t="t" l="l"/>
              <a:pathLst>
                <a:path h="720471" w="1665097">
                  <a:moveTo>
                    <a:pt x="0" y="75565"/>
                  </a:moveTo>
                  <a:cubicBezTo>
                    <a:pt x="0" y="33782"/>
                    <a:pt x="34163" y="0"/>
                    <a:pt x="76327" y="0"/>
                  </a:cubicBezTo>
                  <a:lnTo>
                    <a:pt x="1588770" y="0"/>
                  </a:lnTo>
                  <a:cubicBezTo>
                    <a:pt x="1630934" y="0"/>
                    <a:pt x="1665097" y="33782"/>
                    <a:pt x="1665097" y="75565"/>
                  </a:cubicBezTo>
                  <a:lnTo>
                    <a:pt x="1665097" y="644906"/>
                  </a:lnTo>
                  <a:cubicBezTo>
                    <a:pt x="1665097" y="686689"/>
                    <a:pt x="1630934" y="720471"/>
                    <a:pt x="1588770" y="720471"/>
                  </a:cubicBezTo>
                  <a:lnTo>
                    <a:pt x="76327" y="720471"/>
                  </a:lnTo>
                  <a:cubicBezTo>
                    <a:pt x="34163" y="720471"/>
                    <a:pt x="0" y="686689"/>
                    <a:pt x="0" y="644906"/>
                  </a:cubicBezTo>
                  <a:close/>
                </a:path>
              </a:pathLst>
            </a:custGeom>
            <a:solidFill>
              <a:srgbClr val="842319"/>
            </a:solidFill>
          </p:spPr>
        </p:sp>
        <p:sp>
          <p:nvSpPr>
            <p:cNvPr name="TextBox 62" id="62"/>
            <p:cNvSpPr txBox="true"/>
            <p:nvPr/>
          </p:nvSpPr>
          <p:spPr>
            <a:xfrm>
              <a:off x="0" y="0"/>
              <a:ext cx="1677797" cy="733222"/>
            </a:xfrm>
            <a:prstGeom prst="rect">
              <a:avLst/>
            </a:prstGeom>
          </p:spPr>
          <p:txBody>
            <a:bodyPr anchor="ctr" rtlCol="false" tIns="50800" lIns="50800" bIns="50800" rIns="50800"/>
            <a:lstStyle/>
            <a:p>
              <a:pPr algn="ctr">
                <a:lnSpc>
                  <a:spcPts val="1329"/>
                </a:lnSpc>
              </a:pPr>
              <a:r>
                <a:rPr lang="en-US" sz="1107" b="true">
                  <a:solidFill>
                    <a:srgbClr val="FFFFFF"/>
                  </a:solidFill>
                  <a:latin typeface="Century Gothic Paneuropean Bold"/>
                  <a:ea typeface="Century Gothic Paneuropean Bold"/>
                  <a:cs typeface="Century Gothic Paneuropean Bold"/>
                  <a:sym typeface="Century Gothic Paneuropean Bold"/>
                </a:rPr>
                <a:t>Kompetansesamtale</a:t>
              </a:r>
            </a:p>
            <a:p>
              <a:pPr algn="ctr">
                <a:lnSpc>
                  <a:spcPts val="1329"/>
                </a:lnSpc>
              </a:pPr>
              <a:r>
                <a:rPr lang="en-US" sz="1107" b="true">
                  <a:solidFill>
                    <a:srgbClr val="FFFFFF"/>
                  </a:solidFill>
                  <a:latin typeface="Century Gothic Paneuropean Bold"/>
                  <a:ea typeface="Century Gothic Paneuropean Bold"/>
                  <a:cs typeface="Century Gothic Paneuropean Bold"/>
                  <a:sym typeface="Century Gothic Paneuropean Bold"/>
                </a:rPr>
                <a:t>medarbeider</a:t>
              </a:r>
            </a:p>
          </p:txBody>
        </p:sp>
      </p:grpSp>
      <p:grpSp>
        <p:nvGrpSpPr>
          <p:cNvPr name="Group 63" id="63"/>
          <p:cNvGrpSpPr/>
          <p:nvPr/>
        </p:nvGrpSpPr>
        <p:grpSpPr>
          <a:xfrm rot="0">
            <a:off x="7072375" y="2782004"/>
            <a:ext cx="1388973" cy="773320"/>
            <a:chOff x="0" y="0"/>
            <a:chExt cx="1316952" cy="733222"/>
          </a:xfrm>
        </p:grpSpPr>
        <p:sp>
          <p:nvSpPr>
            <p:cNvPr name="Freeform 64" id="64"/>
            <p:cNvSpPr/>
            <p:nvPr/>
          </p:nvSpPr>
          <p:spPr>
            <a:xfrm flipH="false" flipV="false" rot="0">
              <a:off x="6350" y="6350"/>
              <a:ext cx="1304290" cy="720471"/>
            </a:xfrm>
            <a:custGeom>
              <a:avLst/>
              <a:gdLst/>
              <a:ahLst/>
              <a:cxnLst/>
              <a:rect r="r" b="b" t="t" l="l"/>
              <a:pathLst>
                <a:path h="720471" w="1304290">
                  <a:moveTo>
                    <a:pt x="0" y="75565"/>
                  </a:moveTo>
                  <a:cubicBezTo>
                    <a:pt x="0" y="33782"/>
                    <a:pt x="34163" y="0"/>
                    <a:pt x="76200" y="0"/>
                  </a:cubicBezTo>
                  <a:lnTo>
                    <a:pt x="1228090" y="0"/>
                  </a:lnTo>
                  <a:cubicBezTo>
                    <a:pt x="1270127" y="0"/>
                    <a:pt x="1304290" y="33782"/>
                    <a:pt x="1304290" y="75565"/>
                  </a:cubicBezTo>
                  <a:lnTo>
                    <a:pt x="1304290" y="644906"/>
                  </a:lnTo>
                  <a:cubicBezTo>
                    <a:pt x="1304290" y="686689"/>
                    <a:pt x="1270127" y="720471"/>
                    <a:pt x="1228090" y="720471"/>
                  </a:cubicBezTo>
                  <a:lnTo>
                    <a:pt x="76200" y="720471"/>
                  </a:lnTo>
                  <a:cubicBezTo>
                    <a:pt x="34163" y="720471"/>
                    <a:pt x="0" y="686689"/>
                    <a:pt x="0" y="644906"/>
                  </a:cubicBezTo>
                  <a:close/>
                </a:path>
              </a:pathLst>
            </a:custGeom>
            <a:solidFill>
              <a:srgbClr val="842319"/>
            </a:solidFill>
          </p:spPr>
        </p:sp>
        <p:sp>
          <p:nvSpPr>
            <p:cNvPr name="TextBox 65" id="65"/>
            <p:cNvSpPr txBox="true"/>
            <p:nvPr/>
          </p:nvSpPr>
          <p:spPr>
            <a:xfrm>
              <a:off x="0" y="9525"/>
              <a:ext cx="1316952" cy="723697"/>
            </a:xfrm>
            <a:prstGeom prst="rect">
              <a:avLst/>
            </a:prstGeom>
          </p:spPr>
          <p:txBody>
            <a:bodyPr anchor="ctr" rtlCol="false" tIns="50800" lIns="50800" bIns="50800" rIns="50800"/>
            <a:lstStyle/>
            <a:p>
              <a:pPr algn="ctr">
                <a:lnSpc>
                  <a:spcPts val="1392"/>
                </a:lnSpc>
              </a:pPr>
              <a:r>
                <a:rPr lang="en-US" sz="1160" b="true">
                  <a:solidFill>
                    <a:srgbClr val="FFFFFF"/>
                  </a:solidFill>
                  <a:latin typeface="Century Gothic Paneuropean Bold"/>
                  <a:ea typeface="Century Gothic Paneuropean Bold"/>
                  <a:cs typeface="Century Gothic Paneuropean Bold"/>
                  <a:sym typeface="Century Gothic Paneuropean Bold"/>
                </a:rPr>
                <a:t>Iverksette / gjennomføre</a:t>
              </a:r>
            </a:p>
          </p:txBody>
        </p:sp>
      </p:grpSp>
      <p:grpSp>
        <p:nvGrpSpPr>
          <p:cNvPr name="Group 66" id="66"/>
          <p:cNvGrpSpPr/>
          <p:nvPr/>
        </p:nvGrpSpPr>
        <p:grpSpPr>
          <a:xfrm rot="0">
            <a:off x="2781933" y="595039"/>
            <a:ext cx="5725867" cy="576193"/>
            <a:chOff x="0" y="0"/>
            <a:chExt cx="5428971" cy="546316"/>
          </a:xfrm>
        </p:grpSpPr>
        <p:sp>
          <p:nvSpPr>
            <p:cNvPr name="Freeform 67" id="67"/>
            <p:cNvSpPr/>
            <p:nvPr/>
          </p:nvSpPr>
          <p:spPr>
            <a:xfrm flipH="false" flipV="false" rot="0">
              <a:off x="0" y="0"/>
              <a:ext cx="5428969" cy="546312"/>
            </a:xfrm>
            <a:custGeom>
              <a:avLst/>
              <a:gdLst/>
              <a:ahLst/>
              <a:cxnLst/>
              <a:rect r="r" b="b" t="t" l="l"/>
              <a:pathLst>
                <a:path h="546312" w="5428969">
                  <a:moveTo>
                    <a:pt x="0" y="0"/>
                  </a:moveTo>
                  <a:lnTo>
                    <a:pt x="5428969" y="0"/>
                  </a:lnTo>
                  <a:lnTo>
                    <a:pt x="5428969" y="546312"/>
                  </a:lnTo>
                  <a:lnTo>
                    <a:pt x="0" y="546312"/>
                  </a:lnTo>
                  <a:close/>
                </a:path>
              </a:pathLst>
            </a:custGeom>
            <a:blipFill>
              <a:blip r:embed="rId3">
                <a:alphaModFix amt="0"/>
              </a:blip>
              <a:stretch>
                <a:fillRect l="0" t="-143631" r="0" b="-143632"/>
              </a:stretch>
            </a:blipFill>
          </p:spPr>
        </p:sp>
        <p:sp>
          <p:nvSpPr>
            <p:cNvPr name="TextBox 68" id="68"/>
            <p:cNvSpPr txBox="true"/>
            <p:nvPr/>
          </p:nvSpPr>
          <p:spPr>
            <a:xfrm>
              <a:off x="0" y="9525"/>
              <a:ext cx="5428971" cy="536791"/>
            </a:xfrm>
            <a:prstGeom prst="rect">
              <a:avLst/>
            </a:prstGeom>
          </p:spPr>
          <p:txBody>
            <a:bodyPr anchor="ctr" rtlCol="false" tIns="0" lIns="0" bIns="0" rIns="0"/>
            <a:lstStyle/>
            <a:p>
              <a:pPr algn="l">
                <a:lnSpc>
                  <a:spcPts val="3544"/>
                </a:lnSpc>
              </a:pPr>
              <a:r>
                <a:rPr lang="en-US" sz="2953" b="true">
                  <a:solidFill>
                    <a:srgbClr val="7A2B1F"/>
                  </a:solidFill>
                  <a:latin typeface="Century Gothic Paneuropean Bold"/>
                  <a:ea typeface="Century Gothic Paneuropean Bold"/>
                  <a:cs typeface="Century Gothic Paneuropean Bold"/>
                  <a:sym typeface="Century Gothic Paneuropean Bold"/>
                </a:rPr>
                <a:t>«ÅRSHJUL»  - PROSJEKTPERIODE</a:t>
              </a:r>
            </a:p>
          </p:txBody>
        </p:sp>
      </p:grpSp>
      <p:grpSp>
        <p:nvGrpSpPr>
          <p:cNvPr name="Group 69" id="69"/>
          <p:cNvGrpSpPr/>
          <p:nvPr/>
        </p:nvGrpSpPr>
        <p:grpSpPr>
          <a:xfrm rot="0">
            <a:off x="14522561" y="440412"/>
            <a:ext cx="903555" cy="885459"/>
            <a:chOff x="0" y="0"/>
            <a:chExt cx="856704" cy="839546"/>
          </a:xfrm>
        </p:grpSpPr>
        <p:sp>
          <p:nvSpPr>
            <p:cNvPr name="Freeform 70" id="70"/>
            <p:cNvSpPr/>
            <p:nvPr/>
          </p:nvSpPr>
          <p:spPr>
            <a:xfrm flipH="false" flipV="false" rot="0">
              <a:off x="6350" y="6350"/>
              <a:ext cx="844042" cy="826897"/>
            </a:xfrm>
            <a:custGeom>
              <a:avLst/>
              <a:gdLst/>
              <a:ahLst/>
              <a:cxnLst/>
              <a:rect r="r" b="b" t="t" l="l"/>
              <a:pathLst>
                <a:path h="826897" w="844042">
                  <a:moveTo>
                    <a:pt x="0" y="413385"/>
                  </a:moveTo>
                  <a:cubicBezTo>
                    <a:pt x="0" y="185039"/>
                    <a:pt x="188976" y="0"/>
                    <a:pt x="422021" y="0"/>
                  </a:cubicBezTo>
                  <a:cubicBezTo>
                    <a:pt x="655066" y="0"/>
                    <a:pt x="844042" y="185039"/>
                    <a:pt x="844042" y="413385"/>
                  </a:cubicBezTo>
                  <a:cubicBezTo>
                    <a:pt x="844042" y="641731"/>
                    <a:pt x="655066" y="826897"/>
                    <a:pt x="422021" y="826897"/>
                  </a:cubicBezTo>
                  <a:cubicBezTo>
                    <a:pt x="188976" y="826897"/>
                    <a:pt x="0" y="641731"/>
                    <a:pt x="0" y="413385"/>
                  </a:cubicBezTo>
                  <a:close/>
                </a:path>
              </a:pathLst>
            </a:custGeom>
            <a:solidFill>
              <a:srgbClr val="F3E9E2"/>
            </a:solidFill>
          </p:spPr>
        </p:sp>
      </p:grpSp>
      <p:grpSp>
        <p:nvGrpSpPr>
          <p:cNvPr name="Group 71" id="71"/>
          <p:cNvGrpSpPr/>
          <p:nvPr/>
        </p:nvGrpSpPr>
        <p:grpSpPr>
          <a:xfrm rot="0">
            <a:off x="14620970" y="724912"/>
            <a:ext cx="706736" cy="316446"/>
            <a:chOff x="0" y="0"/>
            <a:chExt cx="670090" cy="300038"/>
          </a:xfrm>
        </p:grpSpPr>
        <p:sp>
          <p:nvSpPr>
            <p:cNvPr name="Freeform 72" id="72"/>
            <p:cNvSpPr/>
            <p:nvPr/>
          </p:nvSpPr>
          <p:spPr>
            <a:xfrm flipH="false" flipV="false" rot="0">
              <a:off x="0" y="0"/>
              <a:ext cx="670095" cy="300031"/>
            </a:xfrm>
            <a:custGeom>
              <a:avLst/>
              <a:gdLst/>
              <a:ahLst/>
              <a:cxnLst/>
              <a:rect r="r" b="b" t="t" l="l"/>
              <a:pathLst>
                <a:path h="300031" w="670095">
                  <a:moveTo>
                    <a:pt x="0" y="0"/>
                  </a:moveTo>
                  <a:lnTo>
                    <a:pt x="670095" y="0"/>
                  </a:lnTo>
                  <a:lnTo>
                    <a:pt x="670095" y="300031"/>
                  </a:lnTo>
                  <a:lnTo>
                    <a:pt x="0" y="300031"/>
                  </a:lnTo>
                  <a:close/>
                </a:path>
              </a:pathLst>
            </a:custGeom>
            <a:blipFill>
              <a:blip r:embed="rId3">
                <a:alphaModFix amt="0"/>
              </a:blip>
              <a:stretch>
                <a:fillRect l="-7448" t="0" r="-7448" b="-2"/>
              </a:stretch>
            </a:blipFill>
          </p:spPr>
        </p:sp>
        <p:sp>
          <p:nvSpPr>
            <p:cNvPr name="TextBox 73" id="73"/>
            <p:cNvSpPr txBox="true"/>
            <p:nvPr/>
          </p:nvSpPr>
          <p:spPr>
            <a:xfrm>
              <a:off x="0" y="0"/>
              <a:ext cx="670090" cy="300038"/>
            </a:xfrm>
            <a:prstGeom prst="rect">
              <a:avLst/>
            </a:prstGeom>
          </p:spPr>
          <p:txBody>
            <a:bodyPr anchor="ctr" rtlCol="false" tIns="0" lIns="0" bIns="0" rIns="0"/>
            <a:lstStyle/>
            <a:p>
              <a:pPr algn="ctr">
                <a:lnSpc>
                  <a:spcPts val="1519"/>
                </a:lnSpc>
              </a:pPr>
              <a:r>
                <a:rPr lang="en-US" sz="1265" b="true">
                  <a:solidFill>
                    <a:srgbClr val="55220A"/>
                  </a:solidFill>
                  <a:latin typeface="Century Gothic Paneuropean Bold"/>
                  <a:ea typeface="Century Gothic Paneuropean Bold"/>
                  <a:cs typeface="Century Gothic Paneuropean Bold"/>
                  <a:sym typeface="Century Gothic Paneuropean Bold"/>
                </a:rPr>
                <a:t>TRINN 4</a:t>
              </a:r>
            </a:p>
          </p:txBody>
        </p:sp>
      </p:grpSp>
      <p:grpSp>
        <p:nvGrpSpPr>
          <p:cNvPr name="Group 74" id="74"/>
          <p:cNvGrpSpPr/>
          <p:nvPr/>
        </p:nvGrpSpPr>
        <p:grpSpPr>
          <a:xfrm rot="0">
            <a:off x="11088082" y="9395206"/>
            <a:ext cx="1626967" cy="505269"/>
            <a:chOff x="0" y="0"/>
            <a:chExt cx="1542606" cy="479069"/>
          </a:xfrm>
        </p:grpSpPr>
        <p:sp>
          <p:nvSpPr>
            <p:cNvPr name="Freeform 75" id="75"/>
            <p:cNvSpPr/>
            <p:nvPr/>
          </p:nvSpPr>
          <p:spPr>
            <a:xfrm flipH="false" flipV="false" rot="0">
              <a:off x="0" y="0"/>
              <a:ext cx="1542542" cy="479044"/>
            </a:xfrm>
            <a:custGeom>
              <a:avLst/>
              <a:gdLst/>
              <a:ahLst/>
              <a:cxnLst/>
              <a:rect r="r" b="b" t="t" l="l"/>
              <a:pathLst>
                <a:path h="479044" w="1542542">
                  <a:moveTo>
                    <a:pt x="0" y="0"/>
                  </a:moveTo>
                  <a:lnTo>
                    <a:pt x="1542542" y="0"/>
                  </a:lnTo>
                  <a:lnTo>
                    <a:pt x="1542542" y="479044"/>
                  </a:lnTo>
                  <a:lnTo>
                    <a:pt x="0" y="479044"/>
                  </a:lnTo>
                  <a:lnTo>
                    <a:pt x="0" y="0"/>
                  </a:lnTo>
                  <a:close/>
                </a:path>
              </a:pathLst>
            </a:custGeom>
            <a:blipFill>
              <a:blip r:embed="rId4"/>
              <a:stretch>
                <a:fillRect l="0" t="0" r="-4" b="-5"/>
              </a:stretch>
            </a:blipFill>
          </p:spPr>
        </p:sp>
      </p:grpSp>
      <p:sp>
        <p:nvSpPr>
          <p:cNvPr name="Freeform 76" id="76"/>
          <p:cNvSpPr/>
          <p:nvPr/>
        </p:nvSpPr>
        <p:spPr>
          <a:xfrm flipH="false" flipV="false" rot="0">
            <a:off x="8725110" y="9446708"/>
            <a:ext cx="1547165" cy="402263"/>
          </a:xfrm>
          <a:custGeom>
            <a:avLst/>
            <a:gdLst/>
            <a:ahLst/>
            <a:cxnLst/>
            <a:rect r="r" b="b" t="t" l="l"/>
            <a:pathLst>
              <a:path h="402263" w="1547165">
                <a:moveTo>
                  <a:pt x="0" y="0"/>
                </a:moveTo>
                <a:lnTo>
                  <a:pt x="1547165" y="0"/>
                </a:lnTo>
                <a:lnTo>
                  <a:pt x="1547165" y="402263"/>
                </a:lnTo>
                <a:lnTo>
                  <a:pt x="0" y="40226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7" id="77"/>
          <p:cNvSpPr/>
          <p:nvPr/>
        </p:nvSpPr>
        <p:spPr>
          <a:xfrm flipH="false" flipV="false" rot="0">
            <a:off x="13530856" y="9395206"/>
            <a:ext cx="1596425" cy="505269"/>
          </a:xfrm>
          <a:custGeom>
            <a:avLst/>
            <a:gdLst/>
            <a:ahLst/>
            <a:cxnLst/>
            <a:rect r="r" b="b" t="t" l="l"/>
            <a:pathLst>
              <a:path h="505269" w="1596425">
                <a:moveTo>
                  <a:pt x="0" y="0"/>
                </a:moveTo>
                <a:lnTo>
                  <a:pt x="1596425" y="0"/>
                </a:lnTo>
                <a:lnTo>
                  <a:pt x="1596425" y="505268"/>
                </a:lnTo>
                <a:lnTo>
                  <a:pt x="0" y="505268"/>
                </a:lnTo>
                <a:lnTo>
                  <a:pt x="0" y="0"/>
                </a:lnTo>
                <a:close/>
              </a:path>
            </a:pathLst>
          </a:custGeom>
          <a:blipFill>
            <a:blip r:embed="rId7"/>
            <a:stretch>
              <a:fillRect l="0" t="0" r="0" b="0"/>
            </a:stretch>
          </a:blipFill>
        </p:spPr>
      </p:sp>
    </p:spTree>
  </p:cSld>
  <p:clrMapOvr>
    <a:masterClrMapping/>
  </p:clrMapOvr>
  <p:transition spd="fast">
    <p:fade/>
  </p:transition>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510850" y="2221791"/>
            <a:ext cx="5633150" cy="6375797"/>
          </a:xfrm>
          <a:prstGeom prst="rect">
            <a:avLst/>
          </a:prstGeom>
        </p:spPr>
        <p:txBody>
          <a:bodyPr anchor="t" rtlCol="false" tIns="0" lIns="0" bIns="0" rIns="0">
            <a:spAutoFit/>
          </a:bodyPr>
          <a:lstStyle/>
          <a:p>
            <a:pPr algn="l">
              <a:lnSpc>
                <a:spcPts val="1856"/>
              </a:lnSpc>
            </a:pPr>
            <a:r>
              <a:rPr lang="en-US" sz="1546" b="true">
                <a:solidFill>
                  <a:srgbClr val="792A1E"/>
                </a:solidFill>
                <a:latin typeface="Century Gothic Paneuropean Bold"/>
                <a:ea typeface="Century Gothic Paneuropean Bold"/>
                <a:cs typeface="Century Gothic Paneuropean Bold"/>
                <a:sym typeface="Century Gothic Paneuropean Bold"/>
              </a:rPr>
              <a:t>1</a:t>
            </a:r>
            <a:r>
              <a:rPr lang="en-US" sz="1546">
                <a:solidFill>
                  <a:srgbClr val="5E5E5E"/>
                </a:solidFill>
                <a:latin typeface="Century Gothic Paneuropean"/>
                <a:ea typeface="Century Gothic Paneuropean"/>
                <a:cs typeface="Century Gothic Paneuropean"/>
                <a:sym typeface="Century Gothic Paneuropean"/>
              </a:rPr>
              <a:t>. </a:t>
            </a:r>
            <a:r>
              <a:rPr lang="en-US" sz="1546">
                <a:solidFill>
                  <a:srgbClr val="000000"/>
                </a:solidFill>
                <a:latin typeface="Century Gothic Paneuropean"/>
                <a:ea typeface="Century Gothic Paneuropean"/>
                <a:cs typeface="Century Gothic Paneuropean"/>
                <a:sym typeface="Century Gothic Paneuropean"/>
              </a:rPr>
              <a:t>Kompetanseheving er et felles virkemiddel for å utvikle og heve kvaliteten på journalistikken, og dermed også bedre bedriftenes posisjon og inntektsmulighet. Kompetanseheving styrker mediebedriftenes konkurranse- og omstillingsevne og de redaksjonelle medarbeideres utvikling og fornyelse. Partene vil derfor understreke det verdifulle i at redaksjonelle medarbeidere styrker sin kompetanse, samt at bedriftene legger stor vekt på planmessig opplæring og kompetanseheving.</a:t>
            </a:r>
          </a:p>
          <a:p>
            <a:pPr algn="l">
              <a:lnSpc>
                <a:spcPts val="1856"/>
              </a:lnSpc>
            </a:pPr>
          </a:p>
          <a:p>
            <a:pPr algn="l">
              <a:lnSpc>
                <a:spcPts val="1856"/>
              </a:lnSpc>
            </a:pPr>
            <a:r>
              <a:rPr lang="en-US" sz="1546" b="true">
                <a:solidFill>
                  <a:srgbClr val="792A1E"/>
                </a:solidFill>
                <a:latin typeface="Century Gothic Paneuropean Bold"/>
                <a:ea typeface="Century Gothic Paneuropean Bold"/>
                <a:cs typeface="Century Gothic Paneuropean Bold"/>
                <a:sym typeface="Century Gothic Paneuropean Bold"/>
              </a:rPr>
              <a:t>2</a:t>
            </a:r>
            <a:r>
              <a:rPr lang="en-US" sz="1546">
                <a:solidFill>
                  <a:srgbClr val="792A1E"/>
                </a:solidFill>
                <a:latin typeface="Century Gothic Paneuropean"/>
                <a:ea typeface="Century Gothic Paneuropean"/>
                <a:cs typeface="Century Gothic Paneuropean"/>
                <a:sym typeface="Century Gothic Paneuropean"/>
              </a:rPr>
              <a:t>. </a:t>
            </a:r>
            <a:r>
              <a:rPr lang="en-US" sz="1546">
                <a:solidFill>
                  <a:srgbClr val="000000"/>
                </a:solidFill>
                <a:latin typeface="Century Gothic Paneuropean"/>
                <a:ea typeface="Century Gothic Paneuropean"/>
                <a:cs typeface="Century Gothic Paneuropean"/>
                <a:sym typeface="Century Gothic Paneuropean"/>
              </a:rPr>
              <a:t>Bedriftene vil, etter drøftinger med tillitsvalgte, derfor hvert år legge fram planer for etter- og videreutdanning. Den enkelte bedrift skal legge fram sine mål for framtidig utvikling som grunnlag for kartlegging av kompetansebehovene. Det er bedriftens ansvar, i samarbeid med de redaksjonelle medarbeidere, å foreta kartlegging og initiere eventuelle tiltak. Kartleggingen oppdateres vanligvis en gang pr. år. Der hvor det er gap mellom bedriftens nåværende kompetanse og fremtidig behov, forutsettes dette dekket med aktuelle opplæringstiltak eller med andre virkemidler. Kostnader til etter- og videreutdanning i samsvar med bedriftens behov er bedriftens ansvar.</a:t>
            </a:r>
          </a:p>
          <a:p>
            <a:pPr algn="l">
              <a:lnSpc>
                <a:spcPts val="1856"/>
              </a:lnSpc>
            </a:pPr>
          </a:p>
          <a:p>
            <a:pPr algn="l">
              <a:lnSpc>
                <a:spcPts val="1856"/>
              </a:lnSpc>
            </a:pPr>
            <a:r>
              <a:rPr lang="en-US" sz="1546" b="true">
                <a:solidFill>
                  <a:srgbClr val="792A1E"/>
                </a:solidFill>
                <a:latin typeface="Century Gothic Paneuropean Bold"/>
                <a:ea typeface="Century Gothic Paneuropean Bold"/>
                <a:cs typeface="Century Gothic Paneuropean Bold"/>
                <a:sym typeface="Century Gothic Paneuropean Bold"/>
              </a:rPr>
              <a:t>3</a:t>
            </a:r>
            <a:r>
              <a:rPr lang="en-US" sz="1546">
                <a:solidFill>
                  <a:srgbClr val="792A1E"/>
                </a:solidFill>
                <a:latin typeface="Century Gothic Paneuropean"/>
                <a:ea typeface="Century Gothic Paneuropean"/>
                <a:cs typeface="Century Gothic Paneuropean"/>
                <a:sym typeface="Century Gothic Paneuropean"/>
              </a:rPr>
              <a:t>. </a:t>
            </a:r>
            <a:r>
              <a:rPr lang="en-US" sz="1546">
                <a:solidFill>
                  <a:srgbClr val="000000"/>
                </a:solidFill>
                <a:latin typeface="Century Gothic Paneuropean"/>
                <a:ea typeface="Century Gothic Paneuropean"/>
                <a:cs typeface="Century Gothic Paneuropean"/>
                <a:sym typeface="Century Gothic Paneuropean"/>
              </a:rPr>
              <a:t>Partene anbefaler at kompetanseplaner utarbeidet under bestemmelsene i § 39, pkt.2 tillegges vekt ved prioritering av etter- og videreutdanningstiltak.</a:t>
            </a:r>
          </a:p>
          <a:p>
            <a:pPr algn="l">
              <a:lnSpc>
                <a:spcPts val="1856"/>
              </a:lnSpc>
            </a:pPr>
          </a:p>
        </p:txBody>
      </p:sp>
      <p:sp>
        <p:nvSpPr>
          <p:cNvPr name="TextBox 3" id="3"/>
          <p:cNvSpPr txBox="true"/>
          <p:nvPr/>
        </p:nvSpPr>
        <p:spPr>
          <a:xfrm rot="0">
            <a:off x="9556431" y="2221778"/>
            <a:ext cx="5363626" cy="5920383"/>
          </a:xfrm>
          <a:prstGeom prst="rect">
            <a:avLst/>
          </a:prstGeom>
        </p:spPr>
        <p:txBody>
          <a:bodyPr anchor="t" rtlCol="false" tIns="0" lIns="0" bIns="0" rIns="0">
            <a:spAutoFit/>
          </a:bodyPr>
          <a:lstStyle/>
          <a:p>
            <a:pPr algn="l">
              <a:lnSpc>
                <a:spcPts val="1856"/>
              </a:lnSpc>
            </a:pPr>
            <a:r>
              <a:rPr lang="en-US" sz="1546" b="true">
                <a:solidFill>
                  <a:srgbClr val="792A1E"/>
                </a:solidFill>
                <a:latin typeface="Century Gothic Paneuropean Bold"/>
                <a:ea typeface="Century Gothic Paneuropean Bold"/>
                <a:cs typeface="Century Gothic Paneuropean Bold"/>
                <a:sym typeface="Century Gothic Paneuropean Bold"/>
              </a:rPr>
              <a:t>4</a:t>
            </a:r>
            <a:r>
              <a:rPr lang="en-US" sz="1546">
                <a:solidFill>
                  <a:srgbClr val="792A1E"/>
                </a:solidFill>
                <a:latin typeface="Century Gothic Paneuropean"/>
                <a:ea typeface="Century Gothic Paneuropean"/>
                <a:cs typeface="Century Gothic Paneuropean"/>
                <a:sym typeface="Century Gothic Paneuropean"/>
              </a:rPr>
              <a:t>. </a:t>
            </a:r>
            <a:r>
              <a:rPr lang="en-US" sz="1546">
                <a:solidFill>
                  <a:srgbClr val="000000"/>
                </a:solidFill>
                <a:latin typeface="Century Gothic Paneuropean"/>
                <a:ea typeface="Century Gothic Paneuropean"/>
                <a:cs typeface="Century Gothic Paneuropean"/>
                <a:sym typeface="Century Gothic Paneuropean"/>
              </a:rPr>
              <a:t>Bedriften dekker egenandelen for medarbeidere som deltar på kurs i regi av IJ etter planpåmelding eller etter avtale mellom bedriften og den enkelte journalist.</a:t>
            </a:r>
          </a:p>
          <a:p>
            <a:pPr algn="l">
              <a:lnSpc>
                <a:spcPts val="1856"/>
              </a:lnSpc>
            </a:pPr>
          </a:p>
          <a:p>
            <a:pPr algn="l">
              <a:lnSpc>
                <a:spcPts val="1856"/>
              </a:lnSpc>
            </a:pPr>
            <a:r>
              <a:rPr lang="en-US" sz="1546" b="true">
                <a:solidFill>
                  <a:srgbClr val="792A1E"/>
                </a:solidFill>
                <a:latin typeface="Century Gothic Paneuropean Bold"/>
                <a:ea typeface="Century Gothic Paneuropean Bold"/>
                <a:cs typeface="Century Gothic Paneuropean Bold"/>
                <a:sym typeface="Century Gothic Paneuropean Bold"/>
              </a:rPr>
              <a:t>5</a:t>
            </a:r>
            <a:r>
              <a:rPr lang="en-US" sz="1546">
                <a:solidFill>
                  <a:srgbClr val="792A1E"/>
                </a:solidFill>
                <a:latin typeface="Century Gothic Paneuropean"/>
                <a:ea typeface="Century Gothic Paneuropean"/>
                <a:cs typeface="Century Gothic Paneuropean"/>
                <a:sym typeface="Century Gothic Paneuropean"/>
              </a:rPr>
              <a:t>. </a:t>
            </a:r>
            <a:r>
              <a:rPr lang="en-US" sz="1546">
                <a:solidFill>
                  <a:srgbClr val="000000"/>
                </a:solidFill>
                <a:latin typeface="Century Gothic Paneuropean"/>
                <a:ea typeface="Century Gothic Paneuropean"/>
                <a:cs typeface="Century Gothic Paneuropean"/>
                <a:sym typeface="Century Gothic Paneuropean"/>
              </a:rPr>
              <a:t>Hvis bedriftsmessige hensyn ikke er til hinder for det, vil bedriften gi permisjon til videreutdanning i journalistyrket.</a:t>
            </a:r>
          </a:p>
          <a:p>
            <a:pPr algn="l">
              <a:lnSpc>
                <a:spcPts val="1856"/>
              </a:lnSpc>
            </a:pPr>
          </a:p>
          <a:p>
            <a:pPr algn="l">
              <a:lnSpc>
                <a:spcPts val="1856"/>
              </a:lnSpc>
            </a:pPr>
            <a:r>
              <a:rPr lang="en-US" sz="1546" b="true">
                <a:solidFill>
                  <a:srgbClr val="792A1E"/>
                </a:solidFill>
                <a:latin typeface="Century Gothic Paneuropean Bold"/>
                <a:ea typeface="Century Gothic Paneuropean Bold"/>
                <a:cs typeface="Century Gothic Paneuropean Bold"/>
                <a:sym typeface="Century Gothic Paneuropean Bold"/>
              </a:rPr>
              <a:t>6</a:t>
            </a:r>
            <a:r>
              <a:rPr lang="en-US" sz="1546">
                <a:solidFill>
                  <a:srgbClr val="792A1E"/>
                </a:solidFill>
                <a:latin typeface="Century Gothic Paneuropean"/>
                <a:ea typeface="Century Gothic Paneuropean"/>
                <a:cs typeface="Century Gothic Paneuropean"/>
                <a:sym typeface="Century Gothic Paneuropean"/>
              </a:rPr>
              <a:t>. </a:t>
            </a:r>
            <a:r>
              <a:rPr lang="en-US" sz="1546">
                <a:solidFill>
                  <a:srgbClr val="000000"/>
                </a:solidFill>
                <a:latin typeface="Century Gothic Paneuropean"/>
                <a:ea typeface="Century Gothic Paneuropean"/>
                <a:cs typeface="Century Gothic Paneuropean"/>
                <a:sym typeface="Century Gothic Paneuropean"/>
              </a:rPr>
              <a:t>Bedriften skal på forhånd være underrettet om søknader til kurs og stipendier som gir rett til permisjon etter denne bestemmelsen.</a:t>
            </a:r>
          </a:p>
          <a:p>
            <a:pPr algn="l">
              <a:lnSpc>
                <a:spcPts val="1856"/>
              </a:lnSpc>
            </a:pPr>
          </a:p>
          <a:p>
            <a:pPr algn="l">
              <a:lnSpc>
                <a:spcPts val="1856"/>
              </a:lnSpc>
            </a:pPr>
            <a:r>
              <a:rPr lang="en-US" sz="1546" b="true">
                <a:solidFill>
                  <a:srgbClr val="792A1E"/>
                </a:solidFill>
                <a:latin typeface="Century Gothic Paneuropean Bold"/>
                <a:ea typeface="Century Gothic Paneuropean Bold"/>
                <a:cs typeface="Century Gothic Paneuropean Bold"/>
                <a:sym typeface="Century Gothic Paneuropean Bold"/>
              </a:rPr>
              <a:t>7</a:t>
            </a:r>
            <a:r>
              <a:rPr lang="en-US" sz="1546">
                <a:solidFill>
                  <a:srgbClr val="792A1E"/>
                </a:solidFill>
                <a:latin typeface="Century Gothic Paneuropean"/>
                <a:ea typeface="Century Gothic Paneuropean"/>
                <a:cs typeface="Century Gothic Paneuropean"/>
                <a:sym typeface="Century Gothic Paneuropean"/>
              </a:rPr>
              <a:t>. </a:t>
            </a:r>
            <a:r>
              <a:rPr lang="en-US" sz="1546">
                <a:solidFill>
                  <a:srgbClr val="000000"/>
                </a:solidFill>
                <a:latin typeface="Century Gothic Paneuropean"/>
                <a:ea typeface="Century Gothic Paneuropean"/>
                <a:cs typeface="Century Gothic Paneuropean"/>
                <a:sym typeface="Century Gothic Paneuropean"/>
              </a:rPr>
              <a:t>Bedriften gir permisjon med full lønn for:</a:t>
            </a:r>
          </a:p>
          <a:p>
            <a:pPr algn="l" marL="841627" indent="-280542" lvl="2">
              <a:lnSpc>
                <a:spcPts val="1856"/>
              </a:lnSpc>
              <a:buAutoNum type="alphaLcPeriod" startAt="1"/>
            </a:pPr>
            <a:r>
              <a:rPr lang="en-US" sz="1546">
                <a:solidFill>
                  <a:srgbClr val="000000"/>
                </a:solidFill>
                <a:latin typeface="Century Gothic Paneuropean"/>
                <a:ea typeface="Century Gothic Paneuropean"/>
                <a:cs typeface="Century Gothic Paneuropean"/>
                <a:sym typeface="Century Gothic Paneuropean"/>
              </a:rPr>
              <a:t>Deltakelse i kurs/studier arrangert av eller lagt opp i samarbeid med Institutt for</a:t>
            </a:r>
          </a:p>
          <a:p>
            <a:pPr algn="l" marL="841627" indent="-280542" lvl="2">
              <a:lnSpc>
                <a:spcPts val="1856"/>
              </a:lnSpc>
              <a:buAutoNum type="alphaLcPeriod" startAt="1"/>
            </a:pPr>
            <a:r>
              <a:rPr lang="en-US" sz="1546">
                <a:solidFill>
                  <a:srgbClr val="000000"/>
                </a:solidFill>
                <a:latin typeface="Century Gothic Paneuropean"/>
                <a:ea typeface="Century Gothic Paneuropean"/>
                <a:cs typeface="Century Gothic Paneuropean"/>
                <a:sym typeface="Century Gothic Paneuropean"/>
              </a:rPr>
              <a:t>Journalistikk.</a:t>
            </a:r>
          </a:p>
          <a:p>
            <a:pPr algn="l" marL="841627" indent="-280542" lvl="2">
              <a:lnSpc>
                <a:spcPts val="1856"/>
              </a:lnSpc>
              <a:buAutoNum type="alphaLcPeriod" startAt="1"/>
            </a:pPr>
            <a:r>
              <a:rPr lang="en-US" sz="1546">
                <a:solidFill>
                  <a:srgbClr val="000000"/>
                </a:solidFill>
                <a:latin typeface="Century Gothic Paneuropean"/>
                <a:ea typeface="Century Gothic Paneuropean"/>
                <a:cs typeface="Century Gothic Paneuropean"/>
                <a:sym typeface="Century Gothic Paneuropean"/>
              </a:rPr>
              <a:t>Utdanningsstipender som er godkjent av Pressens Stipendkomité.</a:t>
            </a:r>
          </a:p>
          <a:p>
            <a:pPr algn="l" marL="841627" indent="-280542" lvl="2">
              <a:lnSpc>
                <a:spcPts val="1856"/>
              </a:lnSpc>
              <a:buAutoNum type="alphaLcPeriod" startAt="1"/>
            </a:pPr>
            <a:r>
              <a:rPr lang="en-US" sz="1546">
                <a:solidFill>
                  <a:srgbClr val="000000"/>
                </a:solidFill>
                <a:latin typeface="Century Gothic Paneuropean"/>
                <a:ea typeface="Century Gothic Paneuropean"/>
                <a:cs typeface="Century Gothic Paneuropean"/>
                <a:sym typeface="Century Gothic Paneuropean"/>
              </a:rPr>
              <a:t>Deltakelse på Nordisk Journalistcenters kurs.</a:t>
            </a:r>
          </a:p>
          <a:p>
            <a:pPr algn="l" marL="841627" indent="-280542" lvl="2">
              <a:lnSpc>
                <a:spcPts val="1856"/>
              </a:lnSpc>
              <a:buAutoNum type="alphaLcPeriod" startAt="1"/>
            </a:pPr>
            <a:r>
              <a:rPr lang="en-US" sz="1546">
                <a:solidFill>
                  <a:srgbClr val="000000"/>
                </a:solidFill>
                <a:latin typeface="Century Gothic Paneuropean"/>
                <a:ea typeface="Century Gothic Paneuropean"/>
                <a:cs typeface="Century Gothic Paneuropean"/>
                <a:sym typeface="Century Gothic Paneuropean"/>
              </a:rPr>
              <a:t>Deltakelse i kompetansegivende tiltak finansiert av Stup-ordningen. Permisjonen spesifiseres av STUP-styret og er begrenset til 4 måneder.</a:t>
            </a:r>
          </a:p>
          <a:p>
            <a:pPr algn="l" marL="841627" indent="-280542" lvl="2">
              <a:lnSpc>
                <a:spcPts val="1856"/>
              </a:lnSpc>
              <a:buAutoNum type="alphaLcPeriod" startAt="1"/>
            </a:pPr>
            <a:r>
              <a:rPr lang="en-US" sz="1546">
                <a:solidFill>
                  <a:srgbClr val="000000"/>
                </a:solidFill>
                <a:latin typeface="Century Gothic Paneuropean"/>
                <a:ea typeface="Century Gothic Paneuropean"/>
                <a:cs typeface="Century Gothic Paneuropean"/>
                <a:sym typeface="Century Gothic Paneuropean"/>
              </a:rPr>
              <a:t>Annen videreutdanning/bruk av stipender i samsvar med kompetanseplan eller bedriftens kompetansebehov.</a:t>
            </a:r>
          </a:p>
        </p:txBody>
      </p:sp>
      <p:grpSp>
        <p:nvGrpSpPr>
          <p:cNvPr name="Group 4" id="4"/>
          <p:cNvGrpSpPr/>
          <p:nvPr/>
        </p:nvGrpSpPr>
        <p:grpSpPr>
          <a:xfrm rot="0">
            <a:off x="2781933" y="481199"/>
            <a:ext cx="9883088" cy="803873"/>
            <a:chOff x="0" y="0"/>
            <a:chExt cx="9370632" cy="762190"/>
          </a:xfrm>
        </p:grpSpPr>
        <p:sp>
          <p:nvSpPr>
            <p:cNvPr name="Freeform 5" id="5"/>
            <p:cNvSpPr/>
            <p:nvPr/>
          </p:nvSpPr>
          <p:spPr>
            <a:xfrm flipH="false" flipV="false" rot="0">
              <a:off x="0" y="0"/>
              <a:ext cx="9370635" cy="762187"/>
            </a:xfrm>
            <a:custGeom>
              <a:avLst/>
              <a:gdLst/>
              <a:ahLst/>
              <a:cxnLst/>
              <a:rect r="r" b="b" t="t" l="l"/>
              <a:pathLst>
                <a:path h="762187" w="9370635">
                  <a:moveTo>
                    <a:pt x="0" y="0"/>
                  </a:moveTo>
                  <a:lnTo>
                    <a:pt x="9370635" y="0"/>
                  </a:lnTo>
                  <a:lnTo>
                    <a:pt x="9370635" y="762187"/>
                  </a:lnTo>
                  <a:lnTo>
                    <a:pt x="0" y="762187"/>
                  </a:lnTo>
                  <a:close/>
                </a:path>
              </a:pathLst>
            </a:custGeom>
            <a:blipFill>
              <a:blip r:embed="rId2">
                <a:alphaModFix amt="0"/>
              </a:blip>
              <a:stretch>
                <a:fillRect l="0" t="-189556" r="0" b="-189557"/>
              </a:stretch>
            </a:blipFill>
          </p:spPr>
        </p:sp>
        <p:sp>
          <p:nvSpPr>
            <p:cNvPr name="TextBox 6" id="6"/>
            <p:cNvSpPr txBox="true"/>
            <p:nvPr/>
          </p:nvSpPr>
          <p:spPr>
            <a:xfrm>
              <a:off x="0" y="9525"/>
              <a:ext cx="9370632" cy="752665"/>
            </a:xfrm>
            <a:prstGeom prst="rect">
              <a:avLst/>
            </a:prstGeom>
          </p:spPr>
          <p:txBody>
            <a:bodyPr anchor="ctr" rtlCol="false" tIns="0" lIns="0" bIns="0" rIns="0"/>
            <a:lstStyle/>
            <a:p>
              <a:pPr algn="l">
                <a:lnSpc>
                  <a:spcPts val="3544"/>
                </a:lnSpc>
              </a:pPr>
              <a:r>
                <a:rPr lang="en-US" sz="2953" b="true">
                  <a:solidFill>
                    <a:srgbClr val="7A2B1F"/>
                  </a:solidFill>
                  <a:latin typeface="Century Gothic Paneuropean Bold"/>
                  <a:ea typeface="Century Gothic Paneuropean Bold"/>
                  <a:cs typeface="Century Gothic Paneuropean Bold"/>
                  <a:sym typeface="Century Gothic Paneuropean Bold"/>
                </a:rPr>
                <a:t>§ 39 I JOURNALISTAVTALEN </a:t>
              </a:r>
            </a:p>
            <a:p>
              <a:pPr algn="l">
                <a:lnSpc>
                  <a:spcPts val="1772"/>
                </a:lnSpc>
              </a:pPr>
              <a:r>
                <a:rPr lang="en-US" sz="1476" b="true">
                  <a:solidFill>
                    <a:srgbClr val="000000"/>
                  </a:solidFill>
                  <a:latin typeface="Century Gothic Paneuropean Bold"/>
                  <a:ea typeface="Century Gothic Paneuropean Bold"/>
                  <a:cs typeface="Century Gothic Paneuropean Bold"/>
                  <a:sym typeface="Century Gothic Paneuropean Bold"/>
                </a:rPr>
                <a:t>Næringslivets Hovedorganisasjon (NHO), Mediebedriftenes Landsforening (MBL) og Norsk Journalistlag (NJ):</a:t>
              </a:r>
            </a:p>
          </p:txBody>
        </p:sp>
      </p:grpSp>
      <p:grpSp>
        <p:nvGrpSpPr>
          <p:cNvPr name="Group 7" id="7"/>
          <p:cNvGrpSpPr/>
          <p:nvPr/>
        </p:nvGrpSpPr>
        <p:grpSpPr>
          <a:xfrm rot="0">
            <a:off x="11088082" y="9395206"/>
            <a:ext cx="1626967" cy="505269"/>
            <a:chOff x="0" y="0"/>
            <a:chExt cx="1542606" cy="479069"/>
          </a:xfrm>
        </p:grpSpPr>
        <p:sp>
          <p:nvSpPr>
            <p:cNvPr name="Freeform 8" id="8"/>
            <p:cNvSpPr/>
            <p:nvPr/>
          </p:nvSpPr>
          <p:spPr>
            <a:xfrm flipH="false" flipV="false" rot="0">
              <a:off x="0" y="0"/>
              <a:ext cx="1542542" cy="479044"/>
            </a:xfrm>
            <a:custGeom>
              <a:avLst/>
              <a:gdLst/>
              <a:ahLst/>
              <a:cxnLst/>
              <a:rect r="r" b="b" t="t" l="l"/>
              <a:pathLst>
                <a:path h="479044" w="1542542">
                  <a:moveTo>
                    <a:pt x="0" y="0"/>
                  </a:moveTo>
                  <a:lnTo>
                    <a:pt x="1542542" y="0"/>
                  </a:lnTo>
                  <a:lnTo>
                    <a:pt x="1542542" y="479044"/>
                  </a:lnTo>
                  <a:lnTo>
                    <a:pt x="0" y="479044"/>
                  </a:lnTo>
                  <a:lnTo>
                    <a:pt x="0" y="0"/>
                  </a:lnTo>
                  <a:close/>
                </a:path>
              </a:pathLst>
            </a:custGeom>
            <a:blipFill>
              <a:blip r:embed="rId3"/>
              <a:stretch>
                <a:fillRect l="0" t="0" r="-4" b="-5"/>
              </a:stretch>
            </a:blipFill>
          </p:spPr>
        </p:sp>
      </p:grpSp>
      <p:sp>
        <p:nvSpPr>
          <p:cNvPr name="Freeform 9" id="9"/>
          <p:cNvSpPr/>
          <p:nvPr/>
        </p:nvSpPr>
        <p:spPr>
          <a:xfrm flipH="false" flipV="false" rot="0">
            <a:off x="8725110" y="9446708"/>
            <a:ext cx="1547165" cy="402263"/>
          </a:xfrm>
          <a:custGeom>
            <a:avLst/>
            <a:gdLst/>
            <a:ahLst/>
            <a:cxnLst/>
            <a:rect r="r" b="b" t="t" l="l"/>
            <a:pathLst>
              <a:path h="402263" w="1547165">
                <a:moveTo>
                  <a:pt x="0" y="0"/>
                </a:moveTo>
                <a:lnTo>
                  <a:pt x="1547165" y="0"/>
                </a:lnTo>
                <a:lnTo>
                  <a:pt x="1547165" y="402263"/>
                </a:lnTo>
                <a:lnTo>
                  <a:pt x="0" y="40226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13530856" y="9395206"/>
            <a:ext cx="1596425" cy="505269"/>
          </a:xfrm>
          <a:custGeom>
            <a:avLst/>
            <a:gdLst/>
            <a:ahLst/>
            <a:cxnLst/>
            <a:rect r="r" b="b" t="t" l="l"/>
            <a:pathLst>
              <a:path h="505269" w="1596425">
                <a:moveTo>
                  <a:pt x="0" y="0"/>
                </a:moveTo>
                <a:lnTo>
                  <a:pt x="1596425" y="0"/>
                </a:lnTo>
                <a:lnTo>
                  <a:pt x="1596425" y="505268"/>
                </a:lnTo>
                <a:lnTo>
                  <a:pt x="0" y="505268"/>
                </a:lnTo>
                <a:lnTo>
                  <a:pt x="0" y="0"/>
                </a:lnTo>
                <a:close/>
              </a:path>
            </a:pathLst>
          </a:custGeom>
          <a:blipFill>
            <a:blip r:embed="rId6"/>
            <a:stretch>
              <a:fillRect l="0" t="0" r="0" b="0"/>
            </a:stretch>
          </a:blipFill>
        </p:spPr>
      </p:sp>
    </p:spTree>
  </p:cSld>
  <p:clrMapOvr>
    <a:masterClrMapping/>
  </p:clrMapOvr>
  <p:transition spd="fast">
    <p:fade/>
  </p:transition>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367465" y="1221889"/>
            <a:ext cx="7556418" cy="5031682"/>
            <a:chOff x="0" y="0"/>
            <a:chExt cx="7164603" cy="4770780"/>
          </a:xfrm>
        </p:grpSpPr>
        <p:sp>
          <p:nvSpPr>
            <p:cNvPr name="Freeform 3" id="3" descr="Et bilde som inneholder Font, logo, Grafikk, tekst  KI-generert innhold kan være feil."/>
            <p:cNvSpPr/>
            <p:nvPr/>
          </p:nvSpPr>
          <p:spPr>
            <a:xfrm flipH="false" flipV="false" rot="0">
              <a:off x="0" y="0"/>
              <a:ext cx="7164578" cy="4770755"/>
            </a:xfrm>
            <a:custGeom>
              <a:avLst/>
              <a:gdLst/>
              <a:ahLst/>
              <a:cxnLst/>
              <a:rect r="r" b="b" t="t" l="l"/>
              <a:pathLst>
                <a:path h="4770755" w="7164578">
                  <a:moveTo>
                    <a:pt x="0" y="0"/>
                  </a:moveTo>
                  <a:lnTo>
                    <a:pt x="7164578" y="0"/>
                  </a:lnTo>
                  <a:lnTo>
                    <a:pt x="7164578" y="4770755"/>
                  </a:lnTo>
                  <a:lnTo>
                    <a:pt x="0" y="4770755"/>
                  </a:lnTo>
                  <a:lnTo>
                    <a:pt x="0" y="0"/>
                  </a:lnTo>
                  <a:close/>
                </a:path>
              </a:pathLst>
            </a:custGeom>
            <a:blipFill>
              <a:blip r:embed="rId2"/>
              <a:stretch>
                <a:fillRect l="0" t="-72" r="0" b="-73"/>
              </a:stretch>
            </a:blipFill>
          </p:spPr>
        </p:sp>
      </p:grpSp>
      <p:sp>
        <p:nvSpPr>
          <p:cNvPr name="TextBox 4" id="4"/>
          <p:cNvSpPr txBox="true"/>
          <p:nvPr/>
        </p:nvSpPr>
        <p:spPr>
          <a:xfrm rot="0">
            <a:off x="2287674" y="6041061"/>
            <a:ext cx="13716000" cy="432495"/>
          </a:xfrm>
          <a:prstGeom prst="rect">
            <a:avLst/>
          </a:prstGeom>
        </p:spPr>
        <p:txBody>
          <a:bodyPr anchor="t" rtlCol="false" tIns="0" lIns="0" bIns="0" rIns="0">
            <a:spAutoFit/>
          </a:bodyPr>
          <a:lstStyle/>
          <a:p>
            <a:pPr algn="ctr">
              <a:lnSpc>
                <a:spcPts val="3561"/>
              </a:lnSpc>
            </a:pPr>
            <a:r>
              <a:rPr lang="en-US" sz="2967" b="true">
                <a:solidFill>
                  <a:srgbClr val="7A2B1F"/>
                </a:solidFill>
                <a:latin typeface="Century Gothic Paneuropean Bold"/>
                <a:ea typeface="Century Gothic Paneuropean Bold"/>
                <a:cs typeface="Century Gothic Paneuropean Bold"/>
                <a:sym typeface="Century Gothic Paneuropean Bold"/>
              </a:rPr>
              <a:t>Lykke til med å skape en god kompetansekultur!</a:t>
            </a:r>
          </a:p>
        </p:txBody>
      </p:sp>
      <p:grpSp>
        <p:nvGrpSpPr>
          <p:cNvPr name="Group 5" id="5"/>
          <p:cNvGrpSpPr/>
          <p:nvPr/>
        </p:nvGrpSpPr>
        <p:grpSpPr>
          <a:xfrm rot="0">
            <a:off x="11088082" y="9395206"/>
            <a:ext cx="1626967" cy="505269"/>
            <a:chOff x="0" y="0"/>
            <a:chExt cx="1542606" cy="479069"/>
          </a:xfrm>
        </p:grpSpPr>
        <p:sp>
          <p:nvSpPr>
            <p:cNvPr name="Freeform 6" id="6"/>
            <p:cNvSpPr/>
            <p:nvPr/>
          </p:nvSpPr>
          <p:spPr>
            <a:xfrm flipH="false" flipV="false" rot="0">
              <a:off x="0" y="0"/>
              <a:ext cx="1542542" cy="479044"/>
            </a:xfrm>
            <a:custGeom>
              <a:avLst/>
              <a:gdLst/>
              <a:ahLst/>
              <a:cxnLst/>
              <a:rect r="r" b="b" t="t" l="l"/>
              <a:pathLst>
                <a:path h="479044" w="1542542">
                  <a:moveTo>
                    <a:pt x="0" y="0"/>
                  </a:moveTo>
                  <a:lnTo>
                    <a:pt x="1542542" y="0"/>
                  </a:lnTo>
                  <a:lnTo>
                    <a:pt x="1542542" y="479044"/>
                  </a:lnTo>
                  <a:lnTo>
                    <a:pt x="0" y="479044"/>
                  </a:lnTo>
                  <a:lnTo>
                    <a:pt x="0" y="0"/>
                  </a:lnTo>
                  <a:close/>
                </a:path>
              </a:pathLst>
            </a:custGeom>
            <a:blipFill>
              <a:blip r:embed="rId3"/>
              <a:stretch>
                <a:fillRect l="0" t="0" r="-4" b="-5"/>
              </a:stretch>
            </a:blipFill>
          </p:spPr>
        </p:sp>
      </p:grpSp>
      <p:sp>
        <p:nvSpPr>
          <p:cNvPr name="Freeform 7" id="7"/>
          <p:cNvSpPr/>
          <p:nvPr/>
        </p:nvSpPr>
        <p:spPr>
          <a:xfrm flipH="false" flipV="false" rot="0">
            <a:off x="8725110" y="9446708"/>
            <a:ext cx="1547165" cy="402263"/>
          </a:xfrm>
          <a:custGeom>
            <a:avLst/>
            <a:gdLst/>
            <a:ahLst/>
            <a:cxnLst/>
            <a:rect r="r" b="b" t="t" l="l"/>
            <a:pathLst>
              <a:path h="402263" w="1547165">
                <a:moveTo>
                  <a:pt x="0" y="0"/>
                </a:moveTo>
                <a:lnTo>
                  <a:pt x="1547165" y="0"/>
                </a:lnTo>
                <a:lnTo>
                  <a:pt x="1547165" y="402263"/>
                </a:lnTo>
                <a:lnTo>
                  <a:pt x="0" y="40226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3530856" y="9395206"/>
            <a:ext cx="1596425" cy="505269"/>
          </a:xfrm>
          <a:custGeom>
            <a:avLst/>
            <a:gdLst/>
            <a:ahLst/>
            <a:cxnLst/>
            <a:rect r="r" b="b" t="t" l="l"/>
            <a:pathLst>
              <a:path h="505269" w="1596425">
                <a:moveTo>
                  <a:pt x="0" y="0"/>
                </a:moveTo>
                <a:lnTo>
                  <a:pt x="1596425" y="0"/>
                </a:lnTo>
                <a:lnTo>
                  <a:pt x="1596425" y="505268"/>
                </a:lnTo>
                <a:lnTo>
                  <a:pt x="0" y="505268"/>
                </a:lnTo>
                <a:lnTo>
                  <a:pt x="0" y="0"/>
                </a:lnTo>
                <a:close/>
              </a:path>
            </a:pathLst>
          </a:custGeom>
          <a:blipFill>
            <a:blip r:embed="rId6"/>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7627525" y="3411654"/>
            <a:ext cx="2647643" cy="2545577"/>
            <a:chOff x="0" y="0"/>
            <a:chExt cx="2510358" cy="2413584"/>
          </a:xfrm>
        </p:grpSpPr>
        <p:sp>
          <p:nvSpPr>
            <p:cNvPr name="Freeform 3" id="3"/>
            <p:cNvSpPr/>
            <p:nvPr/>
          </p:nvSpPr>
          <p:spPr>
            <a:xfrm flipH="false" flipV="false" rot="0">
              <a:off x="31750" y="31750"/>
              <a:ext cx="2446782" cy="2350008"/>
            </a:xfrm>
            <a:custGeom>
              <a:avLst/>
              <a:gdLst/>
              <a:ahLst/>
              <a:cxnLst/>
              <a:rect r="r" b="b" t="t" l="l"/>
              <a:pathLst>
                <a:path h="2350008" w="2446782">
                  <a:moveTo>
                    <a:pt x="0" y="1175004"/>
                  </a:moveTo>
                  <a:cubicBezTo>
                    <a:pt x="0" y="526034"/>
                    <a:pt x="547751" y="0"/>
                    <a:pt x="1223391" y="0"/>
                  </a:cubicBezTo>
                  <a:cubicBezTo>
                    <a:pt x="1899031" y="0"/>
                    <a:pt x="2446782" y="526034"/>
                    <a:pt x="2446782" y="1175004"/>
                  </a:cubicBezTo>
                  <a:cubicBezTo>
                    <a:pt x="2446782" y="1823974"/>
                    <a:pt x="1899031" y="2350008"/>
                    <a:pt x="1223391" y="2350008"/>
                  </a:cubicBezTo>
                  <a:cubicBezTo>
                    <a:pt x="547751" y="2350008"/>
                    <a:pt x="0" y="1823974"/>
                    <a:pt x="0" y="1175004"/>
                  </a:cubicBezTo>
                  <a:close/>
                </a:path>
              </a:pathLst>
            </a:custGeom>
            <a:solidFill>
              <a:srgbClr val="842319"/>
            </a:solidFill>
          </p:spPr>
        </p:sp>
        <p:sp>
          <p:nvSpPr>
            <p:cNvPr name="Freeform 4" id="4"/>
            <p:cNvSpPr/>
            <p:nvPr/>
          </p:nvSpPr>
          <p:spPr>
            <a:xfrm flipH="false" flipV="false" rot="0">
              <a:off x="0" y="0"/>
              <a:ext cx="2510282" cy="2413508"/>
            </a:xfrm>
            <a:custGeom>
              <a:avLst/>
              <a:gdLst/>
              <a:ahLst/>
              <a:cxnLst/>
              <a:rect r="r" b="b" t="t" l="l"/>
              <a:pathLst>
                <a:path h="2413508" w="2510282">
                  <a:moveTo>
                    <a:pt x="0" y="1206754"/>
                  </a:moveTo>
                  <a:cubicBezTo>
                    <a:pt x="0" y="539115"/>
                    <a:pt x="563245" y="0"/>
                    <a:pt x="1255141" y="0"/>
                  </a:cubicBezTo>
                  <a:lnTo>
                    <a:pt x="1255141" y="31750"/>
                  </a:lnTo>
                  <a:lnTo>
                    <a:pt x="1255141" y="0"/>
                  </a:lnTo>
                  <a:cubicBezTo>
                    <a:pt x="1947164" y="0"/>
                    <a:pt x="2510282" y="539115"/>
                    <a:pt x="2510282" y="1206754"/>
                  </a:cubicBezTo>
                  <a:lnTo>
                    <a:pt x="2478532" y="1206754"/>
                  </a:lnTo>
                  <a:lnTo>
                    <a:pt x="2510282" y="1206754"/>
                  </a:lnTo>
                  <a:cubicBezTo>
                    <a:pt x="2510282" y="1874393"/>
                    <a:pt x="1947037" y="2413508"/>
                    <a:pt x="1255141" y="2413508"/>
                  </a:cubicBezTo>
                  <a:lnTo>
                    <a:pt x="1255141" y="2381758"/>
                  </a:lnTo>
                  <a:lnTo>
                    <a:pt x="1255141" y="2413508"/>
                  </a:lnTo>
                  <a:cubicBezTo>
                    <a:pt x="563245" y="2413635"/>
                    <a:pt x="0" y="1874520"/>
                    <a:pt x="0" y="1206754"/>
                  </a:cubicBezTo>
                  <a:lnTo>
                    <a:pt x="31750" y="1206754"/>
                  </a:lnTo>
                  <a:lnTo>
                    <a:pt x="63500" y="1206754"/>
                  </a:lnTo>
                  <a:lnTo>
                    <a:pt x="31750" y="1206754"/>
                  </a:lnTo>
                  <a:lnTo>
                    <a:pt x="0" y="1206754"/>
                  </a:lnTo>
                  <a:moveTo>
                    <a:pt x="63500" y="1206754"/>
                  </a:moveTo>
                  <a:cubicBezTo>
                    <a:pt x="63500" y="1224280"/>
                    <a:pt x="49276" y="1238504"/>
                    <a:pt x="31750" y="1238504"/>
                  </a:cubicBezTo>
                  <a:cubicBezTo>
                    <a:pt x="14224" y="1238504"/>
                    <a:pt x="0" y="1224280"/>
                    <a:pt x="0" y="1206754"/>
                  </a:cubicBezTo>
                  <a:cubicBezTo>
                    <a:pt x="0" y="1189228"/>
                    <a:pt x="14224" y="1175004"/>
                    <a:pt x="31750" y="1175004"/>
                  </a:cubicBezTo>
                  <a:cubicBezTo>
                    <a:pt x="49276" y="1175004"/>
                    <a:pt x="63500" y="1189228"/>
                    <a:pt x="63500" y="1206754"/>
                  </a:cubicBezTo>
                  <a:cubicBezTo>
                    <a:pt x="63500" y="1836928"/>
                    <a:pt x="595757" y="2350008"/>
                    <a:pt x="1255141" y="2350008"/>
                  </a:cubicBezTo>
                  <a:cubicBezTo>
                    <a:pt x="1914525" y="2350008"/>
                    <a:pt x="2446782" y="1836928"/>
                    <a:pt x="2446782" y="1206754"/>
                  </a:cubicBezTo>
                  <a:cubicBezTo>
                    <a:pt x="2446782" y="576580"/>
                    <a:pt x="1914525" y="63500"/>
                    <a:pt x="1255141" y="63500"/>
                  </a:cubicBezTo>
                  <a:lnTo>
                    <a:pt x="1255141" y="31750"/>
                  </a:lnTo>
                  <a:lnTo>
                    <a:pt x="1255141" y="63500"/>
                  </a:lnTo>
                  <a:cubicBezTo>
                    <a:pt x="595884" y="63500"/>
                    <a:pt x="63500" y="576580"/>
                    <a:pt x="63500" y="1206754"/>
                  </a:cubicBezTo>
                  <a:close/>
                </a:path>
              </a:pathLst>
            </a:custGeom>
            <a:solidFill>
              <a:srgbClr val="842319"/>
            </a:solidFill>
          </p:spPr>
        </p:sp>
      </p:grpSp>
      <p:grpSp>
        <p:nvGrpSpPr>
          <p:cNvPr name="Group 5" id="5"/>
          <p:cNvGrpSpPr/>
          <p:nvPr/>
        </p:nvGrpSpPr>
        <p:grpSpPr>
          <a:xfrm rot="0">
            <a:off x="2781933" y="481199"/>
            <a:ext cx="5359728" cy="803869"/>
            <a:chOff x="0" y="0"/>
            <a:chExt cx="5081816" cy="762187"/>
          </a:xfrm>
        </p:grpSpPr>
        <p:sp>
          <p:nvSpPr>
            <p:cNvPr name="Freeform 6" id="6"/>
            <p:cNvSpPr/>
            <p:nvPr/>
          </p:nvSpPr>
          <p:spPr>
            <a:xfrm flipH="false" flipV="false" rot="0">
              <a:off x="0" y="0"/>
              <a:ext cx="5081813" cy="762184"/>
            </a:xfrm>
            <a:custGeom>
              <a:avLst/>
              <a:gdLst/>
              <a:ahLst/>
              <a:cxnLst/>
              <a:rect r="r" b="b" t="t" l="l"/>
              <a:pathLst>
                <a:path h="762184" w="5081813">
                  <a:moveTo>
                    <a:pt x="0" y="0"/>
                  </a:moveTo>
                  <a:lnTo>
                    <a:pt x="5081813" y="0"/>
                  </a:lnTo>
                  <a:lnTo>
                    <a:pt x="5081813" y="762184"/>
                  </a:lnTo>
                  <a:lnTo>
                    <a:pt x="0" y="762184"/>
                  </a:lnTo>
                  <a:close/>
                </a:path>
              </a:pathLst>
            </a:custGeom>
            <a:blipFill>
              <a:blip r:embed="rId2">
                <a:alphaModFix amt="0"/>
              </a:blip>
              <a:stretch>
                <a:fillRect l="0" t="-79914" r="0" b="-79915"/>
              </a:stretch>
            </a:blipFill>
          </p:spPr>
        </p:sp>
        <p:sp>
          <p:nvSpPr>
            <p:cNvPr name="TextBox 7" id="7"/>
            <p:cNvSpPr txBox="true"/>
            <p:nvPr/>
          </p:nvSpPr>
          <p:spPr>
            <a:xfrm>
              <a:off x="0" y="9525"/>
              <a:ext cx="5081816" cy="752662"/>
            </a:xfrm>
            <a:prstGeom prst="rect">
              <a:avLst/>
            </a:prstGeom>
          </p:spPr>
          <p:txBody>
            <a:bodyPr anchor="ctr" rtlCol="false" tIns="0" lIns="0" bIns="0" rIns="0"/>
            <a:lstStyle/>
            <a:p>
              <a:pPr algn="l">
                <a:lnSpc>
                  <a:spcPts val="3544"/>
                </a:lnSpc>
              </a:pPr>
              <a:r>
                <a:rPr lang="en-US" sz="2953" b="true">
                  <a:solidFill>
                    <a:srgbClr val="7A2B1F"/>
                  </a:solidFill>
                  <a:latin typeface="Century Gothic Paneuropean Bold"/>
                  <a:ea typeface="Century Gothic Paneuropean Bold"/>
                  <a:cs typeface="Century Gothic Paneuropean Bold"/>
                  <a:sym typeface="Century Gothic Paneuropean Bold"/>
                </a:rPr>
                <a:t>HVEM, HVA OG HVORDAN?</a:t>
              </a:r>
            </a:p>
            <a:p>
              <a:pPr algn="l">
                <a:lnSpc>
                  <a:spcPts val="1772"/>
                </a:lnSpc>
              </a:pPr>
              <a:r>
                <a:rPr lang="en-US" sz="1476" b="true">
                  <a:solidFill>
                    <a:srgbClr val="000000"/>
                  </a:solidFill>
                  <a:latin typeface="Century Gothic Paneuropean Bold"/>
                  <a:ea typeface="Century Gothic Paneuropean Bold"/>
                  <a:cs typeface="Century Gothic Paneuropean Bold"/>
                  <a:sym typeface="Century Gothic Paneuropean Bold"/>
                </a:rPr>
                <a:t>Tre grunnleggende prinsipper for godt kompetansearbeid</a:t>
              </a:r>
            </a:p>
          </p:txBody>
        </p:sp>
      </p:grpSp>
      <p:grpSp>
        <p:nvGrpSpPr>
          <p:cNvPr name="Group 8" id="8"/>
          <p:cNvGrpSpPr/>
          <p:nvPr/>
        </p:nvGrpSpPr>
        <p:grpSpPr>
          <a:xfrm rot="0">
            <a:off x="7321567" y="7896692"/>
            <a:ext cx="3259559" cy="897648"/>
            <a:chOff x="0" y="0"/>
            <a:chExt cx="3090545" cy="851103"/>
          </a:xfrm>
        </p:grpSpPr>
        <p:sp>
          <p:nvSpPr>
            <p:cNvPr name="Freeform 9" id="9"/>
            <p:cNvSpPr/>
            <p:nvPr/>
          </p:nvSpPr>
          <p:spPr>
            <a:xfrm flipH="false" flipV="false" rot="0">
              <a:off x="0" y="0"/>
              <a:ext cx="3090539" cy="851109"/>
            </a:xfrm>
            <a:custGeom>
              <a:avLst/>
              <a:gdLst/>
              <a:ahLst/>
              <a:cxnLst/>
              <a:rect r="r" b="b" t="t" l="l"/>
              <a:pathLst>
                <a:path h="851109" w="3090539">
                  <a:moveTo>
                    <a:pt x="0" y="0"/>
                  </a:moveTo>
                  <a:lnTo>
                    <a:pt x="3090539" y="0"/>
                  </a:lnTo>
                  <a:lnTo>
                    <a:pt x="3090539" y="851109"/>
                  </a:lnTo>
                  <a:lnTo>
                    <a:pt x="0" y="851109"/>
                  </a:lnTo>
                  <a:close/>
                </a:path>
              </a:pathLst>
            </a:custGeom>
            <a:blipFill>
              <a:blip r:embed="rId2">
                <a:alphaModFix amt="0"/>
              </a:blip>
              <a:stretch>
                <a:fillRect l="0" t="-20754" r="0" b="-20753"/>
              </a:stretch>
            </a:blipFill>
          </p:spPr>
        </p:sp>
        <p:sp>
          <p:nvSpPr>
            <p:cNvPr name="TextBox 10" id="10"/>
            <p:cNvSpPr txBox="true"/>
            <p:nvPr/>
          </p:nvSpPr>
          <p:spPr>
            <a:xfrm>
              <a:off x="0" y="0"/>
              <a:ext cx="3090545" cy="851103"/>
            </a:xfrm>
            <a:prstGeom prst="rect">
              <a:avLst/>
            </a:prstGeom>
          </p:spPr>
          <p:txBody>
            <a:bodyPr anchor="ctr" rtlCol="false" tIns="0" lIns="0" bIns="0" rIns="0"/>
            <a:lstStyle/>
            <a:p>
              <a:pPr algn="ctr">
                <a:lnSpc>
                  <a:spcPts val="2531"/>
                </a:lnSpc>
              </a:pPr>
              <a:r>
                <a:rPr lang="en-US" sz="2109" b="true">
                  <a:solidFill>
                    <a:srgbClr val="7A2B1F"/>
                  </a:solidFill>
                  <a:latin typeface="Century Gothic Paneuropean Bold"/>
                  <a:ea typeface="Century Gothic Paneuropean Bold"/>
                  <a:cs typeface="Century Gothic Paneuropean Bold"/>
                  <a:sym typeface="Century Gothic Paneuropean Bold"/>
                </a:rPr>
                <a:t>STRATEGI</a:t>
              </a:r>
            </a:p>
            <a:p>
              <a:pPr algn="ctr">
                <a:lnSpc>
                  <a:spcPts val="1772"/>
                </a:lnSpc>
              </a:pPr>
              <a:r>
                <a:rPr lang="en-US" sz="1476">
                  <a:solidFill>
                    <a:srgbClr val="464646"/>
                  </a:solidFill>
                  <a:latin typeface="Century Gothic Paneuropean"/>
                  <a:ea typeface="Century Gothic Paneuropean"/>
                  <a:cs typeface="Century Gothic Paneuropean"/>
                  <a:sym typeface="Century Gothic Paneuropean"/>
                </a:rPr>
                <a:t>En god kompetanseplan bør følge</a:t>
              </a:r>
            </a:p>
            <a:p>
              <a:pPr algn="ctr">
                <a:lnSpc>
                  <a:spcPts val="1772"/>
                </a:lnSpc>
              </a:pPr>
              <a:r>
                <a:rPr lang="en-US" sz="1476">
                  <a:solidFill>
                    <a:srgbClr val="464646"/>
                  </a:solidFill>
                  <a:latin typeface="Century Gothic Paneuropean"/>
                  <a:ea typeface="Century Gothic Paneuropean"/>
                  <a:cs typeface="Century Gothic Paneuropean"/>
                  <a:sym typeface="Century Gothic Paneuropean"/>
                </a:rPr>
                <a:t>redaksjonens mål</a:t>
              </a:r>
            </a:p>
          </p:txBody>
        </p:sp>
      </p:grpSp>
      <p:grpSp>
        <p:nvGrpSpPr>
          <p:cNvPr name="Group 11" id="11"/>
          <p:cNvGrpSpPr/>
          <p:nvPr/>
        </p:nvGrpSpPr>
        <p:grpSpPr>
          <a:xfrm rot="0">
            <a:off x="10023753" y="1745254"/>
            <a:ext cx="3021833" cy="673598"/>
            <a:chOff x="0" y="0"/>
            <a:chExt cx="2865145" cy="638670"/>
          </a:xfrm>
        </p:grpSpPr>
        <p:sp>
          <p:nvSpPr>
            <p:cNvPr name="Freeform 12" id="12"/>
            <p:cNvSpPr/>
            <p:nvPr/>
          </p:nvSpPr>
          <p:spPr>
            <a:xfrm flipH="false" flipV="false" rot="0">
              <a:off x="0" y="0"/>
              <a:ext cx="2865143" cy="638668"/>
            </a:xfrm>
            <a:custGeom>
              <a:avLst/>
              <a:gdLst/>
              <a:ahLst/>
              <a:cxnLst/>
              <a:rect r="r" b="b" t="t" l="l"/>
              <a:pathLst>
                <a:path h="638668" w="2865143">
                  <a:moveTo>
                    <a:pt x="0" y="0"/>
                  </a:moveTo>
                  <a:lnTo>
                    <a:pt x="2865143" y="0"/>
                  </a:lnTo>
                  <a:lnTo>
                    <a:pt x="2865143" y="638668"/>
                  </a:lnTo>
                  <a:lnTo>
                    <a:pt x="0" y="638668"/>
                  </a:lnTo>
                  <a:close/>
                </a:path>
              </a:pathLst>
            </a:custGeom>
            <a:blipFill>
              <a:blip r:embed="rId2">
                <a:alphaModFix amt="0"/>
              </a:blip>
              <a:stretch>
                <a:fillRect l="0" t="-37412" r="0" b="-37412"/>
              </a:stretch>
            </a:blipFill>
          </p:spPr>
        </p:sp>
        <p:sp>
          <p:nvSpPr>
            <p:cNvPr name="TextBox 13" id="13"/>
            <p:cNvSpPr txBox="true"/>
            <p:nvPr/>
          </p:nvSpPr>
          <p:spPr>
            <a:xfrm>
              <a:off x="0" y="0"/>
              <a:ext cx="2865145" cy="638670"/>
            </a:xfrm>
            <a:prstGeom prst="rect">
              <a:avLst/>
            </a:prstGeom>
          </p:spPr>
          <p:txBody>
            <a:bodyPr anchor="ctr" rtlCol="false" tIns="0" lIns="0" bIns="0" rIns="0"/>
            <a:lstStyle/>
            <a:p>
              <a:pPr algn="ctr">
                <a:lnSpc>
                  <a:spcPts val="2531"/>
                </a:lnSpc>
              </a:pPr>
              <a:r>
                <a:rPr lang="en-US" sz="2109" b="true">
                  <a:solidFill>
                    <a:srgbClr val="7A2B1F"/>
                  </a:solidFill>
                  <a:latin typeface="Century Gothic Paneuropean Bold"/>
                  <a:ea typeface="Century Gothic Paneuropean Bold"/>
                  <a:cs typeface="Century Gothic Paneuropean Bold"/>
                  <a:sym typeface="Century Gothic Paneuropean Bold"/>
                </a:rPr>
                <a:t>SYSTEMATIKK</a:t>
              </a:r>
            </a:p>
            <a:p>
              <a:pPr algn="ctr">
                <a:lnSpc>
                  <a:spcPts val="1772"/>
                </a:lnSpc>
              </a:pPr>
              <a:r>
                <a:rPr lang="en-US" sz="1476">
                  <a:solidFill>
                    <a:srgbClr val="464646"/>
                  </a:solidFill>
                  <a:latin typeface="Century Gothic Paneuropean"/>
                  <a:ea typeface="Century Gothic Paneuropean"/>
                  <a:cs typeface="Century Gothic Paneuropean"/>
                  <a:sym typeface="Century Gothic Paneuropean"/>
                </a:rPr>
                <a:t>Planer, maler og gjennomføring</a:t>
              </a:r>
            </a:p>
          </p:txBody>
        </p:sp>
      </p:grpSp>
      <p:grpSp>
        <p:nvGrpSpPr>
          <p:cNvPr name="Group 14" id="14"/>
          <p:cNvGrpSpPr/>
          <p:nvPr/>
        </p:nvGrpSpPr>
        <p:grpSpPr>
          <a:xfrm rot="0">
            <a:off x="7816147" y="3887280"/>
            <a:ext cx="2270386" cy="1594338"/>
            <a:chOff x="0" y="0"/>
            <a:chExt cx="2152663" cy="1511668"/>
          </a:xfrm>
        </p:grpSpPr>
        <p:sp>
          <p:nvSpPr>
            <p:cNvPr name="Freeform 15" id="15"/>
            <p:cNvSpPr/>
            <p:nvPr/>
          </p:nvSpPr>
          <p:spPr>
            <a:xfrm flipH="false" flipV="false" rot="0">
              <a:off x="0" y="0"/>
              <a:ext cx="2152669" cy="1511670"/>
            </a:xfrm>
            <a:custGeom>
              <a:avLst/>
              <a:gdLst/>
              <a:ahLst/>
              <a:cxnLst/>
              <a:rect r="r" b="b" t="t" l="l"/>
              <a:pathLst>
                <a:path h="1511670" w="2152669">
                  <a:moveTo>
                    <a:pt x="0" y="0"/>
                  </a:moveTo>
                  <a:lnTo>
                    <a:pt x="2152669" y="0"/>
                  </a:lnTo>
                  <a:lnTo>
                    <a:pt x="2152669" y="1511670"/>
                  </a:lnTo>
                  <a:lnTo>
                    <a:pt x="0" y="1511670"/>
                  </a:lnTo>
                  <a:close/>
                </a:path>
              </a:pathLst>
            </a:custGeom>
            <a:blipFill>
              <a:blip r:embed="rId2">
                <a:alphaModFix amt="0"/>
              </a:blip>
              <a:stretch>
                <a:fillRect l="-40098" t="0" r="-40098" b="0"/>
              </a:stretch>
            </a:blipFill>
          </p:spPr>
        </p:sp>
        <p:sp>
          <p:nvSpPr>
            <p:cNvPr name="TextBox 16" id="16"/>
            <p:cNvSpPr txBox="true"/>
            <p:nvPr/>
          </p:nvSpPr>
          <p:spPr>
            <a:xfrm>
              <a:off x="0" y="0"/>
              <a:ext cx="2152663" cy="1511668"/>
            </a:xfrm>
            <a:prstGeom prst="rect">
              <a:avLst/>
            </a:prstGeom>
          </p:spPr>
          <p:txBody>
            <a:bodyPr anchor="ctr" rtlCol="false" tIns="0" lIns="0" bIns="0" rIns="0"/>
            <a:lstStyle/>
            <a:p>
              <a:pPr algn="ctr">
                <a:lnSpc>
                  <a:spcPts val="2278"/>
                </a:lnSpc>
              </a:pPr>
              <a:r>
                <a:rPr lang="en-US" sz="1898" b="true">
                  <a:solidFill>
                    <a:srgbClr val="FFFFFF"/>
                  </a:solidFill>
                  <a:latin typeface="Century Gothic Paneuropean Bold"/>
                  <a:ea typeface="Century Gothic Paneuropean Bold"/>
                  <a:cs typeface="Century Gothic Paneuropean Bold"/>
                  <a:sym typeface="Century Gothic Paneuropean Bold"/>
                </a:rPr>
                <a:t>STYRK REDAKSJONEN</a:t>
              </a:r>
            </a:p>
            <a:p>
              <a:pPr algn="ctr">
                <a:lnSpc>
                  <a:spcPts val="2278"/>
                </a:lnSpc>
              </a:pPr>
              <a:r>
                <a:rPr lang="en-US" sz="1898" b="true">
                  <a:solidFill>
                    <a:srgbClr val="FFFFFF"/>
                  </a:solidFill>
                  <a:latin typeface="Century Gothic Paneuropean Bold"/>
                  <a:ea typeface="Century Gothic Paneuropean Bold"/>
                  <a:cs typeface="Century Gothic Paneuropean Bold"/>
                  <a:sym typeface="Century Gothic Paneuropean Bold"/>
                </a:rPr>
                <a:t>+</a:t>
              </a:r>
            </a:p>
            <a:p>
              <a:pPr algn="ctr">
                <a:lnSpc>
                  <a:spcPts val="2278"/>
                </a:lnSpc>
              </a:pPr>
              <a:r>
                <a:rPr lang="en-US" sz="1898" b="true">
                  <a:solidFill>
                    <a:srgbClr val="FFFFFF"/>
                  </a:solidFill>
                  <a:latin typeface="Century Gothic Paneuropean Bold"/>
                  <a:ea typeface="Century Gothic Paneuropean Bold"/>
                  <a:cs typeface="Century Gothic Paneuropean Bold"/>
                  <a:sym typeface="Century Gothic Paneuropean Bold"/>
                </a:rPr>
                <a:t>ENDA BEDRE JOURNALISTIKK </a:t>
              </a:r>
            </a:p>
          </p:txBody>
        </p:sp>
      </p:grpSp>
      <p:grpSp>
        <p:nvGrpSpPr>
          <p:cNvPr name="Group 17" id="17"/>
          <p:cNvGrpSpPr/>
          <p:nvPr/>
        </p:nvGrpSpPr>
        <p:grpSpPr>
          <a:xfrm rot="-2700000">
            <a:off x="9961977" y="2674781"/>
            <a:ext cx="1567549" cy="1077751"/>
            <a:chOff x="0" y="0"/>
            <a:chExt cx="1486268" cy="1021867"/>
          </a:xfrm>
        </p:grpSpPr>
        <p:sp>
          <p:nvSpPr>
            <p:cNvPr name="Freeform 18" id="18"/>
            <p:cNvSpPr/>
            <p:nvPr/>
          </p:nvSpPr>
          <p:spPr>
            <a:xfrm flipH="false" flipV="false" rot="0">
              <a:off x="6350" y="6350"/>
              <a:ext cx="1473581" cy="1009142"/>
            </a:xfrm>
            <a:custGeom>
              <a:avLst/>
              <a:gdLst/>
              <a:ahLst/>
              <a:cxnLst/>
              <a:rect r="r" b="b" t="t" l="l"/>
              <a:pathLst>
                <a:path h="1009142" w="1473581">
                  <a:moveTo>
                    <a:pt x="1473581" y="370078"/>
                  </a:moveTo>
                  <a:lnTo>
                    <a:pt x="680212" y="370078"/>
                  </a:lnTo>
                  <a:lnTo>
                    <a:pt x="680212" y="0"/>
                  </a:lnTo>
                  <a:lnTo>
                    <a:pt x="0" y="504571"/>
                  </a:lnTo>
                  <a:lnTo>
                    <a:pt x="680212" y="1009142"/>
                  </a:lnTo>
                  <a:lnTo>
                    <a:pt x="680212" y="639191"/>
                  </a:lnTo>
                  <a:lnTo>
                    <a:pt x="1473581" y="639191"/>
                  </a:lnTo>
                  <a:close/>
                </a:path>
              </a:pathLst>
            </a:custGeom>
            <a:solidFill>
              <a:srgbClr val="5C1E01"/>
            </a:solidFill>
          </p:spPr>
        </p:sp>
      </p:grpSp>
      <p:grpSp>
        <p:nvGrpSpPr>
          <p:cNvPr name="Group 19" id="19"/>
          <p:cNvGrpSpPr/>
          <p:nvPr/>
        </p:nvGrpSpPr>
        <p:grpSpPr>
          <a:xfrm rot="-8100000">
            <a:off x="6371372" y="2674781"/>
            <a:ext cx="1567549" cy="1077751"/>
            <a:chOff x="0" y="0"/>
            <a:chExt cx="1486268" cy="1021867"/>
          </a:xfrm>
        </p:grpSpPr>
        <p:sp>
          <p:nvSpPr>
            <p:cNvPr name="Freeform 20" id="20"/>
            <p:cNvSpPr/>
            <p:nvPr/>
          </p:nvSpPr>
          <p:spPr>
            <a:xfrm flipH="false" flipV="false" rot="0">
              <a:off x="6350" y="6350"/>
              <a:ext cx="1473581" cy="1009142"/>
            </a:xfrm>
            <a:custGeom>
              <a:avLst/>
              <a:gdLst/>
              <a:ahLst/>
              <a:cxnLst/>
              <a:rect r="r" b="b" t="t" l="l"/>
              <a:pathLst>
                <a:path h="1009142" w="1473581">
                  <a:moveTo>
                    <a:pt x="1473581" y="370078"/>
                  </a:moveTo>
                  <a:lnTo>
                    <a:pt x="680212" y="370078"/>
                  </a:lnTo>
                  <a:lnTo>
                    <a:pt x="680212" y="0"/>
                  </a:lnTo>
                  <a:lnTo>
                    <a:pt x="0" y="504571"/>
                  </a:lnTo>
                  <a:lnTo>
                    <a:pt x="680212" y="1009142"/>
                  </a:lnTo>
                  <a:lnTo>
                    <a:pt x="680212" y="639191"/>
                  </a:lnTo>
                  <a:lnTo>
                    <a:pt x="1473581" y="639191"/>
                  </a:lnTo>
                  <a:close/>
                </a:path>
              </a:pathLst>
            </a:custGeom>
            <a:solidFill>
              <a:srgbClr val="5C1E01"/>
            </a:solidFill>
          </p:spPr>
        </p:sp>
      </p:grpSp>
      <p:grpSp>
        <p:nvGrpSpPr>
          <p:cNvPr name="Group 21" id="21"/>
          <p:cNvGrpSpPr/>
          <p:nvPr/>
        </p:nvGrpSpPr>
        <p:grpSpPr>
          <a:xfrm rot="5400000">
            <a:off x="8167579" y="6385963"/>
            <a:ext cx="1567549" cy="1077751"/>
            <a:chOff x="0" y="0"/>
            <a:chExt cx="1486268" cy="1021867"/>
          </a:xfrm>
        </p:grpSpPr>
        <p:sp>
          <p:nvSpPr>
            <p:cNvPr name="Freeform 22" id="22"/>
            <p:cNvSpPr/>
            <p:nvPr/>
          </p:nvSpPr>
          <p:spPr>
            <a:xfrm flipH="false" flipV="false" rot="0">
              <a:off x="6350" y="6350"/>
              <a:ext cx="1473581" cy="1009142"/>
            </a:xfrm>
            <a:custGeom>
              <a:avLst/>
              <a:gdLst/>
              <a:ahLst/>
              <a:cxnLst/>
              <a:rect r="r" b="b" t="t" l="l"/>
              <a:pathLst>
                <a:path h="1009142" w="1473581">
                  <a:moveTo>
                    <a:pt x="1473581" y="370078"/>
                  </a:moveTo>
                  <a:lnTo>
                    <a:pt x="680212" y="370078"/>
                  </a:lnTo>
                  <a:lnTo>
                    <a:pt x="680212" y="0"/>
                  </a:lnTo>
                  <a:lnTo>
                    <a:pt x="0" y="504571"/>
                  </a:lnTo>
                  <a:lnTo>
                    <a:pt x="680212" y="1009142"/>
                  </a:lnTo>
                  <a:lnTo>
                    <a:pt x="680212" y="639191"/>
                  </a:lnTo>
                  <a:lnTo>
                    <a:pt x="1473581" y="639191"/>
                  </a:lnTo>
                  <a:close/>
                </a:path>
              </a:pathLst>
            </a:custGeom>
            <a:solidFill>
              <a:srgbClr val="5C1E01"/>
            </a:solidFill>
          </p:spPr>
        </p:sp>
      </p:grpSp>
      <p:grpSp>
        <p:nvGrpSpPr>
          <p:cNvPr name="Group 23" id="23"/>
          <p:cNvGrpSpPr/>
          <p:nvPr/>
        </p:nvGrpSpPr>
        <p:grpSpPr>
          <a:xfrm rot="0">
            <a:off x="4588922" y="1743633"/>
            <a:ext cx="3846253" cy="669887"/>
            <a:chOff x="0" y="0"/>
            <a:chExt cx="3646818" cy="635152"/>
          </a:xfrm>
        </p:grpSpPr>
        <p:sp>
          <p:nvSpPr>
            <p:cNvPr name="Freeform 24" id="24"/>
            <p:cNvSpPr/>
            <p:nvPr/>
          </p:nvSpPr>
          <p:spPr>
            <a:xfrm flipH="false" flipV="false" rot="0">
              <a:off x="0" y="0"/>
              <a:ext cx="3646820" cy="635156"/>
            </a:xfrm>
            <a:custGeom>
              <a:avLst/>
              <a:gdLst/>
              <a:ahLst/>
              <a:cxnLst/>
              <a:rect r="r" b="b" t="t" l="l"/>
              <a:pathLst>
                <a:path h="635156" w="3646820">
                  <a:moveTo>
                    <a:pt x="0" y="0"/>
                  </a:moveTo>
                  <a:lnTo>
                    <a:pt x="3646820" y="0"/>
                  </a:lnTo>
                  <a:lnTo>
                    <a:pt x="3646820" y="635156"/>
                  </a:lnTo>
                  <a:lnTo>
                    <a:pt x="0" y="635156"/>
                  </a:lnTo>
                  <a:close/>
                </a:path>
              </a:pathLst>
            </a:custGeom>
            <a:blipFill>
              <a:blip r:embed="rId2">
                <a:alphaModFix amt="0"/>
              </a:blip>
              <a:stretch>
                <a:fillRect l="0" t="-61875" r="0" b="-61875"/>
              </a:stretch>
            </a:blipFill>
          </p:spPr>
        </p:sp>
        <p:sp>
          <p:nvSpPr>
            <p:cNvPr name="TextBox 25" id="25"/>
            <p:cNvSpPr txBox="true"/>
            <p:nvPr/>
          </p:nvSpPr>
          <p:spPr>
            <a:xfrm>
              <a:off x="0" y="0"/>
              <a:ext cx="3646818" cy="635152"/>
            </a:xfrm>
            <a:prstGeom prst="rect">
              <a:avLst/>
            </a:prstGeom>
          </p:spPr>
          <p:txBody>
            <a:bodyPr anchor="ctr" rtlCol="false" tIns="0" lIns="0" bIns="0" rIns="0"/>
            <a:lstStyle/>
            <a:p>
              <a:pPr algn="ctr">
                <a:lnSpc>
                  <a:spcPts val="2531"/>
                </a:lnSpc>
              </a:pPr>
              <a:r>
                <a:rPr lang="en-US" sz="2109" b="true">
                  <a:solidFill>
                    <a:srgbClr val="7A2B1F"/>
                  </a:solidFill>
                  <a:latin typeface="Century Gothic Paneuropean Bold"/>
                  <a:ea typeface="Century Gothic Paneuropean Bold"/>
                  <a:cs typeface="Century Gothic Paneuropean Bold"/>
                  <a:sym typeface="Century Gothic Paneuropean Bold"/>
                </a:rPr>
                <a:t>SAMARBEID</a:t>
              </a:r>
            </a:p>
            <a:p>
              <a:pPr algn="ctr">
                <a:lnSpc>
                  <a:spcPts val="1772"/>
                </a:lnSpc>
              </a:pPr>
              <a:r>
                <a:rPr lang="en-US" sz="1476">
                  <a:solidFill>
                    <a:srgbClr val="464646"/>
                  </a:solidFill>
                  <a:latin typeface="Century Gothic Paneuropean"/>
                  <a:ea typeface="Century Gothic Paneuropean"/>
                  <a:cs typeface="Century Gothic Paneuropean"/>
                  <a:sym typeface="Century Gothic Paneuropean"/>
                </a:rPr>
                <a:t>Dialog mellom ledelse, klubb og ansatte</a:t>
              </a:r>
            </a:p>
          </p:txBody>
        </p:sp>
      </p:grpSp>
      <p:grpSp>
        <p:nvGrpSpPr>
          <p:cNvPr name="Group 26" id="26"/>
          <p:cNvGrpSpPr/>
          <p:nvPr/>
        </p:nvGrpSpPr>
        <p:grpSpPr>
          <a:xfrm rot="0">
            <a:off x="11088082" y="9395206"/>
            <a:ext cx="1626967" cy="505269"/>
            <a:chOff x="0" y="0"/>
            <a:chExt cx="1542606" cy="479069"/>
          </a:xfrm>
        </p:grpSpPr>
        <p:sp>
          <p:nvSpPr>
            <p:cNvPr name="Freeform 27" id="27"/>
            <p:cNvSpPr/>
            <p:nvPr/>
          </p:nvSpPr>
          <p:spPr>
            <a:xfrm flipH="false" flipV="false" rot="0">
              <a:off x="0" y="0"/>
              <a:ext cx="1542542" cy="479044"/>
            </a:xfrm>
            <a:custGeom>
              <a:avLst/>
              <a:gdLst/>
              <a:ahLst/>
              <a:cxnLst/>
              <a:rect r="r" b="b" t="t" l="l"/>
              <a:pathLst>
                <a:path h="479044" w="1542542">
                  <a:moveTo>
                    <a:pt x="0" y="0"/>
                  </a:moveTo>
                  <a:lnTo>
                    <a:pt x="1542542" y="0"/>
                  </a:lnTo>
                  <a:lnTo>
                    <a:pt x="1542542" y="479044"/>
                  </a:lnTo>
                  <a:lnTo>
                    <a:pt x="0" y="479044"/>
                  </a:lnTo>
                  <a:lnTo>
                    <a:pt x="0" y="0"/>
                  </a:lnTo>
                  <a:close/>
                </a:path>
              </a:pathLst>
            </a:custGeom>
            <a:blipFill>
              <a:blip r:embed="rId3"/>
              <a:stretch>
                <a:fillRect l="0" t="0" r="-4" b="-5"/>
              </a:stretch>
            </a:blipFill>
          </p:spPr>
        </p:sp>
      </p:grpSp>
      <p:sp>
        <p:nvSpPr>
          <p:cNvPr name="Freeform 28" id="28"/>
          <p:cNvSpPr/>
          <p:nvPr/>
        </p:nvSpPr>
        <p:spPr>
          <a:xfrm flipH="false" flipV="false" rot="0">
            <a:off x="8725110" y="9446708"/>
            <a:ext cx="1547165" cy="402263"/>
          </a:xfrm>
          <a:custGeom>
            <a:avLst/>
            <a:gdLst/>
            <a:ahLst/>
            <a:cxnLst/>
            <a:rect r="r" b="b" t="t" l="l"/>
            <a:pathLst>
              <a:path h="402263" w="1547165">
                <a:moveTo>
                  <a:pt x="0" y="0"/>
                </a:moveTo>
                <a:lnTo>
                  <a:pt x="1547165" y="0"/>
                </a:lnTo>
                <a:lnTo>
                  <a:pt x="1547165" y="402263"/>
                </a:lnTo>
                <a:lnTo>
                  <a:pt x="0" y="40226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9" id="29"/>
          <p:cNvSpPr/>
          <p:nvPr/>
        </p:nvSpPr>
        <p:spPr>
          <a:xfrm flipH="false" flipV="false" rot="0">
            <a:off x="13530856" y="9395206"/>
            <a:ext cx="1596425" cy="505269"/>
          </a:xfrm>
          <a:custGeom>
            <a:avLst/>
            <a:gdLst/>
            <a:ahLst/>
            <a:cxnLst/>
            <a:rect r="r" b="b" t="t" l="l"/>
            <a:pathLst>
              <a:path h="505269" w="1596425">
                <a:moveTo>
                  <a:pt x="0" y="0"/>
                </a:moveTo>
                <a:lnTo>
                  <a:pt x="1596425" y="0"/>
                </a:lnTo>
                <a:lnTo>
                  <a:pt x="1596425" y="505268"/>
                </a:lnTo>
                <a:lnTo>
                  <a:pt x="0" y="505268"/>
                </a:lnTo>
                <a:lnTo>
                  <a:pt x="0" y="0"/>
                </a:lnTo>
                <a:close/>
              </a:path>
            </a:pathLst>
          </a:custGeom>
          <a:blipFill>
            <a:blip r:embed="rId6"/>
            <a:stretch>
              <a:fillRect l="0" t="0" r="0" b="0"/>
            </a:stretch>
          </a:blipFill>
        </p:spPr>
      </p:sp>
    </p:spTree>
  </p:cSld>
  <p:clrMapOvr>
    <a:masterClrMapping/>
  </p:clrMapOvr>
  <p:transition spd="fast">
    <p:fade/>
  </p:transition>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088082" y="9395206"/>
            <a:ext cx="1626967" cy="505269"/>
            <a:chOff x="0" y="0"/>
            <a:chExt cx="1542606" cy="479069"/>
          </a:xfrm>
        </p:grpSpPr>
        <p:sp>
          <p:nvSpPr>
            <p:cNvPr name="Freeform 3" id="3"/>
            <p:cNvSpPr/>
            <p:nvPr/>
          </p:nvSpPr>
          <p:spPr>
            <a:xfrm flipH="false" flipV="false" rot="0">
              <a:off x="0" y="0"/>
              <a:ext cx="1542542" cy="479044"/>
            </a:xfrm>
            <a:custGeom>
              <a:avLst/>
              <a:gdLst/>
              <a:ahLst/>
              <a:cxnLst/>
              <a:rect r="r" b="b" t="t" l="l"/>
              <a:pathLst>
                <a:path h="479044" w="1542542">
                  <a:moveTo>
                    <a:pt x="0" y="0"/>
                  </a:moveTo>
                  <a:lnTo>
                    <a:pt x="1542542" y="0"/>
                  </a:lnTo>
                  <a:lnTo>
                    <a:pt x="1542542" y="479044"/>
                  </a:lnTo>
                  <a:lnTo>
                    <a:pt x="0" y="479044"/>
                  </a:lnTo>
                  <a:lnTo>
                    <a:pt x="0" y="0"/>
                  </a:lnTo>
                  <a:close/>
                </a:path>
              </a:pathLst>
            </a:custGeom>
            <a:blipFill>
              <a:blip r:embed="rId2"/>
              <a:stretch>
                <a:fillRect l="0" t="0" r="-4" b="-5"/>
              </a:stretch>
            </a:blipFill>
          </p:spPr>
        </p:sp>
      </p:grpSp>
      <p:sp>
        <p:nvSpPr>
          <p:cNvPr name="Freeform 4" id="4"/>
          <p:cNvSpPr/>
          <p:nvPr/>
        </p:nvSpPr>
        <p:spPr>
          <a:xfrm flipH="false" flipV="false" rot="0">
            <a:off x="8725110" y="9446708"/>
            <a:ext cx="1547165" cy="402263"/>
          </a:xfrm>
          <a:custGeom>
            <a:avLst/>
            <a:gdLst/>
            <a:ahLst/>
            <a:cxnLst/>
            <a:rect r="r" b="b" t="t" l="l"/>
            <a:pathLst>
              <a:path h="402263" w="1547165">
                <a:moveTo>
                  <a:pt x="0" y="0"/>
                </a:moveTo>
                <a:lnTo>
                  <a:pt x="1547165" y="0"/>
                </a:lnTo>
                <a:lnTo>
                  <a:pt x="1547165" y="402263"/>
                </a:lnTo>
                <a:lnTo>
                  <a:pt x="0" y="40226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3530856" y="9395206"/>
            <a:ext cx="1596425" cy="505269"/>
          </a:xfrm>
          <a:custGeom>
            <a:avLst/>
            <a:gdLst/>
            <a:ahLst/>
            <a:cxnLst/>
            <a:rect r="r" b="b" t="t" l="l"/>
            <a:pathLst>
              <a:path h="505269" w="1596425">
                <a:moveTo>
                  <a:pt x="0" y="0"/>
                </a:moveTo>
                <a:lnTo>
                  <a:pt x="1596425" y="0"/>
                </a:lnTo>
                <a:lnTo>
                  <a:pt x="1596425" y="505268"/>
                </a:lnTo>
                <a:lnTo>
                  <a:pt x="0" y="505268"/>
                </a:lnTo>
                <a:lnTo>
                  <a:pt x="0" y="0"/>
                </a:lnTo>
                <a:close/>
              </a:path>
            </a:pathLst>
          </a:custGeom>
          <a:blipFill>
            <a:blip r:embed="rId5"/>
            <a:stretch>
              <a:fillRect l="0" t="0" r="0" b="0"/>
            </a:stretch>
          </a:blipFill>
        </p:spPr>
      </p:sp>
      <p:sp>
        <p:nvSpPr>
          <p:cNvPr name="Freeform 6" id="6"/>
          <p:cNvSpPr/>
          <p:nvPr/>
        </p:nvSpPr>
        <p:spPr>
          <a:xfrm flipH="false" flipV="false" rot="0">
            <a:off x="5638205" y="5874870"/>
            <a:ext cx="2730199" cy="2603927"/>
          </a:xfrm>
          <a:custGeom>
            <a:avLst/>
            <a:gdLst/>
            <a:ahLst/>
            <a:cxnLst/>
            <a:rect r="r" b="b" t="t" l="l"/>
            <a:pathLst>
              <a:path h="2603927" w="2730199">
                <a:moveTo>
                  <a:pt x="0" y="0"/>
                </a:moveTo>
                <a:lnTo>
                  <a:pt x="2730198" y="0"/>
                </a:lnTo>
                <a:lnTo>
                  <a:pt x="2730198" y="2603927"/>
                </a:lnTo>
                <a:lnTo>
                  <a:pt x="0" y="260392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10973941" y="5800830"/>
            <a:ext cx="1675855" cy="2401225"/>
          </a:xfrm>
          <a:custGeom>
            <a:avLst/>
            <a:gdLst/>
            <a:ahLst/>
            <a:cxnLst/>
            <a:rect r="r" b="b" t="t" l="l"/>
            <a:pathLst>
              <a:path h="2401225" w="1675855">
                <a:moveTo>
                  <a:pt x="0" y="0"/>
                </a:moveTo>
                <a:lnTo>
                  <a:pt x="1675854" y="0"/>
                </a:lnTo>
                <a:lnTo>
                  <a:pt x="1675854" y="2401224"/>
                </a:lnTo>
                <a:lnTo>
                  <a:pt x="0" y="240122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0">
            <a:off x="3984243" y="1535034"/>
            <a:ext cx="3666123" cy="3736177"/>
          </a:xfrm>
          <a:custGeom>
            <a:avLst/>
            <a:gdLst/>
            <a:ahLst/>
            <a:cxnLst/>
            <a:rect r="r" b="b" t="t" l="l"/>
            <a:pathLst>
              <a:path h="3736177" w="3666123">
                <a:moveTo>
                  <a:pt x="0" y="0"/>
                </a:moveTo>
                <a:lnTo>
                  <a:pt x="3666124" y="0"/>
                </a:lnTo>
                <a:lnTo>
                  <a:pt x="3666124" y="3736177"/>
                </a:lnTo>
                <a:lnTo>
                  <a:pt x="0" y="373617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9" id="9"/>
          <p:cNvSpPr txBox="true"/>
          <p:nvPr/>
        </p:nvSpPr>
        <p:spPr>
          <a:xfrm rot="0">
            <a:off x="2286000" y="4845948"/>
            <a:ext cx="13716000" cy="432495"/>
          </a:xfrm>
          <a:prstGeom prst="rect">
            <a:avLst/>
          </a:prstGeom>
        </p:spPr>
        <p:txBody>
          <a:bodyPr anchor="t" rtlCol="false" tIns="0" lIns="0" bIns="0" rIns="0">
            <a:spAutoFit/>
          </a:bodyPr>
          <a:lstStyle/>
          <a:p>
            <a:pPr algn="ctr">
              <a:lnSpc>
                <a:spcPts val="3544"/>
              </a:lnSpc>
            </a:pPr>
            <a:r>
              <a:rPr lang="en-US" sz="2953" b="true">
                <a:solidFill>
                  <a:srgbClr val="7A2B1F"/>
                </a:solidFill>
                <a:latin typeface="Century Gothic Paneuropean Bold"/>
                <a:ea typeface="Century Gothic Paneuropean Bold"/>
                <a:cs typeface="Century Gothic Paneuropean Bold"/>
                <a:sym typeface="Century Gothic Paneuropean Bold"/>
              </a:rPr>
              <a:t>STYRK redaksjonen – trinn for trinn</a:t>
            </a:r>
          </a:p>
        </p:txBody>
      </p:sp>
      <p:sp>
        <p:nvSpPr>
          <p:cNvPr name="Freeform 10" id="10"/>
          <p:cNvSpPr/>
          <p:nvPr/>
        </p:nvSpPr>
        <p:spPr>
          <a:xfrm flipH="false" flipV="false" rot="0">
            <a:off x="9830373" y="1951479"/>
            <a:ext cx="4772843" cy="2362557"/>
          </a:xfrm>
          <a:custGeom>
            <a:avLst/>
            <a:gdLst/>
            <a:ahLst/>
            <a:cxnLst/>
            <a:rect r="r" b="b" t="t" l="l"/>
            <a:pathLst>
              <a:path h="2362557" w="4772843">
                <a:moveTo>
                  <a:pt x="0" y="0"/>
                </a:moveTo>
                <a:lnTo>
                  <a:pt x="4772843" y="0"/>
                </a:lnTo>
                <a:lnTo>
                  <a:pt x="4772843" y="2362558"/>
                </a:lnTo>
                <a:lnTo>
                  <a:pt x="0" y="236255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Tree>
  </p:cSld>
  <p:clrMapOvr>
    <a:masterClrMapping/>
  </p:clrMapOvr>
  <p:transition spd="fast">
    <p:fade/>
  </p:transition>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998602" y="977814"/>
            <a:ext cx="12515529" cy="8333876"/>
            <a:chOff x="0" y="0"/>
            <a:chExt cx="11866575" cy="7901749"/>
          </a:xfrm>
        </p:grpSpPr>
        <p:sp>
          <p:nvSpPr>
            <p:cNvPr name="Freeform 3" id="3" descr="Et bilde som inneholder tekst, Font, skjermbilde, design  KI-generert innhold kan være feil."/>
            <p:cNvSpPr/>
            <p:nvPr/>
          </p:nvSpPr>
          <p:spPr>
            <a:xfrm flipH="false" flipV="false" rot="0">
              <a:off x="0" y="0"/>
              <a:ext cx="11866626" cy="7901686"/>
            </a:xfrm>
            <a:custGeom>
              <a:avLst/>
              <a:gdLst/>
              <a:ahLst/>
              <a:cxnLst/>
              <a:rect r="r" b="b" t="t" l="l"/>
              <a:pathLst>
                <a:path h="7901686" w="11866626">
                  <a:moveTo>
                    <a:pt x="0" y="0"/>
                  </a:moveTo>
                  <a:lnTo>
                    <a:pt x="11866626" y="0"/>
                  </a:lnTo>
                  <a:lnTo>
                    <a:pt x="11866626" y="7901686"/>
                  </a:lnTo>
                  <a:lnTo>
                    <a:pt x="0" y="7901686"/>
                  </a:lnTo>
                  <a:lnTo>
                    <a:pt x="0" y="0"/>
                  </a:lnTo>
                  <a:close/>
                </a:path>
              </a:pathLst>
            </a:custGeom>
            <a:blipFill>
              <a:blip r:embed="rId2"/>
              <a:stretch>
                <a:fillRect l="0" t="-72" r="0" b="-73"/>
              </a:stretch>
            </a:blipFill>
          </p:spPr>
        </p:sp>
      </p:grpSp>
      <p:grpSp>
        <p:nvGrpSpPr>
          <p:cNvPr name="Group 4" id="4"/>
          <p:cNvGrpSpPr/>
          <p:nvPr/>
        </p:nvGrpSpPr>
        <p:grpSpPr>
          <a:xfrm rot="0">
            <a:off x="11088082" y="9395206"/>
            <a:ext cx="1626967" cy="505269"/>
            <a:chOff x="0" y="0"/>
            <a:chExt cx="1542606" cy="479069"/>
          </a:xfrm>
        </p:grpSpPr>
        <p:sp>
          <p:nvSpPr>
            <p:cNvPr name="Freeform 5" id="5"/>
            <p:cNvSpPr/>
            <p:nvPr/>
          </p:nvSpPr>
          <p:spPr>
            <a:xfrm flipH="false" flipV="false" rot="0">
              <a:off x="0" y="0"/>
              <a:ext cx="1542542" cy="479044"/>
            </a:xfrm>
            <a:custGeom>
              <a:avLst/>
              <a:gdLst/>
              <a:ahLst/>
              <a:cxnLst/>
              <a:rect r="r" b="b" t="t" l="l"/>
              <a:pathLst>
                <a:path h="479044" w="1542542">
                  <a:moveTo>
                    <a:pt x="0" y="0"/>
                  </a:moveTo>
                  <a:lnTo>
                    <a:pt x="1542542" y="0"/>
                  </a:lnTo>
                  <a:lnTo>
                    <a:pt x="1542542" y="479044"/>
                  </a:lnTo>
                  <a:lnTo>
                    <a:pt x="0" y="479044"/>
                  </a:lnTo>
                  <a:lnTo>
                    <a:pt x="0" y="0"/>
                  </a:lnTo>
                  <a:close/>
                </a:path>
              </a:pathLst>
            </a:custGeom>
            <a:blipFill>
              <a:blip r:embed="rId3"/>
              <a:stretch>
                <a:fillRect l="0" t="0" r="-4" b="-5"/>
              </a:stretch>
            </a:blipFill>
          </p:spPr>
        </p:sp>
      </p:grpSp>
      <p:sp>
        <p:nvSpPr>
          <p:cNvPr name="Freeform 6" id="6"/>
          <p:cNvSpPr/>
          <p:nvPr/>
        </p:nvSpPr>
        <p:spPr>
          <a:xfrm flipH="false" flipV="false" rot="0">
            <a:off x="8725110" y="9446708"/>
            <a:ext cx="1547165" cy="402263"/>
          </a:xfrm>
          <a:custGeom>
            <a:avLst/>
            <a:gdLst/>
            <a:ahLst/>
            <a:cxnLst/>
            <a:rect r="r" b="b" t="t" l="l"/>
            <a:pathLst>
              <a:path h="402263" w="1547165">
                <a:moveTo>
                  <a:pt x="0" y="0"/>
                </a:moveTo>
                <a:lnTo>
                  <a:pt x="1547165" y="0"/>
                </a:lnTo>
                <a:lnTo>
                  <a:pt x="1547165" y="402263"/>
                </a:lnTo>
                <a:lnTo>
                  <a:pt x="0" y="40226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13530856" y="9395206"/>
            <a:ext cx="1596425" cy="505269"/>
          </a:xfrm>
          <a:custGeom>
            <a:avLst/>
            <a:gdLst/>
            <a:ahLst/>
            <a:cxnLst/>
            <a:rect r="r" b="b" t="t" l="l"/>
            <a:pathLst>
              <a:path h="505269" w="1596425">
                <a:moveTo>
                  <a:pt x="0" y="0"/>
                </a:moveTo>
                <a:lnTo>
                  <a:pt x="1596425" y="0"/>
                </a:lnTo>
                <a:lnTo>
                  <a:pt x="1596425" y="505268"/>
                </a:lnTo>
                <a:lnTo>
                  <a:pt x="0" y="505268"/>
                </a:lnTo>
                <a:lnTo>
                  <a:pt x="0" y="0"/>
                </a:lnTo>
                <a:close/>
              </a:path>
            </a:pathLst>
          </a:custGeom>
          <a:blipFill>
            <a:blip r:embed="rId6"/>
            <a:stretch>
              <a:fillRect l="0" t="0" r="0" b="0"/>
            </a:stretch>
          </a:blipFill>
        </p:spPr>
      </p:sp>
    </p:spTree>
  </p:cSld>
  <p:clrMapOvr>
    <a:masterClrMapping/>
  </p:clrMapOvr>
  <p:transition spd="fast">
    <p:fade/>
  </p:transition>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721483" y="1810361"/>
            <a:ext cx="9956256" cy="6264441"/>
            <a:chOff x="0" y="0"/>
            <a:chExt cx="13275007" cy="8352589"/>
          </a:xfrm>
        </p:grpSpPr>
        <p:grpSp>
          <p:nvGrpSpPr>
            <p:cNvPr name="Group 3" id="3"/>
            <p:cNvGrpSpPr/>
            <p:nvPr/>
          </p:nvGrpSpPr>
          <p:grpSpPr>
            <a:xfrm rot="0">
              <a:off x="2792179" y="828702"/>
              <a:ext cx="5880860" cy="17859"/>
              <a:chOff x="0" y="0"/>
              <a:chExt cx="4181945" cy="12700"/>
            </a:xfrm>
          </p:grpSpPr>
          <p:sp>
            <p:nvSpPr>
              <p:cNvPr name="Freeform 4" id="4"/>
              <p:cNvSpPr/>
              <p:nvPr/>
            </p:nvSpPr>
            <p:spPr>
              <a:xfrm flipH="false" flipV="false" rot="0">
                <a:off x="6350" y="0"/>
                <a:ext cx="4169283" cy="12700"/>
              </a:xfrm>
              <a:custGeom>
                <a:avLst/>
                <a:gdLst/>
                <a:ahLst/>
                <a:cxnLst/>
                <a:rect r="r" b="b" t="t" l="l"/>
                <a:pathLst>
                  <a:path h="12700" w="4169283">
                    <a:moveTo>
                      <a:pt x="0" y="0"/>
                    </a:moveTo>
                    <a:lnTo>
                      <a:pt x="4169283" y="0"/>
                    </a:lnTo>
                    <a:lnTo>
                      <a:pt x="4169283" y="12700"/>
                    </a:lnTo>
                    <a:lnTo>
                      <a:pt x="0" y="12700"/>
                    </a:lnTo>
                    <a:close/>
                  </a:path>
                </a:pathLst>
              </a:custGeom>
              <a:solidFill>
                <a:srgbClr val="000000"/>
              </a:solidFill>
            </p:spPr>
          </p:sp>
        </p:grpSp>
        <p:grpSp>
          <p:nvGrpSpPr>
            <p:cNvPr name="Group 5" id="5"/>
            <p:cNvGrpSpPr/>
            <p:nvPr/>
          </p:nvGrpSpPr>
          <p:grpSpPr>
            <a:xfrm rot="0">
              <a:off x="5702490" y="5943216"/>
              <a:ext cx="17859" cy="1613952"/>
              <a:chOff x="0" y="0"/>
              <a:chExt cx="12700" cy="1147699"/>
            </a:xfrm>
          </p:grpSpPr>
          <p:sp>
            <p:nvSpPr>
              <p:cNvPr name="Freeform 6" id="6"/>
              <p:cNvSpPr/>
              <p:nvPr/>
            </p:nvSpPr>
            <p:spPr>
              <a:xfrm flipH="false" flipV="false" rot="0">
                <a:off x="0" y="6350"/>
                <a:ext cx="12700" cy="1134999"/>
              </a:xfrm>
              <a:custGeom>
                <a:avLst/>
                <a:gdLst/>
                <a:ahLst/>
                <a:cxnLst/>
                <a:rect r="r" b="b" t="t" l="l"/>
                <a:pathLst>
                  <a:path h="1134999" w="12700">
                    <a:moveTo>
                      <a:pt x="0" y="1134999"/>
                    </a:moveTo>
                    <a:lnTo>
                      <a:pt x="0" y="0"/>
                    </a:lnTo>
                    <a:lnTo>
                      <a:pt x="12700" y="0"/>
                    </a:lnTo>
                    <a:lnTo>
                      <a:pt x="12700" y="1134999"/>
                    </a:lnTo>
                    <a:close/>
                  </a:path>
                </a:pathLst>
              </a:custGeom>
              <a:solidFill>
                <a:srgbClr val="000000"/>
              </a:solidFill>
            </p:spPr>
          </p:sp>
        </p:grpSp>
        <p:grpSp>
          <p:nvGrpSpPr>
            <p:cNvPr name="Group 7" id="7"/>
            <p:cNvGrpSpPr/>
            <p:nvPr/>
          </p:nvGrpSpPr>
          <p:grpSpPr>
            <a:xfrm rot="0">
              <a:off x="5686505" y="1171959"/>
              <a:ext cx="17859" cy="1613952"/>
              <a:chOff x="0" y="0"/>
              <a:chExt cx="12700" cy="1147699"/>
            </a:xfrm>
          </p:grpSpPr>
          <p:sp>
            <p:nvSpPr>
              <p:cNvPr name="Freeform 8" id="8"/>
              <p:cNvSpPr/>
              <p:nvPr/>
            </p:nvSpPr>
            <p:spPr>
              <a:xfrm flipH="false" flipV="false" rot="0">
                <a:off x="0" y="6350"/>
                <a:ext cx="12700" cy="1134999"/>
              </a:xfrm>
              <a:custGeom>
                <a:avLst/>
                <a:gdLst/>
                <a:ahLst/>
                <a:cxnLst/>
                <a:rect r="r" b="b" t="t" l="l"/>
                <a:pathLst>
                  <a:path h="1134999" w="12700">
                    <a:moveTo>
                      <a:pt x="0" y="1134999"/>
                    </a:moveTo>
                    <a:lnTo>
                      <a:pt x="0" y="0"/>
                    </a:lnTo>
                    <a:lnTo>
                      <a:pt x="12700" y="0"/>
                    </a:lnTo>
                    <a:lnTo>
                      <a:pt x="12700" y="1134999"/>
                    </a:lnTo>
                    <a:close/>
                  </a:path>
                </a:pathLst>
              </a:custGeom>
              <a:solidFill>
                <a:srgbClr val="000000"/>
              </a:solidFill>
            </p:spPr>
          </p:sp>
        </p:grpSp>
        <p:grpSp>
          <p:nvGrpSpPr>
            <p:cNvPr name="Group 9" id="9"/>
            <p:cNvGrpSpPr/>
            <p:nvPr/>
          </p:nvGrpSpPr>
          <p:grpSpPr>
            <a:xfrm rot="0">
              <a:off x="4230609" y="1580778"/>
              <a:ext cx="2929652" cy="937832"/>
              <a:chOff x="0" y="0"/>
              <a:chExt cx="2083308" cy="666902"/>
            </a:xfrm>
          </p:grpSpPr>
          <p:sp>
            <p:nvSpPr>
              <p:cNvPr name="Freeform 10" id="10"/>
              <p:cNvSpPr/>
              <p:nvPr/>
            </p:nvSpPr>
            <p:spPr>
              <a:xfrm flipH="false" flipV="false" rot="0">
                <a:off x="6350" y="6350"/>
                <a:ext cx="2070608" cy="654177"/>
              </a:xfrm>
              <a:custGeom>
                <a:avLst/>
                <a:gdLst/>
                <a:ahLst/>
                <a:cxnLst/>
                <a:rect r="r" b="b" t="t" l="l"/>
                <a:pathLst>
                  <a:path h="654177" w="2070608">
                    <a:moveTo>
                      <a:pt x="0" y="0"/>
                    </a:moveTo>
                    <a:lnTo>
                      <a:pt x="2070608" y="0"/>
                    </a:lnTo>
                    <a:lnTo>
                      <a:pt x="2070608" y="654177"/>
                    </a:lnTo>
                    <a:lnTo>
                      <a:pt x="0" y="654177"/>
                    </a:lnTo>
                    <a:close/>
                  </a:path>
                </a:pathLst>
              </a:custGeom>
              <a:solidFill>
                <a:srgbClr val="842319"/>
              </a:solidFill>
            </p:spPr>
          </p:sp>
          <p:sp>
            <p:nvSpPr>
              <p:cNvPr name="Freeform 11" id="11"/>
              <p:cNvSpPr/>
              <p:nvPr/>
            </p:nvSpPr>
            <p:spPr>
              <a:xfrm flipH="false" flipV="false" rot="0">
                <a:off x="0" y="0"/>
                <a:ext cx="2083308" cy="666877"/>
              </a:xfrm>
              <a:custGeom>
                <a:avLst/>
                <a:gdLst/>
                <a:ahLst/>
                <a:cxnLst/>
                <a:rect r="r" b="b" t="t" l="l"/>
                <a:pathLst>
                  <a:path h="666877" w="2083308">
                    <a:moveTo>
                      <a:pt x="6350" y="0"/>
                    </a:moveTo>
                    <a:lnTo>
                      <a:pt x="2076958" y="0"/>
                    </a:lnTo>
                    <a:cubicBezTo>
                      <a:pt x="2080514" y="0"/>
                      <a:pt x="2083308" y="2794"/>
                      <a:pt x="2083308" y="6350"/>
                    </a:cubicBezTo>
                    <a:lnTo>
                      <a:pt x="2083308" y="660527"/>
                    </a:lnTo>
                    <a:cubicBezTo>
                      <a:pt x="2083308" y="664083"/>
                      <a:pt x="2080514" y="666877"/>
                      <a:pt x="2076958" y="666877"/>
                    </a:cubicBezTo>
                    <a:lnTo>
                      <a:pt x="6350" y="666877"/>
                    </a:lnTo>
                    <a:cubicBezTo>
                      <a:pt x="2794" y="666877"/>
                      <a:pt x="0" y="664083"/>
                      <a:pt x="0" y="660527"/>
                    </a:cubicBezTo>
                    <a:lnTo>
                      <a:pt x="0" y="6350"/>
                    </a:lnTo>
                    <a:cubicBezTo>
                      <a:pt x="0" y="2794"/>
                      <a:pt x="2794" y="0"/>
                      <a:pt x="6350" y="0"/>
                    </a:cubicBezTo>
                    <a:moveTo>
                      <a:pt x="6350" y="12700"/>
                    </a:moveTo>
                    <a:lnTo>
                      <a:pt x="6350" y="6350"/>
                    </a:lnTo>
                    <a:lnTo>
                      <a:pt x="12700" y="6350"/>
                    </a:lnTo>
                    <a:lnTo>
                      <a:pt x="12700" y="660527"/>
                    </a:lnTo>
                    <a:lnTo>
                      <a:pt x="6350" y="660527"/>
                    </a:lnTo>
                    <a:lnTo>
                      <a:pt x="6350" y="654177"/>
                    </a:lnTo>
                    <a:lnTo>
                      <a:pt x="2076958" y="654177"/>
                    </a:lnTo>
                    <a:lnTo>
                      <a:pt x="2076958" y="660527"/>
                    </a:lnTo>
                    <a:lnTo>
                      <a:pt x="2070608" y="660527"/>
                    </a:lnTo>
                    <a:lnTo>
                      <a:pt x="2070608" y="6350"/>
                    </a:lnTo>
                    <a:lnTo>
                      <a:pt x="2076958" y="6350"/>
                    </a:lnTo>
                    <a:lnTo>
                      <a:pt x="2076958" y="12700"/>
                    </a:lnTo>
                    <a:lnTo>
                      <a:pt x="6350" y="12700"/>
                    </a:lnTo>
                    <a:close/>
                  </a:path>
                </a:pathLst>
              </a:custGeom>
              <a:solidFill>
                <a:srgbClr val="000000"/>
              </a:solidFill>
            </p:spPr>
          </p:sp>
        </p:grpSp>
        <p:grpSp>
          <p:nvGrpSpPr>
            <p:cNvPr name="Group 12" id="12"/>
            <p:cNvGrpSpPr/>
            <p:nvPr/>
          </p:nvGrpSpPr>
          <p:grpSpPr>
            <a:xfrm rot="0">
              <a:off x="7613764" y="5979631"/>
              <a:ext cx="1100477" cy="17859"/>
              <a:chOff x="0" y="0"/>
              <a:chExt cx="782561" cy="12700"/>
            </a:xfrm>
          </p:grpSpPr>
          <p:sp>
            <p:nvSpPr>
              <p:cNvPr name="Freeform 13" id="13"/>
              <p:cNvSpPr/>
              <p:nvPr/>
            </p:nvSpPr>
            <p:spPr>
              <a:xfrm flipH="false" flipV="false" rot="0">
                <a:off x="6350" y="0"/>
                <a:ext cx="769874" cy="12700"/>
              </a:xfrm>
              <a:custGeom>
                <a:avLst/>
                <a:gdLst/>
                <a:ahLst/>
                <a:cxnLst/>
                <a:rect r="r" b="b" t="t" l="l"/>
                <a:pathLst>
                  <a:path h="12700" w="769874">
                    <a:moveTo>
                      <a:pt x="0" y="0"/>
                    </a:moveTo>
                    <a:lnTo>
                      <a:pt x="769874" y="0"/>
                    </a:lnTo>
                    <a:lnTo>
                      <a:pt x="769874" y="12700"/>
                    </a:lnTo>
                    <a:lnTo>
                      <a:pt x="0" y="12700"/>
                    </a:lnTo>
                    <a:close/>
                  </a:path>
                </a:pathLst>
              </a:custGeom>
              <a:solidFill>
                <a:srgbClr val="000000"/>
              </a:solidFill>
            </p:spPr>
          </p:sp>
        </p:grpSp>
        <p:grpSp>
          <p:nvGrpSpPr>
            <p:cNvPr name="Group 14" id="14"/>
            <p:cNvGrpSpPr/>
            <p:nvPr/>
          </p:nvGrpSpPr>
          <p:grpSpPr>
            <a:xfrm rot="0">
              <a:off x="7828237" y="3212964"/>
              <a:ext cx="886004" cy="17859"/>
              <a:chOff x="0" y="0"/>
              <a:chExt cx="630047" cy="12700"/>
            </a:xfrm>
          </p:grpSpPr>
          <p:sp>
            <p:nvSpPr>
              <p:cNvPr name="Freeform 15" id="15"/>
              <p:cNvSpPr/>
              <p:nvPr/>
            </p:nvSpPr>
            <p:spPr>
              <a:xfrm flipH="false" flipV="false" rot="0">
                <a:off x="6350" y="0"/>
                <a:ext cx="617347" cy="12700"/>
              </a:xfrm>
              <a:custGeom>
                <a:avLst/>
                <a:gdLst/>
                <a:ahLst/>
                <a:cxnLst/>
                <a:rect r="r" b="b" t="t" l="l"/>
                <a:pathLst>
                  <a:path h="12700" w="617347">
                    <a:moveTo>
                      <a:pt x="0" y="0"/>
                    </a:moveTo>
                    <a:lnTo>
                      <a:pt x="617347" y="0"/>
                    </a:lnTo>
                    <a:lnTo>
                      <a:pt x="617347" y="12700"/>
                    </a:lnTo>
                    <a:lnTo>
                      <a:pt x="0" y="12700"/>
                    </a:lnTo>
                    <a:close/>
                  </a:path>
                </a:pathLst>
              </a:custGeom>
              <a:solidFill>
                <a:srgbClr val="000000"/>
              </a:solidFill>
            </p:spPr>
          </p:sp>
        </p:grpSp>
        <p:grpSp>
          <p:nvGrpSpPr>
            <p:cNvPr name="Group 16" id="16"/>
            <p:cNvGrpSpPr/>
            <p:nvPr/>
          </p:nvGrpSpPr>
          <p:grpSpPr>
            <a:xfrm rot="0">
              <a:off x="2729136" y="7384735"/>
              <a:ext cx="1025914" cy="17859"/>
              <a:chOff x="0" y="0"/>
              <a:chExt cx="729539" cy="12700"/>
            </a:xfrm>
          </p:grpSpPr>
          <p:sp>
            <p:nvSpPr>
              <p:cNvPr name="Freeform 17" id="17"/>
              <p:cNvSpPr/>
              <p:nvPr/>
            </p:nvSpPr>
            <p:spPr>
              <a:xfrm flipH="false" flipV="false" rot="0">
                <a:off x="6350" y="0"/>
                <a:ext cx="716788" cy="12700"/>
              </a:xfrm>
              <a:custGeom>
                <a:avLst/>
                <a:gdLst/>
                <a:ahLst/>
                <a:cxnLst/>
                <a:rect r="r" b="b" t="t" l="l"/>
                <a:pathLst>
                  <a:path h="12700" w="716788">
                    <a:moveTo>
                      <a:pt x="0" y="0"/>
                    </a:moveTo>
                    <a:lnTo>
                      <a:pt x="716788" y="0"/>
                    </a:lnTo>
                    <a:lnTo>
                      <a:pt x="716788" y="12700"/>
                    </a:lnTo>
                    <a:lnTo>
                      <a:pt x="0" y="12700"/>
                    </a:lnTo>
                    <a:close/>
                  </a:path>
                </a:pathLst>
              </a:custGeom>
              <a:solidFill>
                <a:srgbClr val="000000"/>
              </a:solidFill>
            </p:spPr>
          </p:sp>
        </p:grpSp>
        <p:grpSp>
          <p:nvGrpSpPr>
            <p:cNvPr name="Group 18" id="18"/>
            <p:cNvGrpSpPr/>
            <p:nvPr/>
          </p:nvGrpSpPr>
          <p:grpSpPr>
            <a:xfrm rot="0">
              <a:off x="7570544" y="7206142"/>
              <a:ext cx="1100477" cy="17859"/>
              <a:chOff x="0" y="0"/>
              <a:chExt cx="782561" cy="12700"/>
            </a:xfrm>
          </p:grpSpPr>
          <p:sp>
            <p:nvSpPr>
              <p:cNvPr name="Freeform 19" id="19"/>
              <p:cNvSpPr/>
              <p:nvPr/>
            </p:nvSpPr>
            <p:spPr>
              <a:xfrm flipH="false" flipV="false" rot="0">
                <a:off x="6350" y="0"/>
                <a:ext cx="769874" cy="12700"/>
              </a:xfrm>
              <a:custGeom>
                <a:avLst/>
                <a:gdLst/>
                <a:ahLst/>
                <a:cxnLst/>
                <a:rect r="r" b="b" t="t" l="l"/>
                <a:pathLst>
                  <a:path h="12700" w="769874">
                    <a:moveTo>
                      <a:pt x="0" y="0"/>
                    </a:moveTo>
                    <a:lnTo>
                      <a:pt x="769874" y="0"/>
                    </a:lnTo>
                    <a:lnTo>
                      <a:pt x="769874" y="12700"/>
                    </a:lnTo>
                    <a:lnTo>
                      <a:pt x="0" y="12700"/>
                    </a:lnTo>
                    <a:close/>
                  </a:path>
                </a:pathLst>
              </a:custGeom>
              <a:solidFill>
                <a:srgbClr val="000000"/>
              </a:solidFill>
            </p:spPr>
          </p:sp>
        </p:grpSp>
        <p:grpSp>
          <p:nvGrpSpPr>
            <p:cNvPr name="Group 20" id="20"/>
            <p:cNvGrpSpPr/>
            <p:nvPr/>
          </p:nvGrpSpPr>
          <p:grpSpPr>
            <a:xfrm rot="0">
              <a:off x="7613764" y="4461209"/>
              <a:ext cx="1100477" cy="17859"/>
              <a:chOff x="0" y="0"/>
              <a:chExt cx="782561" cy="12700"/>
            </a:xfrm>
          </p:grpSpPr>
          <p:sp>
            <p:nvSpPr>
              <p:cNvPr name="Freeform 21" id="21"/>
              <p:cNvSpPr/>
              <p:nvPr/>
            </p:nvSpPr>
            <p:spPr>
              <a:xfrm flipH="false" flipV="false" rot="0">
                <a:off x="6350" y="0"/>
                <a:ext cx="769874" cy="12700"/>
              </a:xfrm>
              <a:custGeom>
                <a:avLst/>
                <a:gdLst/>
                <a:ahLst/>
                <a:cxnLst/>
                <a:rect r="r" b="b" t="t" l="l"/>
                <a:pathLst>
                  <a:path h="12700" w="769874">
                    <a:moveTo>
                      <a:pt x="0" y="0"/>
                    </a:moveTo>
                    <a:lnTo>
                      <a:pt x="769874" y="0"/>
                    </a:lnTo>
                    <a:lnTo>
                      <a:pt x="769874" y="12700"/>
                    </a:lnTo>
                    <a:lnTo>
                      <a:pt x="0" y="12700"/>
                    </a:lnTo>
                    <a:close/>
                  </a:path>
                </a:pathLst>
              </a:custGeom>
              <a:solidFill>
                <a:srgbClr val="000000"/>
              </a:solidFill>
            </p:spPr>
          </p:sp>
        </p:grpSp>
        <p:grpSp>
          <p:nvGrpSpPr>
            <p:cNvPr name="Group 22" id="22"/>
            <p:cNvGrpSpPr/>
            <p:nvPr/>
          </p:nvGrpSpPr>
          <p:grpSpPr>
            <a:xfrm rot="0">
              <a:off x="2772338" y="3212964"/>
              <a:ext cx="1244352" cy="17859"/>
              <a:chOff x="0" y="0"/>
              <a:chExt cx="884872" cy="12700"/>
            </a:xfrm>
          </p:grpSpPr>
          <p:sp>
            <p:nvSpPr>
              <p:cNvPr name="Freeform 23" id="23"/>
              <p:cNvSpPr/>
              <p:nvPr/>
            </p:nvSpPr>
            <p:spPr>
              <a:xfrm flipH="false" flipV="false" rot="0">
                <a:off x="6350" y="0"/>
                <a:ext cx="872236" cy="12700"/>
              </a:xfrm>
              <a:custGeom>
                <a:avLst/>
                <a:gdLst/>
                <a:ahLst/>
                <a:cxnLst/>
                <a:rect r="r" b="b" t="t" l="l"/>
                <a:pathLst>
                  <a:path h="12700" w="872236">
                    <a:moveTo>
                      <a:pt x="0" y="0"/>
                    </a:moveTo>
                    <a:lnTo>
                      <a:pt x="872236" y="0"/>
                    </a:lnTo>
                    <a:lnTo>
                      <a:pt x="872236" y="12700"/>
                    </a:lnTo>
                    <a:lnTo>
                      <a:pt x="0" y="12700"/>
                    </a:lnTo>
                    <a:close/>
                  </a:path>
                </a:pathLst>
              </a:custGeom>
              <a:solidFill>
                <a:srgbClr val="000000"/>
              </a:solidFill>
            </p:spPr>
          </p:sp>
        </p:grpSp>
        <p:grpSp>
          <p:nvGrpSpPr>
            <p:cNvPr name="Group 24" id="24"/>
            <p:cNvGrpSpPr/>
            <p:nvPr/>
          </p:nvGrpSpPr>
          <p:grpSpPr>
            <a:xfrm rot="0">
              <a:off x="2772338" y="5949753"/>
              <a:ext cx="1143179" cy="17859"/>
              <a:chOff x="0" y="0"/>
              <a:chExt cx="812927" cy="12700"/>
            </a:xfrm>
          </p:grpSpPr>
          <p:sp>
            <p:nvSpPr>
              <p:cNvPr name="Freeform 25" id="25"/>
              <p:cNvSpPr/>
              <p:nvPr/>
            </p:nvSpPr>
            <p:spPr>
              <a:xfrm flipH="false" flipV="false" rot="0">
                <a:off x="6350" y="0"/>
                <a:ext cx="800227" cy="12700"/>
              </a:xfrm>
              <a:custGeom>
                <a:avLst/>
                <a:gdLst/>
                <a:ahLst/>
                <a:cxnLst/>
                <a:rect r="r" b="b" t="t" l="l"/>
                <a:pathLst>
                  <a:path h="12700" w="800227">
                    <a:moveTo>
                      <a:pt x="0" y="0"/>
                    </a:moveTo>
                    <a:lnTo>
                      <a:pt x="800227" y="0"/>
                    </a:lnTo>
                    <a:lnTo>
                      <a:pt x="800227" y="12700"/>
                    </a:lnTo>
                    <a:lnTo>
                      <a:pt x="0" y="12700"/>
                    </a:lnTo>
                    <a:close/>
                  </a:path>
                </a:pathLst>
              </a:custGeom>
              <a:solidFill>
                <a:srgbClr val="000000"/>
              </a:solidFill>
            </p:spPr>
          </p:sp>
        </p:grpSp>
        <p:grpSp>
          <p:nvGrpSpPr>
            <p:cNvPr name="Group 26" id="26"/>
            <p:cNvGrpSpPr/>
            <p:nvPr/>
          </p:nvGrpSpPr>
          <p:grpSpPr>
            <a:xfrm rot="0">
              <a:off x="4282205" y="3640750"/>
              <a:ext cx="17859" cy="2167307"/>
              <a:chOff x="0" y="0"/>
              <a:chExt cx="12700" cy="1541196"/>
            </a:xfrm>
          </p:grpSpPr>
          <p:sp>
            <p:nvSpPr>
              <p:cNvPr name="Freeform 27" id="27"/>
              <p:cNvSpPr/>
              <p:nvPr/>
            </p:nvSpPr>
            <p:spPr>
              <a:xfrm flipH="false" flipV="false" rot="0">
                <a:off x="0" y="6350"/>
                <a:ext cx="12700" cy="1528445"/>
              </a:xfrm>
              <a:custGeom>
                <a:avLst/>
                <a:gdLst/>
                <a:ahLst/>
                <a:cxnLst/>
                <a:rect r="r" b="b" t="t" l="l"/>
                <a:pathLst>
                  <a:path h="1528445" w="12700">
                    <a:moveTo>
                      <a:pt x="0" y="1528445"/>
                    </a:moveTo>
                    <a:lnTo>
                      <a:pt x="0" y="0"/>
                    </a:lnTo>
                    <a:lnTo>
                      <a:pt x="12700" y="0"/>
                    </a:lnTo>
                    <a:lnTo>
                      <a:pt x="12700" y="1528445"/>
                    </a:lnTo>
                    <a:close/>
                  </a:path>
                </a:pathLst>
              </a:custGeom>
              <a:solidFill>
                <a:srgbClr val="000000"/>
              </a:solidFill>
            </p:spPr>
          </p:sp>
        </p:grpSp>
        <p:grpSp>
          <p:nvGrpSpPr>
            <p:cNvPr name="Group 28" id="28"/>
            <p:cNvGrpSpPr/>
            <p:nvPr/>
          </p:nvGrpSpPr>
          <p:grpSpPr>
            <a:xfrm rot="0">
              <a:off x="7050033" y="3615461"/>
              <a:ext cx="17859" cy="2217884"/>
              <a:chOff x="0" y="0"/>
              <a:chExt cx="12700" cy="1577162"/>
            </a:xfrm>
          </p:grpSpPr>
          <p:sp>
            <p:nvSpPr>
              <p:cNvPr name="Freeform 29" id="29"/>
              <p:cNvSpPr/>
              <p:nvPr/>
            </p:nvSpPr>
            <p:spPr>
              <a:xfrm flipH="false" flipV="false" rot="0">
                <a:off x="0" y="6350"/>
                <a:ext cx="12700" cy="1564513"/>
              </a:xfrm>
              <a:custGeom>
                <a:avLst/>
                <a:gdLst/>
                <a:ahLst/>
                <a:cxnLst/>
                <a:rect r="r" b="b" t="t" l="l"/>
                <a:pathLst>
                  <a:path h="1564513" w="12700">
                    <a:moveTo>
                      <a:pt x="0" y="1564513"/>
                    </a:moveTo>
                    <a:lnTo>
                      <a:pt x="0" y="0"/>
                    </a:lnTo>
                    <a:lnTo>
                      <a:pt x="12700" y="0"/>
                    </a:lnTo>
                    <a:lnTo>
                      <a:pt x="12700" y="1564513"/>
                    </a:lnTo>
                    <a:close/>
                  </a:path>
                </a:pathLst>
              </a:custGeom>
              <a:solidFill>
                <a:srgbClr val="000000"/>
              </a:solidFill>
            </p:spPr>
          </p:sp>
        </p:grpSp>
        <p:grpSp>
          <p:nvGrpSpPr>
            <p:cNvPr name="Group 30" id="30"/>
            <p:cNvGrpSpPr/>
            <p:nvPr/>
          </p:nvGrpSpPr>
          <p:grpSpPr>
            <a:xfrm rot="0">
              <a:off x="3064035" y="5458441"/>
              <a:ext cx="5262818" cy="929027"/>
              <a:chOff x="0" y="0"/>
              <a:chExt cx="3742449" cy="660641"/>
            </a:xfrm>
          </p:grpSpPr>
          <p:sp>
            <p:nvSpPr>
              <p:cNvPr name="Freeform 31" id="31"/>
              <p:cNvSpPr/>
              <p:nvPr/>
            </p:nvSpPr>
            <p:spPr>
              <a:xfrm flipH="false" flipV="false" rot="0">
                <a:off x="6350" y="6350"/>
                <a:ext cx="3729736" cy="647954"/>
              </a:xfrm>
              <a:custGeom>
                <a:avLst/>
                <a:gdLst/>
                <a:ahLst/>
                <a:cxnLst/>
                <a:rect r="r" b="b" t="t" l="l"/>
                <a:pathLst>
                  <a:path h="647954" w="3729736">
                    <a:moveTo>
                      <a:pt x="0" y="0"/>
                    </a:moveTo>
                    <a:lnTo>
                      <a:pt x="3729736" y="0"/>
                    </a:lnTo>
                    <a:lnTo>
                      <a:pt x="3729736" y="647954"/>
                    </a:lnTo>
                    <a:lnTo>
                      <a:pt x="0" y="647954"/>
                    </a:lnTo>
                    <a:close/>
                  </a:path>
                </a:pathLst>
              </a:custGeom>
              <a:solidFill>
                <a:srgbClr val="842319"/>
              </a:solidFill>
            </p:spPr>
          </p:sp>
          <p:sp>
            <p:nvSpPr>
              <p:cNvPr name="Freeform 32" id="32"/>
              <p:cNvSpPr/>
              <p:nvPr/>
            </p:nvSpPr>
            <p:spPr>
              <a:xfrm flipH="false" flipV="false" rot="0">
                <a:off x="0" y="0"/>
                <a:ext cx="3742436" cy="660654"/>
              </a:xfrm>
              <a:custGeom>
                <a:avLst/>
                <a:gdLst/>
                <a:ahLst/>
                <a:cxnLst/>
                <a:rect r="r" b="b" t="t" l="l"/>
                <a:pathLst>
                  <a:path h="660654" w="3742436">
                    <a:moveTo>
                      <a:pt x="6350" y="0"/>
                    </a:moveTo>
                    <a:lnTo>
                      <a:pt x="3736086" y="0"/>
                    </a:lnTo>
                    <a:cubicBezTo>
                      <a:pt x="3739642" y="0"/>
                      <a:pt x="3742436" y="2794"/>
                      <a:pt x="3742436" y="6350"/>
                    </a:cubicBezTo>
                    <a:lnTo>
                      <a:pt x="3742436" y="654304"/>
                    </a:lnTo>
                    <a:cubicBezTo>
                      <a:pt x="3742436" y="657860"/>
                      <a:pt x="3739642" y="660654"/>
                      <a:pt x="3736086" y="660654"/>
                    </a:cubicBezTo>
                    <a:lnTo>
                      <a:pt x="6350" y="660654"/>
                    </a:lnTo>
                    <a:cubicBezTo>
                      <a:pt x="2794" y="660654"/>
                      <a:pt x="0" y="657860"/>
                      <a:pt x="0" y="654304"/>
                    </a:cubicBezTo>
                    <a:lnTo>
                      <a:pt x="0" y="6350"/>
                    </a:lnTo>
                    <a:cubicBezTo>
                      <a:pt x="0" y="2794"/>
                      <a:pt x="2794" y="0"/>
                      <a:pt x="6350" y="0"/>
                    </a:cubicBezTo>
                    <a:moveTo>
                      <a:pt x="6350" y="12700"/>
                    </a:moveTo>
                    <a:lnTo>
                      <a:pt x="6350" y="6350"/>
                    </a:lnTo>
                    <a:lnTo>
                      <a:pt x="12700" y="6350"/>
                    </a:lnTo>
                    <a:lnTo>
                      <a:pt x="12700" y="654304"/>
                    </a:lnTo>
                    <a:lnTo>
                      <a:pt x="6350" y="654304"/>
                    </a:lnTo>
                    <a:lnTo>
                      <a:pt x="6350" y="647954"/>
                    </a:lnTo>
                    <a:lnTo>
                      <a:pt x="3736086" y="647954"/>
                    </a:lnTo>
                    <a:lnTo>
                      <a:pt x="3736086" y="654304"/>
                    </a:lnTo>
                    <a:lnTo>
                      <a:pt x="3729736" y="654304"/>
                    </a:lnTo>
                    <a:lnTo>
                      <a:pt x="3729736" y="6350"/>
                    </a:lnTo>
                    <a:lnTo>
                      <a:pt x="3736086" y="6350"/>
                    </a:lnTo>
                    <a:lnTo>
                      <a:pt x="3736086" y="12700"/>
                    </a:lnTo>
                    <a:lnTo>
                      <a:pt x="6350" y="12700"/>
                    </a:lnTo>
                    <a:close/>
                  </a:path>
                </a:pathLst>
              </a:custGeom>
              <a:solidFill>
                <a:srgbClr val="000000"/>
              </a:solidFill>
            </p:spPr>
          </p:sp>
        </p:grpSp>
        <p:grpSp>
          <p:nvGrpSpPr>
            <p:cNvPr name="Group 33" id="33"/>
            <p:cNvGrpSpPr/>
            <p:nvPr/>
          </p:nvGrpSpPr>
          <p:grpSpPr>
            <a:xfrm rot="0">
              <a:off x="4369859" y="5577724"/>
              <a:ext cx="2477274" cy="690461"/>
              <a:chOff x="0" y="0"/>
              <a:chExt cx="1761617" cy="490995"/>
            </a:xfrm>
          </p:grpSpPr>
          <p:sp>
            <p:nvSpPr>
              <p:cNvPr name="Freeform 34" id="34"/>
              <p:cNvSpPr/>
              <p:nvPr/>
            </p:nvSpPr>
            <p:spPr>
              <a:xfrm flipH="false" flipV="false" rot="0">
                <a:off x="0" y="0"/>
                <a:ext cx="1761611" cy="491000"/>
              </a:xfrm>
              <a:custGeom>
                <a:avLst/>
                <a:gdLst/>
                <a:ahLst/>
                <a:cxnLst/>
                <a:rect r="r" b="b" t="t" l="l"/>
                <a:pathLst>
                  <a:path h="491000" w="1761611">
                    <a:moveTo>
                      <a:pt x="0" y="0"/>
                    </a:moveTo>
                    <a:lnTo>
                      <a:pt x="1761611" y="0"/>
                    </a:lnTo>
                    <a:lnTo>
                      <a:pt x="1761611" y="491000"/>
                    </a:lnTo>
                    <a:lnTo>
                      <a:pt x="0" y="491000"/>
                    </a:lnTo>
                    <a:close/>
                  </a:path>
                </a:pathLst>
              </a:custGeom>
              <a:blipFill>
                <a:blip r:embed="rId2">
                  <a:alphaModFix amt="0"/>
                </a:blip>
                <a:stretch>
                  <a:fillRect l="0" t="-19909" r="0" b="-19908"/>
                </a:stretch>
              </a:blipFill>
            </p:spPr>
          </p:sp>
          <p:sp>
            <p:nvSpPr>
              <p:cNvPr name="TextBox 35" id="35"/>
              <p:cNvSpPr txBox="true"/>
              <p:nvPr/>
            </p:nvSpPr>
            <p:spPr>
              <a:xfrm>
                <a:off x="0" y="-19050"/>
                <a:ext cx="1761617" cy="510045"/>
              </a:xfrm>
              <a:prstGeom prst="rect">
                <a:avLst/>
              </a:prstGeom>
            </p:spPr>
            <p:txBody>
              <a:bodyPr anchor="ctr" rtlCol="false" tIns="0" lIns="0" bIns="0" rIns="0"/>
              <a:lstStyle/>
              <a:p>
                <a:pPr algn="ctr">
                  <a:lnSpc>
                    <a:spcPts val="1519"/>
                  </a:lnSpc>
                </a:pPr>
                <a:r>
                  <a:rPr lang="en-US" sz="1265" b="true">
                    <a:solidFill>
                      <a:srgbClr val="FFFFFF"/>
                    </a:solidFill>
                    <a:latin typeface="Helvetica Bold"/>
                    <a:ea typeface="Helvetica Bold"/>
                    <a:cs typeface="Helvetica Bold"/>
                    <a:sym typeface="Helvetica Bold"/>
                  </a:rPr>
                  <a:t>PLAN - Prioritering  og mulige tiltak</a:t>
                </a:r>
              </a:p>
            </p:txBody>
          </p:sp>
        </p:grpSp>
        <p:grpSp>
          <p:nvGrpSpPr>
            <p:cNvPr name="Group 36" id="36"/>
            <p:cNvGrpSpPr/>
            <p:nvPr/>
          </p:nvGrpSpPr>
          <p:grpSpPr>
            <a:xfrm rot="0">
              <a:off x="3062463" y="373109"/>
              <a:ext cx="5259336" cy="929027"/>
              <a:chOff x="0" y="0"/>
              <a:chExt cx="3739972" cy="660641"/>
            </a:xfrm>
          </p:grpSpPr>
          <p:sp>
            <p:nvSpPr>
              <p:cNvPr name="Freeform 37" id="37"/>
              <p:cNvSpPr/>
              <p:nvPr/>
            </p:nvSpPr>
            <p:spPr>
              <a:xfrm flipH="false" flipV="false" rot="0">
                <a:off x="6350" y="6350"/>
                <a:ext cx="3727323" cy="647954"/>
              </a:xfrm>
              <a:custGeom>
                <a:avLst/>
                <a:gdLst/>
                <a:ahLst/>
                <a:cxnLst/>
                <a:rect r="r" b="b" t="t" l="l"/>
                <a:pathLst>
                  <a:path h="647954" w="3727323">
                    <a:moveTo>
                      <a:pt x="0" y="0"/>
                    </a:moveTo>
                    <a:lnTo>
                      <a:pt x="3727323" y="0"/>
                    </a:lnTo>
                    <a:lnTo>
                      <a:pt x="3727323" y="647954"/>
                    </a:lnTo>
                    <a:lnTo>
                      <a:pt x="0" y="647954"/>
                    </a:lnTo>
                    <a:close/>
                  </a:path>
                </a:pathLst>
              </a:custGeom>
              <a:solidFill>
                <a:srgbClr val="842319"/>
              </a:solidFill>
            </p:spPr>
          </p:sp>
          <p:sp>
            <p:nvSpPr>
              <p:cNvPr name="Freeform 38" id="38"/>
              <p:cNvSpPr/>
              <p:nvPr/>
            </p:nvSpPr>
            <p:spPr>
              <a:xfrm flipH="false" flipV="false" rot="0">
                <a:off x="0" y="0"/>
                <a:ext cx="3740023" cy="660654"/>
              </a:xfrm>
              <a:custGeom>
                <a:avLst/>
                <a:gdLst/>
                <a:ahLst/>
                <a:cxnLst/>
                <a:rect r="r" b="b" t="t" l="l"/>
                <a:pathLst>
                  <a:path h="660654" w="3740023">
                    <a:moveTo>
                      <a:pt x="6350" y="0"/>
                    </a:moveTo>
                    <a:lnTo>
                      <a:pt x="3733673" y="0"/>
                    </a:lnTo>
                    <a:cubicBezTo>
                      <a:pt x="3737229" y="0"/>
                      <a:pt x="3740023" y="2794"/>
                      <a:pt x="3740023" y="6350"/>
                    </a:cubicBezTo>
                    <a:lnTo>
                      <a:pt x="3740023" y="654304"/>
                    </a:lnTo>
                    <a:cubicBezTo>
                      <a:pt x="3740023" y="657860"/>
                      <a:pt x="3737229" y="660654"/>
                      <a:pt x="3733673" y="660654"/>
                    </a:cubicBezTo>
                    <a:lnTo>
                      <a:pt x="6350" y="660654"/>
                    </a:lnTo>
                    <a:cubicBezTo>
                      <a:pt x="2794" y="660654"/>
                      <a:pt x="0" y="657860"/>
                      <a:pt x="0" y="654304"/>
                    </a:cubicBezTo>
                    <a:lnTo>
                      <a:pt x="0" y="6350"/>
                    </a:lnTo>
                    <a:cubicBezTo>
                      <a:pt x="0" y="2794"/>
                      <a:pt x="2794" y="0"/>
                      <a:pt x="6350" y="0"/>
                    </a:cubicBezTo>
                    <a:moveTo>
                      <a:pt x="6350" y="12700"/>
                    </a:moveTo>
                    <a:lnTo>
                      <a:pt x="6350" y="6350"/>
                    </a:lnTo>
                    <a:lnTo>
                      <a:pt x="12700" y="6350"/>
                    </a:lnTo>
                    <a:lnTo>
                      <a:pt x="12700" y="654304"/>
                    </a:lnTo>
                    <a:lnTo>
                      <a:pt x="6350" y="654304"/>
                    </a:lnTo>
                    <a:lnTo>
                      <a:pt x="6350" y="647954"/>
                    </a:lnTo>
                    <a:lnTo>
                      <a:pt x="3733673" y="647954"/>
                    </a:lnTo>
                    <a:lnTo>
                      <a:pt x="3733673" y="654304"/>
                    </a:lnTo>
                    <a:lnTo>
                      <a:pt x="3727323" y="654304"/>
                    </a:lnTo>
                    <a:lnTo>
                      <a:pt x="3727323" y="6350"/>
                    </a:lnTo>
                    <a:lnTo>
                      <a:pt x="3733673" y="6350"/>
                    </a:lnTo>
                    <a:lnTo>
                      <a:pt x="3733673" y="12700"/>
                    </a:lnTo>
                    <a:lnTo>
                      <a:pt x="6350" y="12700"/>
                    </a:lnTo>
                    <a:close/>
                  </a:path>
                </a:pathLst>
              </a:custGeom>
              <a:solidFill>
                <a:srgbClr val="000000"/>
              </a:solidFill>
            </p:spPr>
          </p:sp>
        </p:grpSp>
        <p:grpSp>
          <p:nvGrpSpPr>
            <p:cNvPr name="Group 39" id="39"/>
            <p:cNvGrpSpPr/>
            <p:nvPr/>
          </p:nvGrpSpPr>
          <p:grpSpPr>
            <a:xfrm rot="0">
              <a:off x="3558543" y="3146349"/>
              <a:ext cx="2768596" cy="428732"/>
              <a:chOff x="0" y="0"/>
              <a:chExt cx="1968779" cy="304876"/>
            </a:xfrm>
          </p:grpSpPr>
          <p:sp>
            <p:nvSpPr>
              <p:cNvPr name="Freeform 40" id="40"/>
              <p:cNvSpPr/>
              <p:nvPr/>
            </p:nvSpPr>
            <p:spPr>
              <a:xfrm flipH="false" flipV="false" rot="0">
                <a:off x="0" y="0"/>
                <a:ext cx="1968784" cy="304875"/>
              </a:xfrm>
              <a:custGeom>
                <a:avLst/>
                <a:gdLst/>
                <a:ahLst/>
                <a:cxnLst/>
                <a:rect r="r" b="b" t="t" l="l"/>
                <a:pathLst>
                  <a:path h="304875" w="1968784">
                    <a:moveTo>
                      <a:pt x="0" y="0"/>
                    </a:moveTo>
                    <a:lnTo>
                      <a:pt x="1968784" y="0"/>
                    </a:lnTo>
                    <a:lnTo>
                      <a:pt x="1968784" y="304875"/>
                    </a:lnTo>
                    <a:lnTo>
                      <a:pt x="0" y="304875"/>
                    </a:lnTo>
                    <a:close/>
                  </a:path>
                </a:pathLst>
              </a:custGeom>
              <a:blipFill>
                <a:blip r:embed="rId2">
                  <a:alphaModFix amt="0"/>
                </a:blip>
                <a:stretch>
                  <a:fillRect l="0" t="-75827" r="0" b="-75827"/>
                </a:stretch>
              </a:blipFill>
            </p:spPr>
          </p:sp>
          <p:sp>
            <p:nvSpPr>
              <p:cNvPr name="TextBox 41" id="41"/>
              <p:cNvSpPr txBox="true"/>
              <p:nvPr/>
            </p:nvSpPr>
            <p:spPr>
              <a:xfrm>
                <a:off x="0" y="0"/>
                <a:ext cx="1968779" cy="304876"/>
              </a:xfrm>
              <a:prstGeom prst="rect">
                <a:avLst/>
              </a:prstGeom>
            </p:spPr>
            <p:txBody>
              <a:bodyPr anchor="ctr" rtlCol="false" tIns="0" lIns="0" bIns="0" rIns="0"/>
              <a:lstStyle/>
              <a:p>
                <a:pPr algn="l">
                  <a:lnSpc>
                    <a:spcPts val="1519"/>
                  </a:lnSpc>
                </a:pPr>
                <a:r>
                  <a:rPr lang="en-US" sz="1265">
                    <a:solidFill>
                      <a:srgbClr val="FFFFFF"/>
                    </a:solidFill>
                    <a:latin typeface="Century Gothic Paneuropean"/>
                    <a:ea typeface="Century Gothic Paneuropean"/>
                    <a:cs typeface="Century Gothic Paneuropean"/>
                    <a:sym typeface="Century Gothic Paneuropean"/>
                  </a:rPr>
                  <a:t>INTERESSENTHÅNDTERING</a:t>
                </a:r>
              </a:p>
            </p:txBody>
          </p:sp>
        </p:grpSp>
        <p:grpSp>
          <p:nvGrpSpPr>
            <p:cNvPr name="Group 42" id="42"/>
            <p:cNvGrpSpPr/>
            <p:nvPr/>
          </p:nvGrpSpPr>
          <p:grpSpPr>
            <a:xfrm rot="0">
              <a:off x="3789929" y="623265"/>
              <a:ext cx="3775329" cy="428732"/>
              <a:chOff x="0" y="0"/>
              <a:chExt cx="2684678" cy="304876"/>
            </a:xfrm>
          </p:grpSpPr>
          <p:sp>
            <p:nvSpPr>
              <p:cNvPr name="Freeform 43" id="43"/>
              <p:cNvSpPr/>
              <p:nvPr/>
            </p:nvSpPr>
            <p:spPr>
              <a:xfrm flipH="false" flipV="false" rot="0">
                <a:off x="0" y="0"/>
                <a:ext cx="2684672" cy="304875"/>
              </a:xfrm>
              <a:custGeom>
                <a:avLst/>
                <a:gdLst/>
                <a:ahLst/>
                <a:cxnLst/>
                <a:rect r="r" b="b" t="t" l="l"/>
                <a:pathLst>
                  <a:path h="304875" w="2684672">
                    <a:moveTo>
                      <a:pt x="0" y="0"/>
                    </a:moveTo>
                    <a:lnTo>
                      <a:pt x="2684672" y="0"/>
                    </a:lnTo>
                    <a:lnTo>
                      <a:pt x="2684672" y="304875"/>
                    </a:lnTo>
                    <a:lnTo>
                      <a:pt x="0" y="304875"/>
                    </a:lnTo>
                    <a:close/>
                  </a:path>
                </a:pathLst>
              </a:custGeom>
              <a:blipFill>
                <a:blip r:embed="rId2">
                  <a:alphaModFix amt="0"/>
                </a:blip>
                <a:stretch>
                  <a:fillRect l="0" t="-121581" r="0" b="-121581"/>
                </a:stretch>
              </a:blipFill>
            </p:spPr>
          </p:sp>
          <p:sp>
            <p:nvSpPr>
              <p:cNvPr name="TextBox 44" id="44"/>
              <p:cNvSpPr txBox="true"/>
              <p:nvPr/>
            </p:nvSpPr>
            <p:spPr>
              <a:xfrm>
                <a:off x="0" y="0"/>
                <a:ext cx="2684678" cy="304876"/>
              </a:xfrm>
              <a:prstGeom prst="rect">
                <a:avLst/>
              </a:prstGeom>
            </p:spPr>
            <p:txBody>
              <a:bodyPr anchor="ctr" rtlCol="false" tIns="0" lIns="0" bIns="0" rIns="0"/>
              <a:lstStyle/>
              <a:p>
                <a:pPr algn="ctr">
                  <a:lnSpc>
                    <a:spcPts val="1519"/>
                  </a:lnSpc>
                </a:pPr>
                <a:r>
                  <a:rPr lang="en-US" sz="1265" b="true">
                    <a:solidFill>
                      <a:srgbClr val="FFFFFF"/>
                    </a:solidFill>
                    <a:latin typeface="Century Gothic Paneuropean Bold"/>
                    <a:ea typeface="Century Gothic Paneuropean Bold"/>
                    <a:cs typeface="Century Gothic Paneuropean Bold"/>
                    <a:sym typeface="Century Gothic Paneuropean Bold"/>
                  </a:rPr>
                  <a:t>MÅL - Mediehusets strategiske mål</a:t>
                </a:r>
              </a:p>
            </p:txBody>
          </p:sp>
        </p:grpSp>
        <p:grpSp>
          <p:nvGrpSpPr>
            <p:cNvPr name="Group 45" id="45"/>
            <p:cNvGrpSpPr/>
            <p:nvPr/>
          </p:nvGrpSpPr>
          <p:grpSpPr>
            <a:xfrm rot="0">
              <a:off x="3065785" y="2722278"/>
              <a:ext cx="5259336" cy="937832"/>
              <a:chOff x="0" y="0"/>
              <a:chExt cx="3739972" cy="666902"/>
            </a:xfrm>
          </p:grpSpPr>
          <p:sp>
            <p:nvSpPr>
              <p:cNvPr name="Freeform 46" id="46"/>
              <p:cNvSpPr/>
              <p:nvPr/>
            </p:nvSpPr>
            <p:spPr>
              <a:xfrm flipH="false" flipV="false" rot="0">
                <a:off x="6350" y="6350"/>
                <a:ext cx="3727323" cy="654177"/>
              </a:xfrm>
              <a:custGeom>
                <a:avLst/>
                <a:gdLst/>
                <a:ahLst/>
                <a:cxnLst/>
                <a:rect r="r" b="b" t="t" l="l"/>
                <a:pathLst>
                  <a:path h="654177" w="3727323">
                    <a:moveTo>
                      <a:pt x="0" y="0"/>
                    </a:moveTo>
                    <a:lnTo>
                      <a:pt x="3727323" y="0"/>
                    </a:lnTo>
                    <a:lnTo>
                      <a:pt x="3727323" y="654177"/>
                    </a:lnTo>
                    <a:lnTo>
                      <a:pt x="0" y="654177"/>
                    </a:lnTo>
                    <a:close/>
                  </a:path>
                </a:pathLst>
              </a:custGeom>
              <a:solidFill>
                <a:srgbClr val="842319"/>
              </a:solidFill>
            </p:spPr>
          </p:sp>
          <p:sp>
            <p:nvSpPr>
              <p:cNvPr name="Freeform 47" id="47"/>
              <p:cNvSpPr/>
              <p:nvPr/>
            </p:nvSpPr>
            <p:spPr>
              <a:xfrm flipH="false" flipV="false" rot="0">
                <a:off x="0" y="0"/>
                <a:ext cx="3740023" cy="666877"/>
              </a:xfrm>
              <a:custGeom>
                <a:avLst/>
                <a:gdLst/>
                <a:ahLst/>
                <a:cxnLst/>
                <a:rect r="r" b="b" t="t" l="l"/>
                <a:pathLst>
                  <a:path h="666877" w="3740023">
                    <a:moveTo>
                      <a:pt x="6350" y="0"/>
                    </a:moveTo>
                    <a:lnTo>
                      <a:pt x="3733673" y="0"/>
                    </a:lnTo>
                    <a:cubicBezTo>
                      <a:pt x="3737229" y="0"/>
                      <a:pt x="3740023" y="2794"/>
                      <a:pt x="3740023" y="6350"/>
                    </a:cubicBezTo>
                    <a:lnTo>
                      <a:pt x="3740023" y="660527"/>
                    </a:lnTo>
                    <a:cubicBezTo>
                      <a:pt x="3740023" y="664083"/>
                      <a:pt x="3737229" y="666877"/>
                      <a:pt x="3733673" y="666877"/>
                    </a:cubicBezTo>
                    <a:lnTo>
                      <a:pt x="6350" y="666877"/>
                    </a:lnTo>
                    <a:cubicBezTo>
                      <a:pt x="2794" y="666877"/>
                      <a:pt x="0" y="664083"/>
                      <a:pt x="0" y="660527"/>
                    </a:cubicBezTo>
                    <a:lnTo>
                      <a:pt x="0" y="6350"/>
                    </a:lnTo>
                    <a:cubicBezTo>
                      <a:pt x="0" y="2794"/>
                      <a:pt x="2794" y="0"/>
                      <a:pt x="6350" y="0"/>
                    </a:cubicBezTo>
                    <a:moveTo>
                      <a:pt x="6350" y="12700"/>
                    </a:moveTo>
                    <a:lnTo>
                      <a:pt x="6350" y="6350"/>
                    </a:lnTo>
                    <a:lnTo>
                      <a:pt x="12700" y="6350"/>
                    </a:lnTo>
                    <a:lnTo>
                      <a:pt x="12700" y="660527"/>
                    </a:lnTo>
                    <a:lnTo>
                      <a:pt x="6350" y="660527"/>
                    </a:lnTo>
                    <a:lnTo>
                      <a:pt x="6350" y="654177"/>
                    </a:lnTo>
                    <a:lnTo>
                      <a:pt x="3733673" y="654177"/>
                    </a:lnTo>
                    <a:lnTo>
                      <a:pt x="3733673" y="660527"/>
                    </a:lnTo>
                    <a:lnTo>
                      <a:pt x="3727323" y="660527"/>
                    </a:lnTo>
                    <a:lnTo>
                      <a:pt x="3727323" y="6350"/>
                    </a:lnTo>
                    <a:lnTo>
                      <a:pt x="3733673" y="6350"/>
                    </a:lnTo>
                    <a:lnTo>
                      <a:pt x="3733673" y="12700"/>
                    </a:lnTo>
                    <a:lnTo>
                      <a:pt x="6350" y="12700"/>
                    </a:lnTo>
                    <a:close/>
                  </a:path>
                </a:pathLst>
              </a:custGeom>
              <a:solidFill>
                <a:srgbClr val="000000"/>
              </a:solidFill>
            </p:spPr>
          </p:sp>
        </p:grpSp>
        <p:grpSp>
          <p:nvGrpSpPr>
            <p:cNvPr name="Group 48" id="48"/>
            <p:cNvGrpSpPr/>
            <p:nvPr/>
          </p:nvGrpSpPr>
          <p:grpSpPr>
            <a:xfrm rot="0">
              <a:off x="3338212" y="2957343"/>
              <a:ext cx="4538692" cy="421928"/>
              <a:chOff x="0" y="0"/>
              <a:chExt cx="3227514" cy="300038"/>
            </a:xfrm>
          </p:grpSpPr>
          <p:sp>
            <p:nvSpPr>
              <p:cNvPr name="Freeform 49" id="49"/>
              <p:cNvSpPr/>
              <p:nvPr/>
            </p:nvSpPr>
            <p:spPr>
              <a:xfrm flipH="false" flipV="false" rot="0">
                <a:off x="0" y="0"/>
                <a:ext cx="3227509" cy="300031"/>
              </a:xfrm>
              <a:custGeom>
                <a:avLst/>
                <a:gdLst/>
                <a:ahLst/>
                <a:cxnLst/>
                <a:rect r="r" b="b" t="t" l="l"/>
                <a:pathLst>
                  <a:path h="300031" w="3227509">
                    <a:moveTo>
                      <a:pt x="0" y="0"/>
                    </a:moveTo>
                    <a:lnTo>
                      <a:pt x="3227509" y="0"/>
                    </a:lnTo>
                    <a:lnTo>
                      <a:pt x="3227509" y="300031"/>
                    </a:lnTo>
                    <a:lnTo>
                      <a:pt x="0" y="300031"/>
                    </a:lnTo>
                    <a:close/>
                  </a:path>
                </a:pathLst>
              </a:custGeom>
              <a:blipFill>
                <a:blip r:embed="rId2">
                  <a:alphaModFix amt="0"/>
                </a:blip>
                <a:stretch>
                  <a:fillRect l="0" t="-159604" r="0" b="-159606"/>
                </a:stretch>
              </a:blipFill>
            </p:spPr>
          </p:sp>
          <p:sp>
            <p:nvSpPr>
              <p:cNvPr name="TextBox 50" id="50"/>
              <p:cNvSpPr txBox="true"/>
              <p:nvPr/>
            </p:nvSpPr>
            <p:spPr>
              <a:xfrm>
                <a:off x="0" y="0"/>
                <a:ext cx="3227514" cy="300038"/>
              </a:xfrm>
              <a:prstGeom prst="rect">
                <a:avLst/>
              </a:prstGeom>
            </p:spPr>
            <p:txBody>
              <a:bodyPr anchor="ctr" rtlCol="false" tIns="0" lIns="0" bIns="0" rIns="0"/>
              <a:lstStyle/>
              <a:p>
                <a:pPr algn="ctr">
                  <a:lnSpc>
                    <a:spcPts val="1519"/>
                  </a:lnSpc>
                </a:pPr>
                <a:r>
                  <a:rPr lang="en-US" sz="1265" b="true">
                    <a:solidFill>
                      <a:srgbClr val="FFFFFF"/>
                    </a:solidFill>
                    <a:latin typeface="Century Gothic Paneuropean Bold"/>
                    <a:ea typeface="Century Gothic Paneuropean Bold"/>
                    <a:cs typeface="Century Gothic Paneuropean Bold"/>
                    <a:sym typeface="Century Gothic Paneuropean Bold"/>
                  </a:rPr>
                  <a:t>KARTLEGGING - Rammer, drøfting og plan</a:t>
                </a:r>
              </a:p>
            </p:txBody>
          </p:sp>
        </p:grpSp>
        <p:grpSp>
          <p:nvGrpSpPr>
            <p:cNvPr name="Group 51" id="51"/>
            <p:cNvGrpSpPr/>
            <p:nvPr/>
          </p:nvGrpSpPr>
          <p:grpSpPr>
            <a:xfrm rot="-5400000">
              <a:off x="-1740084" y="1740101"/>
              <a:ext cx="3970818" cy="490615"/>
              <a:chOff x="0" y="0"/>
              <a:chExt cx="2823693" cy="348882"/>
            </a:xfrm>
          </p:grpSpPr>
          <p:sp>
            <p:nvSpPr>
              <p:cNvPr name="Freeform 52" id="52"/>
              <p:cNvSpPr/>
              <p:nvPr/>
            </p:nvSpPr>
            <p:spPr>
              <a:xfrm flipH="false" flipV="false" rot="0">
                <a:off x="0" y="0"/>
                <a:ext cx="2823693" cy="348884"/>
              </a:xfrm>
              <a:custGeom>
                <a:avLst/>
                <a:gdLst/>
                <a:ahLst/>
                <a:cxnLst/>
                <a:rect r="r" b="b" t="t" l="l"/>
                <a:pathLst>
                  <a:path h="348884" w="2823693">
                    <a:moveTo>
                      <a:pt x="0" y="0"/>
                    </a:moveTo>
                    <a:lnTo>
                      <a:pt x="2823693" y="0"/>
                    </a:lnTo>
                    <a:lnTo>
                      <a:pt x="2823693" y="348884"/>
                    </a:lnTo>
                    <a:lnTo>
                      <a:pt x="0" y="348884"/>
                    </a:lnTo>
                    <a:close/>
                  </a:path>
                </a:pathLst>
              </a:custGeom>
              <a:blipFill>
                <a:blip r:embed="rId2">
                  <a:alphaModFix amt="0"/>
                </a:blip>
                <a:stretch>
                  <a:fillRect l="0" t="-107702" r="0" b="-107701"/>
                </a:stretch>
              </a:blipFill>
            </p:spPr>
          </p:sp>
          <p:sp>
            <p:nvSpPr>
              <p:cNvPr name="TextBox 53" id="53"/>
              <p:cNvSpPr txBox="true"/>
              <p:nvPr/>
            </p:nvSpPr>
            <p:spPr>
              <a:xfrm>
                <a:off x="0" y="0"/>
                <a:ext cx="2823693" cy="348882"/>
              </a:xfrm>
              <a:prstGeom prst="rect">
                <a:avLst/>
              </a:prstGeom>
            </p:spPr>
            <p:txBody>
              <a:bodyPr anchor="ctr" rtlCol="false" tIns="0" lIns="0" bIns="0" rIns="0"/>
              <a:lstStyle/>
              <a:p>
                <a:pPr algn="ctr">
                  <a:lnSpc>
                    <a:spcPts val="1772"/>
                  </a:lnSpc>
                </a:pPr>
                <a:r>
                  <a:rPr lang="en-US" sz="1476" b="true">
                    <a:solidFill>
                      <a:srgbClr val="000000"/>
                    </a:solidFill>
                    <a:latin typeface="Century Gothic Paneuropean Bold"/>
                    <a:ea typeface="Century Gothic Paneuropean Bold"/>
                    <a:cs typeface="Century Gothic Paneuropean Bold"/>
                    <a:sym typeface="Century Gothic Paneuropean Bold"/>
                  </a:rPr>
                  <a:t>KOMPETANSEKARTLEGGING</a:t>
                </a:r>
              </a:p>
            </p:txBody>
          </p:sp>
        </p:grpSp>
        <p:grpSp>
          <p:nvGrpSpPr>
            <p:cNvPr name="Group 54" id="54"/>
            <p:cNvGrpSpPr/>
            <p:nvPr/>
          </p:nvGrpSpPr>
          <p:grpSpPr>
            <a:xfrm rot="0">
              <a:off x="236431" y="3877672"/>
              <a:ext cx="17859" cy="946886"/>
              <a:chOff x="0" y="0"/>
              <a:chExt cx="12700" cy="673341"/>
            </a:xfrm>
          </p:grpSpPr>
          <p:sp>
            <p:nvSpPr>
              <p:cNvPr name="Freeform 55" id="55"/>
              <p:cNvSpPr/>
              <p:nvPr/>
            </p:nvSpPr>
            <p:spPr>
              <a:xfrm flipH="false" flipV="false" rot="0">
                <a:off x="0" y="6350"/>
                <a:ext cx="12700" cy="660654"/>
              </a:xfrm>
              <a:custGeom>
                <a:avLst/>
                <a:gdLst/>
                <a:ahLst/>
                <a:cxnLst/>
                <a:rect r="r" b="b" t="t" l="l"/>
                <a:pathLst>
                  <a:path h="660654" w="12700">
                    <a:moveTo>
                      <a:pt x="0" y="660654"/>
                    </a:moveTo>
                    <a:lnTo>
                      <a:pt x="0" y="0"/>
                    </a:lnTo>
                    <a:lnTo>
                      <a:pt x="12700" y="0"/>
                    </a:lnTo>
                    <a:lnTo>
                      <a:pt x="12700" y="660654"/>
                    </a:lnTo>
                    <a:close/>
                  </a:path>
                </a:pathLst>
              </a:custGeom>
              <a:solidFill>
                <a:srgbClr val="000000"/>
              </a:solidFill>
            </p:spPr>
          </p:sp>
        </p:grpSp>
        <p:grpSp>
          <p:nvGrpSpPr>
            <p:cNvPr name="Group 56" id="56"/>
            <p:cNvGrpSpPr/>
            <p:nvPr/>
          </p:nvGrpSpPr>
          <p:grpSpPr>
            <a:xfrm rot="-5400000">
              <a:off x="-1284384" y="5937430"/>
              <a:ext cx="3059382" cy="490615"/>
              <a:chOff x="0" y="0"/>
              <a:chExt cx="2175561" cy="348882"/>
            </a:xfrm>
          </p:grpSpPr>
          <p:sp>
            <p:nvSpPr>
              <p:cNvPr name="Freeform 57" id="57"/>
              <p:cNvSpPr/>
              <p:nvPr/>
            </p:nvSpPr>
            <p:spPr>
              <a:xfrm flipH="false" flipV="false" rot="0">
                <a:off x="0" y="0"/>
                <a:ext cx="2175557" cy="348884"/>
              </a:xfrm>
              <a:custGeom>
                <a:avLst/>
                <a:gdLst/>
                <a:ahLst/>
                <a:cxnLst/>
                <a:rect r="r" b="b" t="t" l="l"/>
                <a:pathLst>
                  <a:path h="348884" w="2175557">
                    <a:moveTo>
                      <a:pt x="0" y="0"/>
                    </a:moveTo>
                    <a:lnTo>
                      <a:pt x="2175557" y="0"/>
                    </a:lnTo>
                    <a:lnTo>
                      <a:pt x="2175557" y="348884"/>
                    </a:lnTo>
                    <a:lnTo>
                      <a:pt x="0" y="348884"/>
                    </a:lnTo>
                    <a:close/>
                  </a:path>
                </a:pathLst>
              </a:custGeom>
              <a:blipFill>
                <a:blip r:embed="rId2">
                  <a:alphaModFix amt="0"/>
                </a:blip>
                <a:stretch>
                  <a:fillRect l="0" t="-71504" r="0" b="-71503"/>
                </a:stretch>
              </a:blipFill>
            </p:spPr>
          </p:sp>
          <p:sp>
            <p:nvSpPr>
              <p:cNvPr name="TextBox 58" id="58"/>
              <p:cNvSpPr txBox="true"/>
              <p:nvPr/>
            </p:nvSpPr>
            <p:spPr>
              <a:xfrm>
                <a:off x="0" y="0"/>
                <a:ext cx="2175561" cy="348882"/>
              </a:xfrm>
              <a:prstGeom prst="rect">
                <a:avLst/>
              </a:prstGeom>
            </p:spPr>
            <p:txBody>
              <a:bodyPr anchor="ctr" rtlCol="false" tIns="0" lIns="0" bIns="0" rIns="0"/>
              <a:lstStyle/>
              <a:p>
                <a:pPr algn="ctr">
                  <a:lnSpc>
                    <a:spcPts val="1772"/>
                  </a:lnSpc>
                </a:pPr>
                <a:r>
                  <a:rPr lang="en-US" sz="1476" b="true">
                    <a:solidFill>
                      <a:srgbClr val="000000"/>
                    </a:solidFill>
                    <a:latin typeface="Century Gothic Paneuropean Bold"/>
                    <a:ea typeface="Century Gothic Paneuropean Bold"/>
                    <a:cs typeface="Century Gothic Paneuropean Bold"/>
                    <a:sym typeface="Century Gothic Paneuropean Bold"/>
                  </a:rPr>
                  <a:t>KOMPETANSEPLAN</a:t>
                </a:r>
              </a:p>
            </p:txBody>
          </p:sp>
        </p:grpSp>
        <p:grpSp>
          <p:nvGrpSpPr>
            <p:cNvPr name="Group 59" id="59"/>
            <p:cNvGrpSpPr/>
            <p:nvPr/>
          </p:nvGrpSpPr>
          <p:grpSpPr>
            <a:xfrm rot="0">
              <a:off x="3431634" y="1835328"/>
              <a:ext cx="4570357" cy="428732"/>
              <a:chOff x="0" y="0"/>
              <a:chExt cx="3250032" cy="304876"/>
            </a:xfrm>
          </p:grpSpPr>
          <p:sp>
            <p:nvSpPr>
              <p:cNvPr name="Freeform 60" id="60"/>
              <p:cNvSpPr/>
              <p:nvPr/>
            </p:nvSpPr>
            <p:spPr>
              <a:xfrm flipH="false" flipV="false" rot="0">
                <a:off x="0" y="0"/>
                <a:ext cx="3250036" cy="304875"/>
              </a:xfrm>
              <a:custGeom>
                <a:avLst/>
                <a:gdLst/>
                <a:ahLst/>
                <a:cxnLst/>
                <a:rect r="r" b="b" t="t" l="l"/>
                <a:pathLst>
                  <a:path h="304875" w="3250036">
                    <a:moveTo>
                      <a:pt x="0" y="0"/>
                    </a:moveTo>
                    <a:lnTo>
                      <a:pt x="3250036" y="0"/>
                    </a:lnTo>
                    <a:lnTo>
                      <a:pt x="3250036" y="304875"/>
                    </a:lnTo>
                    <a:lnTo>
                      <a:pt x="0" y="304875"/>
                    </a:lnTo>
                    <a:close/>
                  </a:path>
                </a:pathLst>
              </a:custGeom>
              <a:blipFill>
                <a:blip r:embed="rId2">
                  <a:alphaModFix amt="0"/>
                </a:blip>
                <a:stretch>
                  <a:fillRect l="0" t="-157714" r="0" b="-157714"/>
                </a:stretch>
              </a:blipFill>
            </p:spPr>
          </p:sp>
          <p:sp>
            <p:nvSpPr>
              <p:cNvPr name="TextBox 61" id="61"/>
              <p:cNvSpPr txBox="true"/>
              <p:nvPr/>
            </p:nvSpPr>
            <p:spPr>
              <a:xfrm>
                <a:off x="0" y="0"/>
                <a:ext cx="3250032" cy="304876"/>
              </a:xfrm>
              <a:prstGeom prst="rect">
                <a:avLst/>
              </a:prstGeom>
            </p:spPr>
            <p:txBody>
              <a:bodyPr anchor="ctr" rtlCol="false" tIns="0" lIns="0" bIns="0" rIns="0"/>
              <a:lstStyle/>
              <a:p>
                <a:pPr algn="ctr">
                  <a:lnSpc>
                    <a:spcPts val="1493"/>
                  </a:lnSpc>
                </a:pPr>
                <a:r>
                  <a:rPr lang="en-US" sz="1244" b="true">
                    <a:solidFill>
                      <a:srgbClr val="FFFFFF"/>
                    </a:solidFill>
                    <a:latin typeface="Century Gothic Paneuropean Bold"/>
                    <a:ea typeface="Century Gothic Paneuropean Bold"/>
                    <a:cs typeface="Century Gothic Paneuropean Bold"/>
                    <a:sym typeface="Century Gothic Paneuropean Bold"/>
                  </a:rPr>
                  <a:t>Lage redaksjonelle delmål</a:t>
                </a:r>
              </a:p>
            </p:txBody>
          </p:sp>
        </p:grpSp>
        <p:grpSp>
          <p:nvGrpSpPr>
            <p:cNvPr name="Group 62" id="62"/>
            <p:cNvGrpSpPr/>
            <p:nvPr/>
          </p:nvGrpSpPr>
          <p:grpSpPr>
            <a:xfrm rot="0">
              <a:off x="3014261" y="6930197"/>
              <a:ext cx="5259336" cy="937832"/>
              <a:chOff x="0" y="0"/>
              <a:chExt cx="3739972" cy="666902"/>
            </a:xfrm>
          </p:grpSpPr>
          <p:sp>
            <p:nvSpPr>
              <p:cNvPr name="Freeform 63" id="63"/>
              <p:cNvSpPr/>
              <p:nvPr/>
            </p:nvSpPr>
            <p:spPr>
              <a:xfrm flipH="false" flipV="false" rot="0">
                <a:off x="6350" y="6350"/>
                <a:ext cx="3727323" cy="654177"/>
              </a:xfrm>
              <a:custGeom>
                <a:avLst/>
                <a:gdLst/>
                <a:ahLst/>
                <a:cxnLst/>
                <a:rect r="r" b="b" t="t" l="l"/>
                <a:pathLst>
                  <a:path h="654177" w="3727323">
                    <a:moveTo>
                      <a:pt x="0" y="0"/>
                    </a:moveTo>
                    <a:lnTo>
                      <a:pt x="3727323" y="0"/>
                    </a:lnTo>
                    <a:lnTo>
                      <a:pt x="3727323" y="654177"/>
                    </a:lnTo>
                    <a:lnTo>
                      <a:pt x="0" y="654177"/>
                    </a:lnTo>
                    <a:close/>
                  </a:path>
                </a:pathLst>
              </a:custGeom>
              <a:solidFill>
                <a:srgbClr val="842319"/>
              </a:solidFill>
            </p:spPr>
          </p:sp>
          <p:sp>
            <p:nvSpPr>
              <p:cNvPr name="Freeform 64" id="64"/>
              <p:cNvSpPr/>
              <p:nvPr/>
            </p:nvSpPr>
            <p:spPr>
              <a:xfrm flipH="false" flipV="false" rot="0">
                <a:off x="0" y="0"/>
                <a:ext cx="3740023" cy="666877"/>
              </a:xfrm>
              <a:custGeom>
                <a:avLst/>
                <a:gdLst/>
                <a:ahLst/>
                <a:cxnLst/>
                <a:rect r="r" b="b" t="t" l="l"/>
                <a:pathLst>
                  <a:path h="666877" w="3740023">
                    <a:moveTo>
                      <a:pt x="6350" y="0"/>
                    </a:moveTo>
                    <a:lnTo>
                      <a:pt x="3733673" y="0"/>
                    </a:lnTo>
                    <a:cubicBezTo>
                      <a:pt x="3737229" y="0"/>
                      <a:pt x="3740023" y="2794"/>
                      <a:pt x="3740023" y="6350"/>
                    </a:cubicBezTo>
                    <a:lnTo>
                      <a:pt x="3740023" y="660527"/>
                    </a:lnTo>
                    <a:cubicBezTo>
                      <a:pt x="3740023" y="664083"/>
                      <a:pt x="3737229" y="666877"/>
                      <a:pt x="3733673" y="666877"/>
                    </a:cubicBezTo>
                    <a:lnTo>
                      <a:pt x="6350" y="666877"/>
                    </a:lnTo>
                    <a:cubicBezTo>
                      <a:pt x="2794" y="666877"/>
                      <a:pt x="0" y="664083"/>
                      <a:pt x="0" y="660527"/>
                    </a:cubicBezTo>
                    <a:lnTo>
                      <a:pt x="0" y="6350"/>
                    </a:lnTo>
                    <a:cubicBezTo>
                      <a:pt x="0" y="2794"/>
                      <a:pt x="2794" y="0"/>
                      <a:pt x="6350" y="0"/>
                    </a:cubicBezTo>
                    <a:moveTo>
                      <a:pt x="6350" y="12700"/>
                    </a:moveTo>
                    <a:lnTo>
                      <a:pt x="6350" y="6350"/>
                    </a:lnTo>
                    <a:lnTo>
                      <a:pt x="12700" y="6350"/>
                    </a:lnTo>
                    <a:lnTo>
                      <a:pt x="12700" y="660527"/>
                    </a:lnTo>
                    <a:lnTo>
                      <a:pt x="6350" y="660527"/>
                    </a:lnTo>
                    <a:lnTo>
                      <a:pt x="6350" y="654177"/>
                    </a:lnTo>
                    <a:lnTo>
                      <a:pt x="3733673" y="654177"/>
                    </a:lnTo>
                    <a:lnTo>
                      <a:pt x="3733673" y="660527"/>
                    </a:lnTo>
                    <a:lnTo>
                      <a:pt x="3727323" y="660527"/>
                    </a:lnTo>
                    <a:lnTo>
                      <a:pt x="3727323" y="6350"/>
                    </a:lnTo>
                    <a:lnTo>
                      <a:pt x="3733673" y="6350"/>
                    </a:lnTo>
                    <a:lnTo>
                      <a:pt x="3733673" y="12700"/>
                    </a:lnTo>
                    <a:lnTo>
                      <a:pt x="6350" y="12700"/>
                    </a:lnTo>
                    <a:close/>
                  </a:path>
                </a:pathLst>
              </a:custGeom>
              <a:solidFill>
                <a:srgbClr val="000000"/>
              </a:solidFill>
            </p:spPr>
          </p:sp>
        </p:grpSp>
        <p:grpSp>
          <p:nvGrpSpPr>
            <p:cNvPr name="Group 65" id="65"/>
            <p:cNvGrpSpPr/>
            <p:nvPr/>
          </p:nvGrpSpPr>
          <p:grpSpPr>
            <a:xfrm rot="0">
              <a:off x="3701757" y="7143580"/>
              <a:ext cx="3822317" cy="428732"/>
              <a:chOff x="0" y="0"/>
              <a:chExt cx="2718092" cy="304876"/>
            </a:xfrm>
          </p:grpSpPr>
          <p:sp>
            <p:nvSpPr>
              <p:cNvPr name="Freeform 66" id="66"/>
              <p:cNvSpPr/>
              <p:nvPr/>
            </p:nvSpPr>
            <p:spPr>
              <a:xfrm flipH="false" flipV="false" rot="0">
                <a:off x="0" y="0"/>
                <a:ext cx="2718093" cy="304875"/>
              </a:xfrm>
              <a:custGeom>
                <a:avLst/>
                <a:gdLst/>
                <a:ahLst/>
                <a:cxnLst/>
                <a:rect r="r" b="b" t="t" l="l"/>
                <a:pathLst>
                  <a:path h="304875" w="2718093">
                    <a:moveTo>
                      <a:pt x="0" y="0"/>
                    </a:moveTo>
                    <a:lnTo>
                      <a:pt x="2718093" y="0"/>
                    </a:lnTo>
                    <a:lnTo>
                      <a:pt x="2718093" y="304875"/>
                    </a:lnTo>
                    <a:lnTo>
                      <a:pt x="0" y="304875"/>
                    </a:lnTo>
                    <a:close/>
                  </a:path>
                </a:pathLst>
              </a:custGeom>
              <a:blipFill>
                <a:blip r:embed="rId2">
                  <a:alphaModFix amt="0"/>
                </a:blip>
                <a:stretch>
                  <a:fillRect l="0" t="-123717" r="0" b="-123717"/>
                </a:stretch>
              </a:blipFill>
            </p:spPr>
          </p:sp>
          <p:sp>
            <p:nvSpPr>
              <p:cNvPr name="TextBox 67" id="67"/>
              <p:cNvSpPr txBox="true"/>
              <p:nvPr/>
            </p:nvSpPr>
            <p:spPr>
              <a:xfrm>
                <a:off x="0" y="0"/>
                <a:ext cx="2718092" cy="304876"/>
              </a:xfrm>
              <a:prstGeom prst="rect">
                <a:avLst/>
              </a:prstGeom>
            </p:spPr>
            <p:txBody>
              <a:bodyPr anchor="ctr" rtlCol="false" tIns="0" lIns="0" bIns="0" rIns="0"/>
              <a:lstStyle/>
              <a:p>
                <a:pPr algn="ctr">
                  <a:lnSpc>
                    <a:spcPts val="1519"/>
                  </a:lnSpc>
                </a:pPr>
                <a:r>
                  <a:rPr lang="en-US" sz="1265" b="true">
                    <a:solidFill>
                      <a:srgbClr val="FFFFFF"/>
                    </a:solidFill>
                    <a:latin typeface="Century Gothic Paneuropean Bold"/>
                    <a:ea typeface="Century Gothic Paneuropean Bold"/>
                    <a:cs typeface="Century Gothic Paneuropean Bold"/>
                    <a:sym typeface="Century Gothic Paneuropean Bold"/>
                  </a:rPr>
                  <a:t>GJENNOMFØRING - Kurs  og annet </a:t>
                </a:r>
              </a:p>
            </p:txBody>
          </p:sp>
        </p:grpSp>
        <p:grpSp>
          <p:nvGrpSpPr>
            <p:cNvPr name="Group 68" id="68"/>
            <p:cNvGrpSpPr/>
            <p:nvPr/>
          </p:nvGrpSpPr>
          <p:grpSpPr>
            <a:xfrm rot="0">
              <a:off x="9119631" y="623265"/>
              <a:ext cx="1100477" cy="428732"/>
              <a:chOff x="0" y="0"/>
              <a:chExt cx="782561" cy="304876"/>
            </a:xfrm>
          </p:grpSpPr>
          <p:sp>
            <p:nvSpPr>
              <p:cNvPr name="Freeform 69" id="69"/>
              <p:cNvSpPr/>
              <p:nvPr/>
            </p:nvSpPr>
            <p:spPr>
              <a:xfrm flipH="false" flipV="false" rot="0">
                <a:off x="0" y="0"/>
                <a:ext cx="782556" cy="304875"/>
              </a:xfrm>
              <a:custGeom>
                <a:avLst/>
                <a:gdLst/>
                <a:ahLst/>
                <a:cxnLst/>
                <a:rect r="r" b="b" t="t" l="l"/>
                <a:pathLst>
                  <a:path h="304875" w="782556">
                    <a:moveTo>
                      <a:pt x="0" y="0"/>
                    </a:moveTo>
                    <a:lnTo>
                      <a:pt x="782556" y="0"/>
                    </a:lnTo>
                    <a:lnTo>
                      <a:pt x="782556" y="304875"/>
                    </a:lnTo>
                    <a:lnTo>
                      <a:pt x="0" y="304875"/>
                    </a:lnTo>
                    <a:close/>
                  </a:path>
                </a:pathLst>
              </a:custGeom>
              <a:blipFill>
                <a:blip r:embed="rId2">
                  <a:alphaModFix amt="0"/>
                </a:blip>
                <a:stretch>
                  <a:fillRect l="0" t="-14" r="0" b="-14"/>
                </a:stretch>
              </a:blipFill>
            </p:spPr>
          </p:sp>
          <p:sp>
            <p:nvSpPr>
              <p:cNvPr name="TextBox 70" id="70"/>
              <p:cNvSpPr txBox="true"/>
              <p:nvPr/>
            </p:nvSpPr>
            <p:spPr>
              <a:xfrm>
                <a:off x="0" y="0"/>
                <a:ext cx="782561" cy="304876"/>
              </a:xfrm>
              <a:prstGeom prst="rect">
                <a:avLst/>
              </a:prstGeom>
            </p:spPr>
            <p:txBody>
              <a:bodyPr anchor="ctr" rtlCol="false" tIns="0" lIns="0" bIns="0" rIns="0"/>
              <a:lstStyle/>
              <a:p>
                <a:pPr algn="l">
                  <a:lnSpc>
                    <a:spcPts val="1519"/>
                  </a:lnSpc>
                </a:pPr>
                <a:r>
                  <a:rPr lang="en-US" sz="1265" b="true">
                    <a:solidFill>
                      <a:srgbClr val="55220A"/>
                    </a:solidFill>
                    <a:latin typeface="Century Gothic Paneuropean Bold"/>
                    <a:ea typeface="Century Gothic Paneuropean Bold"/>
                    <a:cs typeface="Century Gothic Paneuropean Bold"/>
                    <a:sym typeface="Century Gothic Paneuropean Bold"/>
                  </a:rPr>
                  <a:t>Ledelsen</a:t>
                </a:r>
              </a:p>
            </p:txBody>
          </p:sp>
        </p:grpSp>
        <p:grpSp>
          <p:nvGrpSpPr>
            <p:cNvPr name="Group 71" id="71"/>
            <p:cNvGrpSpPr/>
            <p:nvPr/>
          </p:nvGrpSpPr>
          <p:grpSpPr>
            <a:xfrm rot="0">
              <a:off x="5808949" y="4015279"/>
              <a:ext cx="2500045" cy="929027"/>
              <a:chOff x="0" y="0"/>
              <a:chExt cx="1777810" cy="660641"/>
            </a:xfrm>
          </p:grpSpPr>
          <p:sp>
            <p:nvSpPr>
              <p:cNvPr name="Freeform 72" id="72"/>
              <p:cNvSpPr/>
              <p:nvPr/>
            </p:nvSpPr>
            <p:spPr>
              <a:xfrm flipH="false" flipV="false" rot="0">
                <a:off x="6350" y="6350"/>
                <a:ext cx="1765046" cy="647954"/>
              </a:xfrm>
              <a:custGeom>
                <a:avLst/>
                <a:gdLst/>
                <a:ahLst/>
                <a:cxnLst/>
                <a:rect r="r" b="b" t="t" l="l"/>
                <a:pathLst>
                  <a:path h="647954" w="1765046">
                    <a:moveTo>
                      <a:pt x="0" y="0"/>
                    </a:moveTo>
                    <a:lnTo>
                      <a:pt x="1765046" y="0"/>
                    </a:lnTo>
                    <a:lnTo>
                      <a:pt x="1765046" y="647954"/>
                    </a:lnTo>
                    <a:lnTo>
                      <a:pt x="0" y="647954"/>
                    </a:lnTo>
                    <a:close/>
                  </a:path>
                </a:pathLst>
              </a:custGeom>
              <a:solidFill>
                <a:srgbClr val="842319"/>
              </a:solidFill>
            </p:spPr>
          </p:sp>
          <p:sp>
            <p:nvSpPr>
              <p:cNvPr name="Freeform 73" id="73"/>
              <p:cNvSpPr/>
              <p:nvPr/>
            </p:nvSpPr>
            <p:spPr>
              <a:xfrm flipH="false" flipV="false" rot="0">
                <a:off x="0" y="0"/>
                <a:ext cx="1777746" cy="660654"/>
              </a:xfrm>
              <a:custGeom>
                <a:avLst/>
                <a:gdLst/>
                <a:ahLst/>
                <a:cxnLst/>
                <a:rect r="r" b="b" t="t" l="l"/>
                <a:pathLst>
                  <a:path h="660654" w="1777746">
                    <a:moveTo>
                      <a:pt x="6350" y="0"/>
                    </a:moveTo>
                    <a:lnTo>
                      <a:pt x="1771396" y="0"/>
                    </a:lnTo>
                    <a:cubicBezTo>
                      <a:pt x="1774952" y="0"/>
                      <a:pt x="1777746" y="2794"/>
                      <a:pt x="1777746" y="6350"/>
                    </a:cubicBezTo>
                    <a:lnTo>
                      <a:pt x="1777746" y="654304"/>
                    </a:lnTo>
                    <a:cubicBezTo>
                      <a:pt x="1777746" y="657860"/>
                      <a:pt x="1774952" y="660654"/>
                      <a:pt x="1771396" y="660654"/>
                    </a:cubicBezTo>
                    <a:lnTo>
                      <a:pt x="6350" y="660654"/>
                    </a:lnTo>
                    <a:cubicBezTo>
                      <a:pt x="2794" y="660654"/>
                      <a:pt x="0" y="657860"/>
                      <a:pt x="0" y="654304"/>
                    </a:cubicBezTo>
                    <a:lnTo>
                      <a:pt x="0" y="6350"/>
                    </a:lnTo>
                    <a:cubicBezTo>
                      <a:pt x="0" y="2794"/>
                      <a:pt x="2794" y="0"/>
                      <a:pt x="6350" y="0"/>
                    </a:cubicBezTo>
                    <a:moveTo>
                      <a:pt x="6350" y="12700"/>
                    </a:moveTo>
                    <a:lnTo>
                      <a:pt x="6350" y="6350"/>
                    </a:lnTo>
                    <a:lnTo>
                      <a:pt x="12700" y="6350"/>
                    </a:lnTo>
                    <a:lnTo>
                      <a:pt x="12700" y="654304"/>
                    </a:lnTo>
                    <a:lnTo>
                      <a:pt x="6350" y="654304"/>
                    </a:lnTo>
                    <a:lnTo>
                      <a:pt x="6350" y="647954"/>
                    </a:lnTo>
                    <a:lnTo>
                      <a:pt x="1771396" y="647954"/>
                    </a:lnTo>
                    <a:lnTo>
                      <a:pt x="1771396" y="654304"/>
                    </a:lnTo>
                    <a:lnTo>
                      <a:pt x="1765046" y="654304"/>
                    </a:lnTo>
                    <a:lnTo>
                      <a:pt x="1765046" y="6350"/>
                    </a:lnTo>
                    <a:lnTo>
                      <a:pt x="1771396" y="6350"/>
                    </a:lnTo>
                    <a:lnTo>
                      <a:pt x="1771396" y="12700"/>
                    </a:lnTo>
                    <a:lnTo>
                      <a:pt x="6350" y="12700"/>
                    </a:lnTo>
                    <a:close/>
                  </a:path>
                </a:pathLst>
              </a:custGeom>
              <a:solidFill>
                <a:srgbClr val="000000"/>
              </a:solidFill>
            </p:spPr>
          </p:sp>
        </p:grpSp>
        <p:grpSp>
          <p:nvGrpSpPr>
            <p:cNvPr name="Group 74" id="74"/>
            <p:cNvGrpSpPr/>
            <p:nvPr/>
          </p:nvGrpSpPr>
          <p:grpSpPr>
            <a:xfrm rot="0">
              <a:off x="3064035" y="4015279"/>
              <a:ext cx="2495133" cy="929027"/>
              <a:chOff x="0" y="0"/>
              <a:chExt cx="1774317" cy="660641"/>
            </a:xfrm>
          </p:grpSpPr>
          <p:sp>
            <p:nvSpPr>
              <p:cNvPr name="Freeform 75" id="75"/>
              <p:cNvSpPr/>
              <p:nvPr/>
            </p:nvSpPr>
            <p:spPr>
              <a:xfrm flipH="false" flipV="false" rot="0">
                <a:off x="6350" y="6350"/>
                <a:ext cx="1761617" cy="647954"/>
              </a:xfrm>
              <a:custGeom>
                <a:avLst/>
                <a:gdLst/>
                <a:ahLst/>
                <a:cxnLst/>
                <a:rect r="r" b="b" t="t" l="l"/>
                <a:pathLst>
                  <a:path h="647954" w="1761617">
                    <a:moveTo>
                      <a:pt x="0" y="0"/>
                    </a:moveTo>
                    <a:lnTo>
                      <a:pt x="1761617" y="0"/>
                    </a:lnTo>
                    <a:lnTo>
                      <a:pt x="1761617" y="647954"/>
                    </a:lnTo>
                    <a:lnTo>
                      <a:pt x="0" y="647954"/>
                    </a:lnTo>
                    <a:close/>
                  </a:path>
                </a:pathLst>
              </a:custGeom>
              <a:solidFill>
                <a:srgbClr val="842319"/>
              </a:solidFill>
            </p:spPr>
          </p:sp>
          <p:sp>
            <p:nvSpPr>
              <p:cNvPr name="Freeform 76" id="76"/>
              <p:cNvSpPr/>
              <p:nvPr/>
            </p:nvSpPr>
            <p:spPr>
              <a:xfrm flipH="false" flipV="false" rot="0">
                <a:off x="0" y="0"/>
                <a:ext cx="1774317" cy="660654"/>
              </a:xfrm>
              <a:custGeom>
                <a:avLst/>
                <a:gdLst/>
                <a:ahLst/>
                <a:cxnLst/>
                <a:rect r="r" b="b" t="t" l="l"/>
                <a:pathLst>
                  <a:path h="660654" w="1774317">
                    <a:moveTo>
                      <a:pt x="6350" y="0"/>
                    </a:moveTo>
                    <a:lnTo>
                      <a:pt x="1767967" y="0"/>
                    </a:lnTo>
                    <a:cubicBezTo>
                      <a:pt x="1771523" y="0"/>
                      <a:pt x="1774317" y="2794"/>
                      <a:pt x="1774317" y="6350"/>
                    </a:cubicBezTo>
                    <a:lnTo>
                      <a:pt x="1774317" y="654304"/>
                    </a:lnTo>
                    <a:cubicBezTo>
                      <a:pt x="1774317" y="657860"/>
                      <a:pt x="1771523" y="660654"/>
                      <a:pt x="1767967" y="660654"/>
                    </a:cubicBezTo>
                    <a:lnTo>
                      <a:pt x="6350" y="660654"/>
                    </a:lnTo>
                    <a:cubicBezTo>
                      <a:pt x="2794" y="660654"/>
                      <a:pt x="0" y="657860"/>
                      <a:pt x="0" y="654304"/>
                    </a:cubicBezTo>
                    <a:lnTo>
                      <a:pt x="0" y="6350"/>
                    </a:lnTo>
                    <a:cubicBezTo>
                      <a:pt x="0" y="2794"/>
                      <a:pt x="2794" y="0"/>
                      <a:pt x="6350" y="0"/>
                    </a:cubicBezTo>
                    <a:moveTo>
                      <a:pt x="6350" y="12700"/>
                    </a:moveTo>
                    <a:lnTo>
                      <a:pt x="6350" y="6350"/>
                    </a:lnTo>
                    <a:lnTo>
                      <a:pt x="12700" y="6350"/>
                    </a:lnTo>
                    <a:lnTo>
                      <a:pt x="12700" y="654304"/>
                    </a:lnTo>
                    <a:lnTo>
                      <a:pt x="6350" y="654304"/>
                    </a:lnTo>
                    <a:lnTo>
                      <a:pt x="6350" y="647954"/>
                    </a:lnTo>
                    <a:lnTo>
                      <a:pt x="1767967" y="647954"/>
                    </a:lnTo>
                    <a:lnTo>
                      <a:pt x="1767967" y="654304"/>
                    </a:lnTo>
                    <a:lnTo>
                      <a:pt x="1761617" y="654304"/>
                    </a:lnTo>
                    <a:lnTo>
                      <a:pt x="1761617" y="6350"/>
                    </a:lnTo>
                    <a:lnTo>
                      <a:pt x="1767967" y="6350"/>
                    </a:lnTo>
                    <a:lnTo>
                      <a:pt x="1767967" y="12700"/>
                    </a:lnTo>
                    <a:lnTo>
                      <a:pt x="6350" y="12700"/>
                    </a:lnTo>
                    <a:close/>
                  </a:path>
                </a:pathLst>
              </a:custGeom>
              <a:solidFill>
                <a:srgbClr val="000000"/>
              </a:solidFill>
            </p:spPr>
          </p:sp>
        </p:grpSp>
        <p:grpSp>
          <p:nvGrpSpPr>
            <p:cNvPr name="Group 77" id="77"/>
            <p:cNvGrpSpPr/>
            <p:nvPr/>
          </p:nvGrpSpPr>
          <p:grpSpPr>
            <a:xfrm rot="0">
              <a:off x="3538415" y="4002009"/>
              <a:ext cx="1546372" cy="964638"/>
              <a:chOff x="0" y="0"/>
              <a:chExt cx="1099642" cy="685965"/>
            </a:xfrm>
          </p:grpSpPr>
          <p:sp>
            <p:nvSpPr>
              <p:cNvPr name="Freeform 78" id="78"/>
              <p:cNvSpPr/>
              <p:nvPr/>
            </p:nvSpPr>
            <p:spPr>
              <a:xfrm flipH="false" flipV="false" rot="0">
                <a:off x="0" y="0"/>
                <a:ext cx="1099638" cy="685968"/>
              </a:xfrm>
              <a:custGeom>
                <a:avLst/>
                <a:gdLst/>
                <a:ahLst/>
                <a:cxnLst/>
                <a:rect r="r" b="b" t="t" l="l"/>
                <a:pathLst>
                  <a:path h="685968" w="1099638">
                    <a:moveTo>
                      <a:pt x="0" y="0"/>
                    </a:moveTo>
                    <a:lnTo>
                      <a:pt x="1099638" y="0"/>
                    </a:lnTo>
                    <a:lnTo>
                      <a:pt x="1099638" y="685968"/>
                    </a:lnTo>
                    <a:lnTo>
                      <a:pt x="0" y="685968"/>
                    </a:lnTo>
                    <a:close/>
                  </a:path>
                </a:pathLst>
              </a:custGeom>
              <a:blipFill>
                <a:blip r:embed="rId2">
                  <a:alphaModFix amt="0"/>
                </a:blip>
                <a:stretch>
                  <a:fillRect l="-30036" t="0" r="-30037" b="0"/>
                </a:stretch>
              </a:blipFill>
            </p:spPr>
          </p:sp>
          <p:sp>
            <p:nvSpPr>
              <p:cNvPr name="TextBox 79" id="79"/>
              <p:cNvSpPr txBox="true"/>
              <p:nvPr/>
            </p:nvSpPr>
            <p:spPr>
              <a:xfrm>
                <a:off x="0" y="0"/>
                <a:ext cx="1099642" cy="685965"/>
              </a:xfrm>
              <a:prstGeom prst="rect">
                <a:avLst/>
              </a:prstGeom>
            </p:spPr>
            <p:txBody>
              <a:bodyPr anchor="ctr" rtlCol="false" tIns="0" lIns="0" bIns="0" rIns="0"/>
              <a:lstStyle/>
              <a:p>
                <a:pPr algn="ctr">
                  <a:lnSpc>
                    <a:spcPts val="1519"/>
                  </a:lnSpc>
                </a:pPr>
                <a:r>
                  <a:rPr lang="en-US" sz="1265" b="true">
                    <a:solidFill>
                      <a:srgbClr val="FFFFFF"/>
                    </a:solidFill>
                    <a:latin typeface="Century Gothic Paneuropean Bold"/>
                    <a:ea typeface="Century Gothic Paneuropean Bold"/>
                    <a:cs typeface="Century Gothic Paneuropean Bold"/>
                    <a:sym typeface="Century Gothic Paneuropean Bold"/>
                  </a:rPr>
                  <a:t>Hvilken</a:t>
                </a:r>
              </a:p>
              <a:p>
                <a:pPr algn="ctr">
                  <a:lnSpc>
                    <a:spcPts val="1519"/>
                  </a:lnSpc>
                </a:pPr>
                <a:r>
                  <a:rPr lang="en-US" sz="1265" b="true">
                    <a:solidFill>
                      <a:srgbClr val="FFFFFF"/>
                    </a:solidFill>
                    <a:latin typeface="Century Gothic Paneuropean Bold"/>
                    <a:ea typeface="Century Gothic Paneuropean Bold"/>
                    <a:cs typeface="Century Gothic Paneuropean Bold"/>
                    <a:sym typeface="Century Gothic Paneuropean Bold"/>
                  </a:rPr>
                  <a:t>kompetanse </a:t>
                </a:r>
              </a:p>
              <a:p>
                <a:pPr algn="ctr">
                  <a:lnSpc>
                    <a:spcPts val="1519"/>
                  </a:lnSpc>
                </a:pPr>
                <a:r>
                  <a:rPr lang="en-US" sz="1265" b="true">
                    <a:solidFill>
                      <a:srgbClr val="FFFFFF"/>
                    </a:solidFill>
                    <a:latin typeface="Century Gothic Paneuropean Bold"/>
                    <a:ea typeface="Century Gothic Paneuropean Bold"/>
                    <a:cs typeface="Century Gothic Paneuropean Bold"/>
                    <a:sym typeface="Century Gothic Paneuropean Bold"/>
                  </a:rPr>
                  <a:t>har vi?</a:t>
                </a:r>
              </a:p>
            </p:txBody>
          </p:sp>
        </p:grpSp>
        <p:grpSp>
          <p:nvGrpSpPr>
            <p:cNvPr name="Group 80" id="80"/>
            <p:cNvGrpSpPr/>
            <p:nvPr/>
          </p:nvGrpSpPr>
          <p:grpSpPr>
            <a:xfrm rot="0">
              <a:off x="6280169" y="3997473"/>
              <a:ext cx="1546372" cy="964638"/>
              <a:chOff x="0" y="0"/>
              <a:chExt cx="1099642" cy="685965"/>
            </a:xfrm>
          </p:grpSpPr>
          <p:sp>
            <p:nvSpPr>
              <p:cNvPr name="Freeform 81" id="81"/>
              <p:cNvSpPr/>
              <p:nvPr/>
            </p:nvSpPr>
            <p:spPr>
              <a:xfrm flipH="false" flipV="false" rot="0">
                <a:off x="0" y="0"/>
                <a:ext cx="1099637" cy="685968"/>
              </a:xfrm>
              <a:custGeom>
                <a:avLst/>
                <a:gdLst/>
                <a:ahLst/>
                <a:cxnLst/>
                <a:rect r="r" b="b" t="t" l="l"/>
                <a:pathLst>
                  <a:path h="685968" w="1099637">
                    <a:moveTo>
                      <a:pt x="0" y="0"/>
                    </a:moveTo>
                    <a:lnTo>
                      <a:pt x="1099637" y="0"/>
                    </a:lnTo>
                    <a:lnTo>
                      <a:pt x="1099637" y="685968"/>
                    </a:lnTo>
                    <a:lnTo>
                      <a:pt x="0" y="685968"/>
                    </a:lnTo>
                    <a:close/>
                  </a:path>
                </a:pathLst>
              </a:custGeom>
              <a:blipFill>
                <a:blip r:embed="rId2">
                  <a:alphaModFix amt="0"/>
                </a:blip>
                <a:stretch>
                  <a:fillRect l="-30036" t="0" r="-30037" b="0"/>
                </a:stretch>
              </a:blipFill>
            </p:spPr>
          </p:sp>
          <p:sp>
            <p:nvSpPr>
              <p:cNvPr name="TextBox 82" id="82"/>
              <p:cNvSpPr txBox="true"/>
              <p:nvPr/>
            </p:nvSpPr>
            <p:spPr>
              <a:xfrm>
                <a:off x="0" y="0"/>
                <a:ext cx="1099642" cy="685965"/>
              </a:xfrm>
              <a:prstGeom prst="rect">
                <a:avLst/>
              </a:prstGeom>
            </p:spPr>
            <p:txBody>
              <a:bodyPr anchor="ctr" rtlCol="false" tIns="0" lIns="0" bIns="0" rIns="0"/>
              <a:lstStyle/>
              <a:p>
                <a:pPr algn="ctr">
                  <a:lnSpc>
                    <a:spcPts val="1519"/>
                  </a:lnSpc>
                </a:pPr>
                <a:r>
                  <a:rPr lang="en-US" sz="1265" b="true">
                    <a:solidFill>
                      <a:srgbClr val="FFFFFF"/>
                    </a:solidFill>
                    <a:latin typeface="Century Gothic Paneuropean Bold"/>
                    <a:ea typeface="Century Gothic Paneuropean Bold"/>
                    <a:cs typeface="Century Gothic Paneuropean Bold"/>
                    <a:sym typeface="Century Gothic Paneuropean Bold"/>
                  </a:rPr>
                  <a:t>Hvilken</a:t>
                </a:r>
              </a:p>
              <a:p>
                <a:pPr algn="ctr">
                  <a:lnSpc>
                    <a:spcPts val="1519"/>
                  </a:lnSpc>
                </a:pPr>
                <a:r>
                  <a:rPr lang="en-US" sz="1265" b="true">
                    <a:solidFill>
                      <a:srgbClr val="FFFFFF"/>
                    </a:solidFill>
                    <a:latin typeface="Century Gothic Paneuropean Bold"/>
                    <a:ea typeface="Century Gothic Paneuropean Bold"/>
                    <a:cs typeface="Century Gothic Paneuropean Bold"/>
                    <a:sym typeface="Century Gothic Paneuropean Bold"/>
                  </a:rPr>
                  <a:t>kompetanse </a:t>
                </a:r>
              </a:p>
              <a:p>
                <a:pPr algn="ctr">
                  <a:lnSpc>
                    <a:spcPts val="1519"/>
                  </a:lnSpc>
                </a:pPr>
                <a:r>
                  <a:rPr lang="en-US" sz="1265" b="true">
                    <a:solidFill>
                      <a:srgbClr val="FFFFFF"/>
                    </a:solidFill>
                    <a:latin typeface="Century Gothic Paneuropean Bold"/>
                    <a:ea typeface="Century Gothic Paneuropean Bold"/>
                    <a:cs typeface="Century Gothic Paneuropean Bold"/>
                    <a:sym typeface="Century Gothic Paneuropean Bold"/>
                  </a:rPr>
                  <a:t>trenger vi?</a:t>
                </a:r>
              </a:p>
            </p:txBody>
          </p:sp>
        </p:grpSp>
        <p:grpSp>
          <p:nvGrpSpPr>
            <p:cNvPr name="Group 83" id="83"/>
            <p:cNvGrpSpPr/>
            <p:nvPr/>
          </p:nvGrpSpPr>
          <p:grpSpPr>
            <a:xfrm rot="0">
              <a:off x="234985" y="7682076"/>
              <a:ext cx="19324" cy="670512"/>
              <a:chOff x="0" y="0"/>
              <a:chExt cx="13741" cy="476809"/>
            </a:xfrm>
          </p:grpSpPr>
          <p:sp>
            <p:nvSpPr>
              <p:cNvPr name="Freeform 84" id="84"/>
              <p:cNvSpPr/>
              <p:nvPr/>
            </p:nvSpPr>
            <p:spPr>
              <a:xfrm flipH="false" flipV="false" rot="0">
                <a:off x="0" y="6350"/>
                <a:ext cx="13716" cy="464185"/>
              </a:xfrm>
              <a:custGeom>
                <a:avLst/>
                <a:gdLst/>
                <a:ahLst/>
                <a:cxnLst/>
                <a:rect r="r" b="b" t="t" l="l"/>
                <a:pathLst>
                  <a:path h="464185" w="13716">
                    <a:moveTo>
                      <a:pt x="0" y="464058"/>
                    </a:moveTo>
                    <a:lnTo>
                      <a:pt x="1016" y="0"/>
                    </a:lnTo>
                    <a:lnTo>
                      <a:pt x="13716" y="0"/>
                    </a:lnTo>
                    <a:lnTo>
                      <a:pt x="12700" y="464185"/>
                    </a:lnTo>
                    <a:close/>
                  </a:path>
                </a:pathLst>
              </a:custGeom>
              <a:solidFill>
                <a:srgbClr val="000000"/>
              </a:solidFill>
            </p:spPr>
          </p:sp>
        </p:grpSp>
        <p:grpSp>
          <p:nvGrpSpPr>
            <p:cNvPr name="Group 85" id="85"/>
            <p:cNvGrpSpPr/>
            <p:nvPr/>
          </p:nvGrpSpPr>
          <p:grpSpPr>
            <a:xfrm rot="0">
              <a:off x="9119631" y="3010939"/>
              <a:ext cx="2220778" cy="421928"/>
              <a:chOff x="0" y="0"/>
              <a:chExt cx="1579220" cy="300038"/>
            </a:xfrm>
          </p:grpSpPr>
          <p:sp>
            <p:nvSpPr>
              <p:cNvPr name="Freeform 86" id="86"/>
              <p:cNvSpPr/>
              <p:nvPr/>
            </p:nvSpPr>
            <p:spPr>
              <a:xfrm flipH="false" flipV="false" rot="0">
                <a:off x="0" y="0"/>
                <a:ext cx="1579220" cy="300031"/>
              </a:xfrm>
              <a:custGeom>
                <a:avLst/>
                <a:gdLst/>
                <a:ahLst/>
                <a:cxnLst/>
                <a:rect r="r" b="b" t="t" l="l"/>
                <a:pathLst>
                  <a:path h="300031" w="1579220">
                    <a:moveTo>
                      <a:pt x="0" y="0"/>
                    </a:moveTo>
                    <a:lnTo>
                      <a:pt x="1579220" y="0"/>
                    </a:lnTo>
                    <a:lnTo>
                      <a:pt x="1579220" y="300031"/>
                    </a:lnTo>
                    <a:lnTo>
                      <a:pt x="0" y="300031"/>
                    </a:lnTo>
                    <a:close/>
                  </a:path>
                </a:pathLst>
              </a:custGeom>
              <a:blipFill>
                <a:blip r:embed="rId2">
                  <a:alphaModFix amt="0"/>
                </a:blip>
                <a:stretch>
                  <a:fillRect l="0" t="-52558" r="0" b="-52560"/>
                </a:stretch>
              </a:blipFill>
            </p:spPr>
          </p:sp>
          <p:sp>
            <p:nvSpPr>
              <p:cNvPr name="TextBox 87" id="87"/>
              <p:cNvSpPr txBox="true"/>
              <p:nvPr/>
            </p:nvSpPr>
            <p:spPr>
              <a:xfrm>
                <a:off x="0" y="0"/>
                <a:ext cx="1579220" cy="300038"/>
              </a:xfrm>
              <a:prstGeom prst="rect">
                <a:avLst/>
              </a:prstGeom>
            </p:spPr>
            <p:txBody>
              <a:bodyPr anchor="ctr" rtlCol="false" tIns="0" lIns="0" bIns="0" rIns="0"/>
              <a:lstStyle/>
              <a:p>
                <a:pPr algn="l">
                  <a:lnSpc>
                    <a:spcPts val="1519"/>
                  </a:lnSpc>
                </a:pPr>
                <a:r>
                  <a:rPr lang="en-US" sz="1265" b="true">
                    <a:solidFill>
                      <a:srgbClr val="55220A"/>
                    </a:solidFill>
                    <a:latin typeface="Century Gothic Paneuropean Bold"/>
                    <a:ea typeface="Century Gothic Paneuropean Bold"/>
                    <a:cs typeface="Century Gothic Paneuropean Bold"/>
                    <a:sym typeface="Century Gothic Paneuropean Bold"/>
                  </a:rPr>
                  <a:t>Ledelsen/Klubb(er)</a:t>
                </a:r>
              </a:p>
            </p:txBody>
          </p:sp>
        </p:grpSp>
        <p:grpSp>
          <p:nvGrpSpPr>
            <p:cNvPr name="Group 88" id="88"/>
            <p:cNvGrpSpPr/>
            <p:nvPr/>
          </p:nvGrpSpPr>
          <p:grpSpPr>
            <a:xfrm rot="0">
              <a:off x="9119631" y="4148474"/>
              <a:ext cx="2281660" cy="681674"/>
              <a:chOff x="0" y="0"/>
              <a:chExt cx="1622514" cy="484746"/>
            </a:xfrm>
          </p:grpSpPr>
          <p:sp>
            <p:nvSpPr>
              <p:cNvPr name="Freeform 89" id="89"/>
              <p:cNvSpPr/>
              <p:nvPr/>
            </p:nvSpPr>
            <p:spPr>
              <a:xfrm flipH="false" flipV="false" rot="0">
                <a:off x="0" y="0"/>
                <a:ext cx="1622511" cy="484742"/>
              </a:xfrm>
              <a:custGeom>
                <a:avLst/>
                <a:gdLst/>
                <a:ahLst/>
                <a:cxnLst/>
                <a:rect r="r" b="b" t="t" l="l"/>
                <a:pathLst>
                  <a:path h="484742" w="1622511">
                    <a:moveTo>
                      <a:pt x="0" y="0"/>
                    </a:moveTo>
                    <a:lnTo>
                      <a:pt x="1622511" y="0"/>
                    </a:lnTo>
                    <a:lnTo>
                      <a:pt x="1622511" y="484742"/>
                    </a:lnTo>
                    <a:lnTo>
                      <a:pt x="0" y="484742"/>
                    </a:lnTo>
                    <a:close/>
                  </a:path>
                </a:pathLst>
              </a:custGeom>
              <a:blipFill>
                <a:blip r:embed="rId2">
                  <a:alphaModFix amt="0"/>
                </a:blip>
                <a:stretch>
                  <a:fillRect l="0" t="-15219" r="0" b="-15220"/>
                </a:stretch>
              </a:blipFill>
            </p:spPr>
          </p:sp>
          <p:sp>
            <p:nvSpPr>
              <p:cNvPr name="TextBox 90" id="90"/>
              <p:cNvSpPr txBox="true"/>
              <p:nvPr/>
            </p:nvSpPr>
            <p:spPr>
              <a:xfrm>
                <a:off x="0" y="0"/>
                <a:ext cx="1622514" cy="484746"/>
              </a:xfrm>
              <a:prstGeom prst="rect">
                <a:avLst/>
              </a:prstGeom>
            </p:spPr>
            <p:txBody>
              <a:bodyPr anchor="ctr" rtlCol="false" tIns="0" lIns="0" bIns="0" rIns="0"/>
              <a:lstStyle/>
              <a:p>
                <a:pPr algn="l">
                  <a:lnSpc>
                    <a:spcPts val="1519"/>
                  </a:lnSpc>
                </a:pPr>
                <a:r>
                  <a:rPr lang="en-US" sz="1265" b="true">
                    <a:solidFill>
                      <a:srgbClr val="55220A"/>
                    </a:solidFill>
                    <a:latin typeface="Century Gothic Paneuropean Bold"/>
                    <a:ea typeface="Century Gothic Paneuropean Bold"/>
                    <a:cs typeface="Century Gothic Paneuropean Bold"/>
                    <a:sym typeface="Century Gothic Paneuropean Bold"/>
                  </a:rPr>
                  <a:t>Ledelsen/Klubb(er),</a:t>
                </a:r>
              </a:p>
              <a:p>
                <a:pPr algn="l">
                  <a:lnSpc>
                    <a:spcPts val="1519"/>
                  </a:lnSpc>
                </a:pPr>
                <a:r>
                  <a:rPr lang="en-US" sz="1265" b="true">
                    <a:solidFill>
                      <a:srgbClr val="55220A"/>
                    </a:solidFill>
                    <a:latin typeface="Century Gothic Paneuropean Bold"/>
                    <a:ea typeface="Century Gothic Paneuropean Bold"/>
                    <a:cs typeface="Century Gothic Paneuropean Bold"/>
                    <a:sym typeface="Century Gothic Paneuropean Bold"/>
                  </a:rPr>
                  <a:t>avdelingsledere</a:t>
                </a:r>
              </a:p>
            </p:txBody>
          </p:sp>
        </p:grpSp>
        <p:grpSp>
          <p:nvGrpSpPr>
            <p:cNvPr name="Group 91" id="91"/>
            <p:cNvGrpSpPr/>
            <p:nvPr/>
          </p:nvGrpSpPr>
          <p:grpSpPr>
            <a:xfrm rot="0">
              <a:off x="9119631" y="5711080"/>
              <a:ext cx="4155377" cy="681674"/>
              <a:chOff x="0" y="0"/>
              <a:chExt cx="2954934" cy="484746"/>
            </a:xfrm>
          </p:grpSpPr>
          <p:sp>
            <p:nvSpPr>
              <p:cNvPr name="Freeform 92" id="92"/>
              <p:cNvSpPr/>
              <p:nvPr/>
            </p:nvSpPr>
            <p:spPr>
              <a:xfrm flipH="false" flipV="false" rot="0">
                <a:off x="0" y="0"/>
                <a:ext cx="2954932" cy="484742"/>
              </a:xfrm>
              <a:custGeom>
                <a:avLst/>
                <a:gdLst/>
                <a:ahLst/>
                <a:cxnLst/>
                <a:rect r="r" b="b" t="t" l="l"/>
                <a:pathLst>
                  <a:path h="484742" w="2954932">
                    <a:moveTo>
                      <a:pt x="0" y="0"/>
                    </a:moveTo>
                    <a:lnTo>
                      <a:pt x="2954932" y="0"/>
                    </a:lnTo>
                    <a:lnTo>
                      <a:pt x="2954932" y="484742"/>
                    </a:lnTo>
                    <a:lnTo>
                      <a:pt x="0" y="484742"/>
                    </a:lnTo>
                    <a:close/>
                  </a:path>
                </a:pathLst>
              </a:custGeom>
              <a:blipFill>
                <a:blip r:embed="rId2">
                  <a:alphaModFix amt="0"/>
                </a:blip>
                <a:stretch>
                  <a:fillRect l="0" t="-68778" r="0" b="-68778"/>
                </a:stretch>
              </a:blipFill>
            </p:spPr>
          </p:sp>
          <p:sp>
            <p:nvSpPr>
              <p:cNvPr name="TextBox 93" id="93"/>
              <p:cNvSpPr txBox="true"/>
              <p:nvPr/>
            </p:nvSpPr>
            <p:spPr>
              <a:xfrm>
                <a:off x="0" y="0"/>
                <a:ext cx="2954934" cy="484746"/>
              </a:xfrm>
              <a:prstGeom prst="rect">
                <a:avLst/>
              </a:prstGeom>
            </p:spPr>
            <p:txBody>
              <a:bodyPr anchor="ctr" rtlCol="false" tIns="0" lIns="0" bIns="0" rIns="0"/>
              <a:lstStyle/>
              <a:p>
                <a:pPr algn="l">
                  <a:lnSpc>
                    <a:spcPts val="1519"/>
                  </a:lnSpc>
                </a:pPr>
                <a:r>
                  <a:rPr lang="en-US" sz="1265" b="true">
                    <a:solidFill>
                      <a:srgbClr val="55220A"/>
                    </a:solidFill>
                    <a:latin typeface="Century Gothic Paneuropean Bold"/>
                    <a:ea typeface="Century Gothic Paneuropean Bold"/>
                    <a:cs typeface="Century Gothic Paneuropean Bold"/>
                    <a:sym typeface="Century Gothic Paneuropean Bold"/>
                  </a:rPr>
                  <a:t>Ledelsen/Klubb(er), avdelingsledere, </a:t>
                </a:r>
              </a:p>
              <a:p>
                <a:pPr algn="l">
                  <a:lnSpc>
                    <a:spcPts val="1519"/>
                  </a:lnSpc>
                </a:pPr>
                <a:r>
                  <a:rPr lang="en-US" sz="1265" b="true">
                    <a:solidFill>
                      <a:srgbClr val="55220A"/>
                    </a:solidFill>
                    <a:latin typeface="Century Gothic Paneuropean Bold"/>
                    <a:ea typeface="Century Gothic Paneuropean Bold"/>
                    <a:cs typeface="Century Gothic Paneuropean Bold"/>
                    <a:sym typeface="Century Gothic Paneuropean Bold"/>
                  </a:rPr>
                  <a:t>medarbeidere</a:t>
                </a:r>
              </a:p>
            </p:txBody>
          </p:sp>
        </p:grpSp>
        <p:grpSp>
          <p:nvGrpSpPr>
            <p:cNvPr name="Group 94" id="94"/>
            <p:cNvGrpSpPr/>
            <p:nvPr/>
          </p:nvGrpSpPr>
          <p:grpSpPr>
            <a:xfrm rot="0">
              <a:off x="9079733" y="7104093"/>
              <a:ext cx="4033611" cy="681674"/>
              <a:chOff x="0" y="0"/>
              <a:chExt cx="2868346" cy="484746"/>
            </a:xfrm>
          </p:grpSpPr>
          <p:sp>
            <p:nvSpPr>
              <p:cNvPr name="Freeform 95" id="95"/>
              <p:cNvSpPr/>
              <p:nvPr/>
            </p:nvSpPr>
            <p:spPr>
              <a:xfrm flipH="false" flipV="false" rot="0">
                <a:off x="0" y="0"/>
                <a:ext cx="2868349" cy="484742"/>
              </a:xfrm>
              <a:custGeom>
                <a:avLst/>
                <a:gdLst/>
                <a:ahLst/>
                <a:cxnLst/>
                <a:rect r="r" b="b" t="t" l="l"/>
                <a:pathLst>
                  <a:path h="484742" w="2868349">
                    <a:moveTo>
                      <a:pt x="0" y="0"/>
                    </a:moveTo>
                    <a:lnTo>
                      <a:pt x="2868349" y="0"/>
                    </a:lnTo>
                    <a:lnTo>
                      <a:pt x="2868349" y="484742"/>
                    </a:lnTo>
                    <a:lnTo>
                      <a:pt x="0" y="484742"/>
                    </a:lnTo>
                    <a:close/>
                  </a:path>
                </a:pathLst>
              </a:custGeom>
              <a:blipFill>
                <a:blip r:embed="rId2">
                  <a:alphaModFix amt="0"/>
                </a:blip>
                <a:stretch>
                  <a:fillRect l="0" t="-65297" r="0" b="-65298"/>
                </a:stretch>
              </a:blipFill>
            </p:spPr>
          </p:sp>
          <p:sp>
            <p:nvSpPr>
              <p:cNvPr name="TextBox 96" id="96"/>
              <p:cNvSpPr txBox="true"/>
              <p:nvPr/>
            </p:nvSpPr>
            <p:spPr>
              <a:xfrm>
                <a:off x="0" y="0"/>
                <a:ext cx="2868346" cy="484746"/>
              </a:xfrm>
              <a:prstGeom prst="rect">
                <a:avLst/>
              </a:prstGeom>
            </p:spPr>
            <p:txBody>
              <a:bodyPr anchor="ctr" rtlCol="false" tIns="0" lIns="0" bIns="0" rIns="0"/>
              <a:lstStyle/>
              <a:p>
                <a:pPr algn="l">
                  <a:lnSpc>
                    <a:spcPts val="1519"/>
                  </a:lnSpc>
                </a:pPr>
                <a:r>
                  <a:rPr lang="en-US" sz="1265" b="true">
                    <a:solidFill>
                      <a:srgbClr val="55220A"/>
                    </a:solidFill>
                    <a:latin typeface="Century Gothic Paneuropean Bold"/>
                    <a:ea typeface="Century Gothic Paneuropean Bold"/>
                    <a:cs typeface="Century Gothic Paneuropean Bold"/>
                    <a:sym typeface="Century Gothic Paneuropean Bold"/>
                  </a:rPr>
                  <a:t>Ledelsen/Klubb(er), avdelingsledere</a:t>
                </a:r>
              </a:p>
              <a:p>
                <a:pPr algn="l">
                  <a:lnSpc>
                    <a:spcPts val="1519"/>
                  </a:lnSpc>
                </a:pPr>
                <a:r>
                  <a:rPr lang="en-US" sz="1265" b="true">
                    <a:solidFill>
                      <a:srgbClr val="55220A"/>
                    </a:solidFill>
                    <a:latin typeface="Century Gothic Paneuropean Bold"/>
                    <a:ea typeface="Century Gothic Paneuropean Bold"/>
                    <a:cs typeface="Century Gothic Paneuropean Bold"/>
                    <a:sym typeface="Century Gothic Paneuropean Bold"/>
                  </a:rPr>
                  <a:t>medarbeidere</a:t>
                </a:r>
              </a:p>
            </p:txBody>
          </p:sp>
        </p:grpSp>
        <p:grpSp>
          <p:nvGrpSpPr>
            <p:cNvPr name="Group 97" id="97"/>
            <p:cNvGrpSpPr/>
            <p:nvPr/>
          </p:nvGrpSpPr>
          <p:grpSpPr>
            <a:xfrm rot="0">
              <a:off x="1160333" y="2631588"/>
              <a:ext cx="1204740" cy="1180612"/>
              <a:chOff x="0" y="0"/>
              <a:chExt cx="856704" cy="839546"/>
            </a:xfrm>
          </p:grpSpPr>
          <p:sp>
            <p:nvSpPr>
              <p:cNvPr name="Freeform 98" id="98"/>
              <p:cNvSpPr/>
              <p:nvPr/>
            </p:nvSpPr>
            <p:spPr>
              <a:xfrm flipH="false" flipV="false" rot="0">
                <a:off x="6350" y="6350"/>
                <a:ext cx="844042" cy="826897"/>
              </a:xfrm>
              <a:custGeom>
                <a:avLst/>
                <a:gdLst/>
                <a:ahLst/>
                <a:cxnLst/>
                <a:rect r="r" b="b" t="t" l="l"/>
                <a:pathLst>
                  <a:path h="826897" w="844042">
                    <a:moveTo>
                      <a:pt x="0" y="413385"/>
                    </a:moveTo>
                    <a:cubicBezTo>
                      <a:pt x="0" y="185039"/>
                      <a:pt x="188976" y="0"/>
                      <a:pt x="422021" y="0"/>
                    </a:cubicBezTo>
                    <a:cubicBezTo>
                      <a:pt x="655066" y="0"/>
                      <a:pt x="844042" y="185039"/>
                      <a:pt x="844042" y="413385"/>
                    </a:cubicBezTo>
                    <a:cubicBezTo>
                      <a:pt x="844042" y="641731"/>
                      <a:pt x="655066" y="826897"/>
                      <a:pt x="422021" y="826897"/>
                    </a:cubicBezTo>
                    <a:cubicBezTo>
                      <a:pt x="188976" y="826897"/>
                      <a:pt x="0" y="641731"/>
                      <a:pt x="0" y="413385"/>
                    </a:cubicBezTo>
                    <a:close/>
                  </a:path>
                </a:pathLst>
              </a:custGeom>
              <a:solidFill>
                <a:srgbClr val="F3E9E2"/>
              </a:solidFill>
            </p:spPr>
          </p:sp>
        </p:grpSp>
        <p:grpSp>
          <p:nvGrpSpPr>
            <p:cNvPr name="Group 99" id="99"/>
            <p:cNvGrpSpPr/>
            <p:nvPr/>
          </p:nvGrpSpPr>
          <p:grpSpPr>
            <a:xfrm rot="0">
              <a:off x="1291545" y="3010939"/>
              <a:ext cx="942314" cy="421928"/>
              <a:chOff x="0" y="0"/>
              <a:chExt cx="670090" cy="300038"/>
            </a:xfrm>
          </p:grpSpPr>
          <p:sp>
            <p:nvSpPr>
              <p:cNvPr name="Freeform 100" id="100"/>
              <p:cNvSpPr/>
              <p:nvPr/>
            </p:nvSpPr>
            <p:spPr>
              <a:xfrm flipH="false" flipV="false" rot="0">
                <a:off x="0" y="0"/>
                <a:ext cx="670095" cy="300031"/>
              </a:xfrm>
              <a:custGeom>
                <a:avLst/>
                <a:gdLst/>
                <a:ahLst/>
                <a:cxnLst/>
                <a:rect r="r" b="b" t="t" l="l"/>
                <a:pathLst>
                  <a:path h="300031" w="670095">
                    <a:moveTo>
                      <a:pt x="0" y="0"/>
                    </a:moveTo>
                    <a:lnTo>
                      <a:pt x="670095" y="0"/>
                    </a:lnTo>
                    <a:lnTo>
                      <a:pt x="670095" y="300031"/>
                    </a:lnTo>
                    <a:lnTo>
                      <a:pt x="0" y="300031"/>
                    </a:lnTo>
                    <a:close/>
                  </a:path>
                </a:pathLst>
              </a:custGeom>
              <a:blipFill>
                <a:blip r:embed="rId2">
                  <a:alphaModFix amt="0"/>
                </a:blip>
                <a:stretch>
                  <a:fillRect l="-7448" t="0" r="-7448" b="-2"/>
                </a:stretch>
              </a:blipFill>
            </p:spPr>
          </p:sp>
          <p:sp>
            <p:nvSpPr>
              <p:cNvPr name="TextBox 101" id="101"/>
              <p:cNvSpPr txBox="true"/>
              <p:nvPr/>
            </p:nvSpPr>
            <p:spPr>
              <a:xfrm>
                <a:off x="0" y="0"/>
                <a:ext cx="670090" cy="300038"/>
              </a:xfrm>
              <a:prstGeom prst="rect">
                <a:avLst/>
              </a:prstGeom>
            </p:spPr>
            <p:txBody>
              <a:bodyPr anchor="ctr" rtlCol="false" tIns="0" lIns="0" bIns="0" rIns="0"/>
              <a:lstStyle/>
              <a:p>
                <a:pPr algn="ctr">
                  <a:lnSpc>
                    <a:spcPts val="1519"/>
                  </a:lnSpc>
                </a:pPr>
                <a:r>
                  <a:rPr lang="en-US" sz="1265" b="true">
                    <a:solidFill>
                      <a:srgbClr val="55220A"/>
                    </a:solidFill>
                    <a:latin typeface="Century Gothic Paneuropean Bold"/>
                    <a:ea typeface="Century Gothic Paneuropean Bold"/>
                    <a:cs typeface="Century Gothic Paneuropean Bold"/>
                    <a:sym typeface="Century Gothic Paneuropean Bold"/>
                  </a:rPr>
                  <a:t>TRINN 2</a:t>
                </a:r>
              </a:p>
            </p:txBody>
          </p:sp>
        </p:grpSp>
        <p:grpSp>
          <p:nvGrpSpPr>
            <p:cNvPr name="Group 102" id="102"/>
            <p:cNvGrpSpPr/>
            <p:nvPr/>
          </p:nvGrpSpPr>
          <p:grpSpPr>
            <a:xfrm rot="0">
              <a:off x="1160333" y="5368376"/>
              <a:ext cx="1204740" cy="1180612"/>
              <a:chOff x="0" y="0"/>
              <a:chExt cx="856704" cy="839546"/>
            </a:xfrm>
          </p:grpSpPr>
          <p:sp>
            <p:nvSpPr>
              <p:cNvPr name="Freeform 103" id="103"/>
              <p:cNvSpPr/>
              <p:nvPr/>
            </p:nvSpPr>
            <p:spPr>
              <a:xfrm flipH="false" flipV="false" rot="0">
                <a:off x="6350" y="6350"/>
                <a:ext cx="844042" cy="826897"/>
              </a:xfrm>
              <a:custGeom>
                <a:avLst/>
                <a:gdLst/>
                <a:ahLst/>
                <a:cxnLst/>
                <a:rect r="r" b="b" t="t" l="l"/>
                <a:pathLst>
                  <a:path h="826897" w="844042">
                    <a:moveTo>
                      <a:pt x="0" y="413385"/>
                    </a:moveTo>
                    <a:cubicBezTo>
                      <a:pt x="0" y="185039"/>
                      <a:pt x="188976" y="0"/>
                      <a:pt x="422021" y="0"/>
                    </a:cubicBezTo>
                    <a:cubicBezTo>
                      <a:pt x="655066" y="0"/>
                      <a:pt x="844042" y="185039"/>
                      <a:pt x="844042" y="413385"/>
                    </a:cubicBezTo>
                    <a:cubicBezTo>
                      <a:pt x="844042" y="641731"/>
                      <a:pt x="655066" y="826897"/>
                      <a:pt x="422021" y="826897"/>
                    </a:cubicBezTo>
                    <a:cubicBezTo>
                      <a:pt x="188976" y="826897"/>
                      <a:pt x="0" y="641731"/>
                      <a:pt x="0" y="413385"/>
                    </a:cubicBezTo>
                    <a:close/>
                  </a:path>
                </a:pathLst>
              </a:custGeom>
              <a:solidFill>
                <a:srgbClr val="F3E9E2"/>
              </a:solidFill>
            </p:spPr>
          </p:sp>
        </p:grpSp>
        <p:grpSp>
          <p:nvGrpSpPr>
            <p:cNvPr name="Group 104" id="104"/>
            <p:cNvGrpSpPr/>
            <p:nvPr/>
          </p:nvGrpSpPr>
          <p:grpSpPr>
            <a:xfrm rot="0">
              <a:off x="1291545" y="5747727"/>
              <a:ext cx="942314" cy="421928"/>
              <a:chOff x="0" y="0"/>
              <a:chExt cx="670090" cy="300038"/>
            </a:xfrm>
          </p:grpSpPr>
          <p:sp>
            <p:nvSpPr>
              <p:cNvPr name="Freeform 105" id="105"/>
              <p:cNvSpPr/>
              <p:nvPr/>
            </p:nvSpPr>
            <p:spPr>
              <a:xfrm flipH="false" flipV="false" rot="0">
                <a:off x="0" y="0"/>
                <a:ext cx="670095" cy="300031"/>
              </a:xfrm>
              <a:custGeom>
                <a:avLst/>
                <a:gdLst/>
                <a:ahLst/>
                <a:cxnLst/>
                <a:rect r="r" b="b" t="t" l="l"/>
                <a:pathLst>
                  <a:path h="300031" w="670095">
                    <a:moveTo>
                      <a:pt x="0" y="0"/>
                    </a:moveTo>
                    <a:lnTo>
                      <a:pt x="670095" y="0"/>
                    </a:lnTo>
                    <a:lnTo>
                      <a:pt x="670095" y="300031"/>
                    </a:lnTo>
                    <a:lnTo>
                      <a:pt x="0" y="300031"/>
                    </a:lnTo>
                    <a:close/>
                  </a:path>
                </a:pathLst>
              </a:custGeom>
              <a:blipFill>
                <a:blip r:embed="rId2">
                  <a:alphaModFix amt="0"/>
                </a:blip>
                <a:stretch>
                  <a:fillRect l="-7448" t="0" r="-7448" b="-2"/>
                </a:stretch>
              </a:blipFill>
            </p:spPr>
          </p:sp>
          <p:sp>
            <p:nvSpPr>
              <p:cNvPr name="TextBox 106" id="106"/>
              <p:cNvSpPr txBox="true"/>
              <p:nvPr/>
            </p:nvSpPr>
            <p:spPr>
              <a:xfrm>
                <a:off x="0" y="0"/>
                <a:ext cx="670090" cy="300038"/>
              </a:xfrm>
              <a:prstGeom prst="rect">
                <a:avLst/>
              </a:prstGeom>
            </p:spPr>
            <p:txBody>
              <a:bodyPr anchor="ctr" rtlCol="false" tIns="0" lIns="0" bIns="0" rIns="0"/>
              <a:lstStyle/>
              <a:p>
                <a:pPr algn="ctr">
                  <a:lnSpc>
                    <a:spcPts val="1519"/>
                  </a:lnSpc>
                </a:pPr>
                <a:r>
                  <a:rPr lang="en-US" sz="1265" b="true">
                    <a:solidFill>
                      <a:srgbClr val="55220A"/>
                    </a:solidFill>
                    <a:latin typeface="Century Gothic Paneuropean Bold"/>
                    <a:ea typeface="Century Gothic Paneuropean Bold"/>
                    <a:cs typeface="Century Gothic Paneuropean Bold"/>
                    <a:sym typeface="Century Gothic Paneuropean Bold"/>
                  </a:rPr>
                  <a:t>TRINN 3</a:t>
                </a:r>
              </a:p>
            </p:txBody>
          </p:sp>
        </p:grpSp>
        <p:grpSp>
          <p:nvGrpSpPr>
            <p:cNvPr name="Group 107" id="107"/>
            <p:cNvGrpSpPr/>
            <p:nvPr/>
          </p:nvGrpSpPr>
          <p:grpSpPr>
            <a:xfrm rot="0">
              <a:off x="1117131" y="6821236"/>
              <a:ext cx="1204740" cy="1180612"/>
              <a:chOff x="0" y="0"/>
              <a:chExt cx="856704" cy="839546"/>
            </a:xfrm>
          </p:grpSpPr>
          <p:sp>
            <p:nvSpPr>
              <p:cNvPr name="Freeform 108" id="108"/>
              <p:cNvSpPr/>
              <p:nvPr/>
            </p:nvSpPr>
            <p:spPr>
              <a:xfrm flipH="false" flipV="false" rot="0">
                <a:off x="6350" y="6350"/>
                <a:ext cx="844042" cy="826897"/>
              </a:xfrm>
              <a:custGeom>
                <a:avLst/>
                <a:gdLst/>
                <a:ahLst/>
                <a:cxnLst/>
                <a:rect r="r" b="b" t="t" l="l"/>
                <a:pathLst>
                  <a:path h="826897" w="844042">
                    <a:moveTo>
                      <a:pt x="0" y="413385"/>
                    </a:moveTo>
                    <a:cubicBezTo>
                      <a:pt x="0" y="185039"/>
                      <a:pt x="188976" y="0"/>
                      <a:pt x="422021" y="0"/>
                    </a:cubicBezTo>
                    <a:cubicBezTo>
                      <a:pt x="655066" y="0"/>
                      <a:pt x="844042" y="185039"/>
                      <a:pt x="844042" y="413385"/>
                    </a:cubicBezTo>
                    <a:cubicBezTo>
                      <a:pt x="844042" y="641731"/>
                      <a:pt x="655066" y="826897"/>
                      <a:pt x="422021" y="826897"/>
                    </a:cubicBezTo>
                    <a:cubicBezTo>
                      <a:pt x="188976" y="826897"/>
                      <a:pt x="0" y="641731"/>
                      <a:pt x="0" y="413385"/>
                    </a:cubicBezTo>
                    <a:close/>
                  </a:path>
                </a:pathLst>
              </a:custGeom>
              <a:solidFill>
                <a:srgbClr val="F3E9E2"/>
              </a:solidFill>
            </p:spPr>
          </p:sp>
        </p:grpSp>
        <p:grpSp>
          <p:nvGrpSpPr>
            <p:cNvPr name="Group 109" id="109"/>
            <p:cNvGrpSpPr/>
            <p:nvPr/>
          </p:nvGrpSpPr>
          <p:grpSpPr>
            <a:xfrm rot="0">
              <a:off x="1248326" y="7200570"/>
              <a:ext cx="942314" cy="421928"/>
              <a:chOff x="0" y="0"/>
              <a:chExt cx="670090" cy="300038"/>
            </a:xfrm>
          </p:grpSpPr>
          <p:sp>
            <p:nvSpPr>
              <p:cNvPr name="Freeform 110" id="110"/>
              <p:cNvSpPr/>
              <p:nvPr/>
            </p:nvSpPr>
            <p:spPr>
              <a:xfrm flipH="false" flipV="false" rot="0">
                <a:off x="0" y="0"/>
                <a:ext cx="670095" cy="300031"/>
              </a:xfrm>
              <a:custGeom>
                <a:avLst/>
                <a:gdLst/>
                <a:ahLst/>
                <a:cxnLst/>
                <a:rect r="r" b="b" t="t" l="l"/>
                <a:pathLst>
                  <a:path h="300031" w="670095">
                    <a:moveTo>
                      <a:pt x="0" y="0"/>
                    </a:moveTo>
                    <a:lnTo>
                      <a:pt x="670095" y="0"/>
                    </a:lnTo>
                    <a:lnTo>
                      <a:pt x="670095" y="300031"/>
                    </a:lnTo>
                    <a:lnTo>
                      <a:pt x="0" y="300031"/>
                    </a:lnTo>
                    <a:close/>
                  </a:path>
                </a:pathLst>
              </a:custGeom>
              <a:blipFill>
                <a:blip r:embed="rId2">
                  <a:alphaModFix amt="0"/>
                </a:blip>
                <a:stretch>
                  <a:fillRect l="-7448" t="0" r="-7448" b="-2"/>
                </a:stretch>
              </a:blipFill>
            </p:spPr>
          </p:sp>
          <p:sp>
            <p:nvSpPr>
              <p:cNvPr name="TextBox 111" id="111"/>
              <p:cNvSpPr txBox="true"/>
              <p:nvPr/>
            </p:nvSpPr>
            <p:spPr>
              <a:xfrm>
                <a:off x="0" y="0"/>
                <a:ext cx="670090" cy="300038"/>
              </a:xfrm>
              <a:prstGeom prst="rect">
                <a:avLst/>
              </a:prstGeom>
            </p:spPr>
            <p:txBody>
              <a:bodyPr anchor="ctr" rtlCol="false" tIns="0" lIns="0" bIns="0" rIns="0"/>
              <a:lstStyle/>
              <a:p>
                <a:pPr algn="ctr">
                  <a:lnSpc>
                    <a:spcPts val="1519"/>
                  </a:lnSpc>
                </a:pPr>
                <a:r>
                  <a:rPr lang="en-US" sz="1265" b="true">
                    <a:solidFill>
                      <a:srgbClr val="55220A"/>
                    </a:solidFill>
                    <a:latin typeface="Century Gothic Paneuropean Bold"/>
                    <a:ea typeface="Century Gothic Paneuropean Bold"/>
                    <a:cs typeface="Century Gothic Paneuropean Bold"/>
                    <a:sym typeface="Century Gothic Paneuropean Bold"/>
                  </a:rPr>
                  <a:t>TRINN 4</a:t>
                </a:r>
              </a:p>
            </p:txBody>
          </p:sp>
        </p:grpSp>
        <p:grpSp>
          <p:nvGrpSpPr>
            <p:cNvPr name="Group 112" id="112"/>
            <p:cNvGrpSpPr/>
            <p:nvPr/>
          </p:nvGrpSpPr>
          <p:grpSpPr>
            <a:xfrm rot="0">
              <a:off x="1160333" y="233413"/>
              <a:ext cx="1204740" cy="1180612"/>
              <a:chOff x="0" y="0"/>
              <a:chExt cx="856704" cy="839546"/>
            </a:xfrm>
          </p:grpSpPr>
          <p:sp>
            <p:nvSpPr>
              <p:cNvPr name="Freeform 113" id="113"/>
              <p:cNvSpPr/>
              <p:nvPr/>
            </p:nvSpPr>
            <p:spPr>
              <a:xfrm flipH="false" flipV="false" rot="0">
                <a:off x="6350" y="6350"/>
                <a:ext cx="844042" cy="826897"/>
              </a:xfrm>
              <a:custGeom>
                <a:avLst/>
                <a:gdLst/>
                <a:ahLst/>
                <a:cxnLst/>
                <a:rect r="r" b="b" t="t" l="l"/>
                <a:pathLst>
                  <a:path h="826897" w="844042">
                    <a:moveTo>
                      <a:pt x="0" y="413385"/>
                    </a:moveTo>
                    <a:cubicBezTo>
                      <a:pt x="0" y="185039"/>
                      <a:pt x="188976" y="0"/>
                      <a:pt x="422021" y="0"/>
                    </a:cubicBezTo>
                    <a:cubicBezTo>
                      <a:pt x="655066" y="0"/>
                      <a:pt x="844042" y="185039"/>
                      <a:pt x="844042" y="413385"/>
                    </a:cubicBezTo>
                    <a:cubicBezTo>
                      <a:pt x="844042" y="641731"/>
                      <a:pt x="655066" y="826897"/>
                      <a:pt x="422021" y="826897"/>
                    </a:cubicBezTo>
                    <a:cubicBezTo>
                      <a:pt x="188976" y="826897"/>
                      <a:pt x="0" y="641731"/>
                      <a:pt x="0" y="413385"/>
                    </a:cubicBezTo>
                    <a:close/>
                  </a:path>
                </a:pathLst>
              </a:custGeom>
              <a:solidFill>
                <a:srgbClr val="F3E9E2"/>
              </a:solidFill>
            </p:spPr>
          </p:sp>
        </p:grpSp>
        <p:grpSp>
          <p:nvGrpSpPr>
            <p:cNvPr name="Group 114" id="114"/>
            <p:cNvGrpSpPr/>
            <p:nvPr/>
          </p:nvGrpSpPr>
          <p:grpSpPr>
            <a:xfrm rot="0">
              <a:off x="1291545" y="612746"/>
              <a:ext cx="942314" cy="421928"/>
              <a:chOff x="0" y="0"/>
              <a:chExt cx="670090" cy="300038"/>
            </a:xfrm>
          </p:grpSpPr>
          <p:sp>
            <p:nvSpPr>
              <p:cNvPr name="Freeform 115" id="115"/>
              <p:cNvSpPr/>
              <p:nvPr/>
            </p:nvSpPr>
            <p:spPr>
              <a:xfrm flipH="false" flipV="false" rot="0">
                <a:off x="0" y="0"/>
                <a:ext cx="670095" cy="300031"/>
              </a:xfrm>
              <a:custGeom>
                <a:avLst/>
                <a:gdLst/>
                <a:ahLst/>
                <a:cxnLst/>
                <a:rect r="r" b="b" t="t" l="l"/>
                <a:pathLst>
                  <a:path h="300031" w="670095">
                    <a:moveTo>
                      <a:pt x="0" y="0"/>
                    </a:moveTo>
                    <a:lnTo>
                      <a:pt x="670095" y="0"/>
                    </a:lnTo>
                    <a:lnTo>
                      <a:pt x="670095" y="300031"/>
                    </a:lnTo>
                    <a:lnTo>
                      <a:pt x="0" y="300031"/>
                    </a:lnTo>
                    <a:close/>
                  </a:path>
                </a:pathLst>
              </a:custGeom>
              <a:blipFill>
                <a:blip r:embed="rId2">
                  <a:alphaModFix amt="0"/>
                </a:blip>
                <a:stretch>
                  <a:fillRect l="-7448" t="0" r="-7448" b="-2"/>
                </a:stretch>
              </a:blipFill>
            </p:spPr>
          </p:sp>
          <p:sp>
            <p:nvSpPr>
              <p:cNvPr name="TextBox 116" id="116"/>
              <p:cNvSpPr txBox="true"/>
              <p:nvPr/>
            </p:nvSpPr>
            <p:spPr>
              <a:xfrm>
                <a:off x="0" y="0"/>
                <a:ext cx="670090" cy="300038"/>
              </a:xfrm>
              <a:prstGeom prst="rect">
                <a:avLst/>
              </a:prstGeom>
            </p:spPr>
            <p:txBody>
              <a:bodyPr anchor="ctr" rtlCol="false" tIns="0" lIns="0" bIns="0" rIns="0"/>
              <a:lstStyle/>
              <a:p>
                <a:pPr algn="ctr">
                  <a:lnSpc>
                    <a:spcPts val="1519"/>
                  </a:lnSpc>
                </a:pPr>
                <a:r>
                  <a:rPr lang="en-US" sz="1265" b="true">
                    <a:solidFill>
                      <a:srgbClr val="55220A"/>
                    </a:solidFill>
                    <a:latin typeface="Century Gothic Paneuropean Bold"/>
                    <a:ea typeface="Century Gothic Paneuropean Bold"/>
                    <a:cs typeface="Century Gothic Paneuropean Bold"/>
                    <a:sym typeface="Century Gothic Paneuropean Bold"/>
                  </a:rPr>
                  <a:t>TRINN 1</a:t>
                </a:r>
              </a:p>
            </p:txBody>
          </p:sp>
        </p:grpSp>
      </p:grpSp>
      <p:grpSp>
        <p:nvGrpSpPr>
          <p:cNvPr name="Group 117" id="117"/>
          <p:cNvGrpSpPr/>
          <p:nvPr/>
        </p:nvGrpSpPr>
        <p:grpSpPr>
          <a:xfrm rot="0">
            <a:off x="2781933" y="481399"/>
            <a:ext cx="4286759" cy="803471"/>
            <a:chOff x="0" y="0"/>
            <a:chExt cx="4064483" cy="761810"/>
          </a:xfrm>
        </p:grpSpPr>
        <p:sp>
          <p:nvSpPr>
            <p:cNvPr name="Freeform 118" id="118"/>
            <p:cNvSpPr/>
            <p:nvPr/>
          </p:nvSpPr>
          <p:spPr>
            <a:xfrm flipH="false" flipV="false" rot="0">
              <a:off x="0" y="0"/>
              <a:ext cx="4064481" cy="761809"/>
            </a:xfrm>
            <a:custGeom>
              <a:avLst/>
              <a:gdLst/>
              <a:ahLst/>
              <a:cxnLst/>
              <a:rect r="r" b="b" t="t" l="l"/>
              <a:pathLst>
                <a:path h="761809" w="4064481">
                  <a:moveTo>
                    <a:pt x="0" y="0"/>
                  </a:moveTo>
                  <a:lnTo>
                    <a:pt x="4064481" y="0"/>
                  </a:lnTo>
                  <a:lnTo>
                    <a:pt x="4064481" y="761809"/>
                  </a:lnTo>
                  <a:lnTo>
                    <a:pt x="0" y="761809"/>
                  </a:lnTo>
                  <a:close/>
                </a:path>
              </a:pathLst>
            </a:custGeom>
            <a:blipFill>
              <a:blip r:embed="rId2">
                <a:alphaModFix amt="0"/>
              </a:blip>
              <a:stretch>
                <a:fillRect l="0" t="-53958" r="0" b="-53958"/>
              </a:stretch>
            </a:blipFill>
          </p:spPr>
        </p:sp>
        <p:sp>
          <p:nvSpPr>
            <p:cNvPr name="TextBox 119" id="119"/>
            <p:cNvSpPr txBox="true"/>
            <p:nvPr/>
          </p:nvSpPr>
          <p:spPr>
            <a:xfrm>
              <a:off x="0" y="9525"/>
              <a:ext cx="4064483" cy="752285"/>
            </a:xfrm>
            <a:prstGeom prst="rect">
              <a:avLst/>
            </a:prstGeom>
          </p:spPr>
          <p:txBody>
            <a:bodyPr anchor="ctr" rtlCol="false" tIns="0" lIns="0" bIns="0" rIns="0"/>
            <a:lstStyle/>
            <a:p>
              <a:pPr algn="l">
                <a:lnSpc>
                  <a:spcPts val="3544"/>
                </a:lnSpc>
              </a:pPr>
              <a:r>
                <a:rPr lang="en-US" sz="2953" b="true">
                  <a:solidFill>
                    <a:srgbClr val="7A2B1F"/>
                  </a:solidFill>
                  <a:latin typeface="Century Gothic Paneuropean Bold"/>
                  <a:ea typeface="Century Gothic Paneuropean Bold"/>
                  <a:cs typeface="Century Gothic Paneuropean Bold"/>
                  <a:sym typeface="Century Gothic Paneuropean Bold"/>
                </a:rPr>
                <a:t>KOMPETANSEARBEIDET </a:t>
              </a:r>
            </a:p>
            <a:p>
              <a:pPr algn="l">
                <a:lnSpc>
                  <a:spcPts val="1772"/>
                </a:lnSpc>
              </a:pPr>
              <a:r>
                <a:rPr lang="en-US" sz="1476" b="true">
                  <a:solidFill>
                    <a:srgbClr val="000000"/>
                  </a:solidFill>
                  <a:latin typeface="Century Gothic Paneuropean Bold"/>
                  <a:ea typeface="Century Gothic Paneuropean Bold"/>
                  <a:cs typeface="Century Gothic Paneuropean Bold"/>
                  <a:sym typeface="Century Gothic Paneuropean Bold"/>
                </a:rPr>
                <a:t>TRINN FOR TRINN</a:t>
              </a:r>
            </a:p>
          </p:txBody>
        </p:sp>
      </p:grpSp>
      <p:grpSp>
        <p:nvGrpSpPr>
          <p:cNvPr name="Group 120" id="120"/>
          <p:cNvGrpSpPr/>
          <p:nvPr/>
        </p:nvGrpSpPr>
        <p:grpSpPr>
          <a:xfrm rot="0">
            <a:off x="11088082" y="9395206"/>
            <a:ext cx="1626967" cy="505269"/>
            <a:chOff x="0" y="0"/>
            <a:chExt cx="1542606" cy="479069"/>
          </a:xfrm>
        </p:grpSpPr>
        <p:sp>
          <p:nvSpPr>
            <p:cNvPr name="Freeform 121" id="121"/>
            <p:cNvSpPr/>
            <p:nvPr/>
          </p:nvSpPr>
          <p:spPr>
            <a:xfrm flipH="false" flipV="false" rot="0">
              <a:off x="0" y="0"/>
              <a:ext cx="1542542" cy="479044"/>
            </a:xfrm>
            <a:custGeom>
              <a:avLst/>
              <a:gdLst/>
              <a:ahLst/>
              <a:cxnLst/>
              <a:rect r="r" b="b" t="t" l="l"/>
              <a:pathLst>
                <a:path h="479044" w="1542542">
                  <a:moveTo>
                    <a:pt x="0" y="0"/>
                  </a:moveTo>
                  <a:lnTo>
                    <a:pt x="1542542" y="0"/>
                  </a:lnTo>
                  <a:lnTo>
                    <a:pt x="1542542" y="479044"/>
                  </a:lnTo>
                  <a:lnTo>
                    <a:pt x="0" y="479044"/>
                  </a:lnTo>
                  <a:lnTo>
                    <a:pt x="0" y="0"/>
                  </a:lnTo>
                  <a:close/>
                </a:path>
              </a:pathLst>
            </a:custGeom>
            <a:blipFill>
              <a:blip r:embed="rId3"/>
              <a:stretch>
                <a:fillRect l="0" t="0" r="-4" b="-5"/>
              </a:stretch>
            </a:blipFill>
          </p:spPr>
        </p:sp>
      </p:grpSp>
      <p:sp>
        <p:nvSpPr>
          <p:cNvPr name="Freeform 122" id="122"/>
          <p:cNvSpPr/>
          <p:nvPr/>
        </p:nvSpPr>
        <p:spPr>
          <a:xfrm flipH="false" flipV="false" rot="0">
            <a:off x="8725110" y="9446708"/>
            <a:ext cx="1547165" cy="402263"/>
          </a:xfrm>
          <a:custGeom>
            <a:avLst/>
            <a:gdLst/>
            <a:ahLst/>
            <a:cxnLst/>
            <a:rect r="r" b="b" t="t" l="l"/>
            <a:pathLst>
              <a:path h="402263" w="1547165">
                <a:moveTo>
                  <a:pt x="0" y="0"/>
                </a:moveTo>
                <a:lnTo>
                  <a:pt x="1547165" y="0"/>
                </a:lnTo>
                <a:lnTo>
                  <a:pt x="1547165" y="402263"/>
                </a:lnTo>
                <a:lnTo>
                  <a:pt x="0" y="40226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3" id="123"/>
          <p:cNvSpPr/>
          <p:nvPr/>
        </p:nvSpPr>
        <p:spPr>
          <a:xfrm flipH="false" flipV="false" rot="0">
            <a:off x="13530856" y="9395206"/>
            <a:ext cx="1596425" cy="505269"/>
          </a:xfrm>
          <a:custGeom>
            <a:avLst/>
            <a:gdLst/>
            <a:ahLst/>
            <a:cxnLst/>
            <a:rect r="r" b="b" t="t" l="l"/>
            <a:pathLst>
              <a:path h="505269" w="1596425">
                <a:moveTo>
                  <a:pt x="0" y="0"/>
                </a:moveTo>
                <a:lnTo>
                  <a:pt x="1596425" y="0"/>
                </a:lnTo>
                <a:lnTo>
                  <a:pt x="1596425" y="505268"/>
                </a:lnTo>
                <a:lnTo>
                  <a:pt x="0" y="505268"/>
                </a:lnTo>
                <a:lnTo>
                  <a:pt x="0" y="0"/>
                </a:lnTo>
                <a:close/>
              </a:path>
            </a:pathLst>
          </a:custGeom>
          <a:blipFill>
            <a:blip r:embed="rId6"/>
            <a:stretch>
              <a:fillRect l="0" t="0" r="0" b="0"/>
            </a:stretch>
          </a:blipFill>
        </p:spPr>
      </p:sp>
    </p:spTree>
  </p:cSld>
  <p:clrMapOvr>
    <a:masterClrMapping/>
  </p:clrMapOvr>
  <p:transition spd="fast">
    <p:fade/>
  </p:transition>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267053" y="563186"/>
            <a:ext cx="3619280" cy="3688439"/>
          </a:xfrm>
          <a:custGeom>
            <a:avLst/>
            <a:gdLst/>
            <a:ahLst/>
            <a:cxnLst/>
            <a:rect r="r" b="b" t="t" l="l"/>
            <a:pathLst>
              <a:path h="3688439" w="3619280">
                <a:moveTo>
                  <a:pt x="0" y="0"/>
                </a:moveTo>
                <a:lnTo>
                  <a:pt x="3619281" y="0"/>
                </a:lnTo>
                <a:lnTo>
                  <a:pt x="3619281" y="3688439"/>
                </a:lnTo>
                <a:lnTo>
                  <a:pt x="0" y="3688439"/>
                </a:lnTo>
                <a:lnTo>
                  <a:pt x="0" y="0"/>
                </a:lnTo>
                <a:close/>
              </a:path>
            </a:pathLst>
          </a:custGeom>
          <a:blipFill>
            <a:blip r:embed="rId2">
              <a:alphaModFix amt="50000"/>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5390960" y="4251625"/>
            <a:ext cx="4107733" cy="4781848"/>
          </a:xfrm>
          <a:prstGeom prst="rect">
            <a:avLst/>
          </a:prstGeom>
        </p:spPr>
        <p:txBody>
          <a:bodyPr anchor="t" rtlCol="false" tIns="0" lIns="0" bIns="0" rIns="0">
            <a:spAutoFit/>
          </a:bodyPr>
          <a:lstStyle/>
          <a:p>
            <a:pPr algn="l">
              <a:lnSpc>
                <a:spcPts val="1856"/>
              </a:lnSpc>
            </a:pPr>
            <a:r>
              <a:rPr lang="en-US" b="true" sz="1546" u="sng">
                <a:solidFill>
                  <a:srgbClr val="2A2A2A"/>
                </a:solidFill>
                <a:latin typeface="Century Gothic Paneuropean Bold"/>
                <a:ea typeface="Century Gothic Paneuropean Bold"/>
                <a:cs typeface="Century Gothic Paneuropean Bold"/>
                <a:sym typeface="Century Gothic Paneuropean Bold"/>
              </a:rPr>
              <a:t>OPPGAVE </a:t>
            </a:r>
          </a:p>
          <a:p>
            <a:pPr algn="l">
              <a:lnSpc>
                <a:spcPts val="1856"/>
              </a:lnSpc>
            </a:pPr>
          </a:p>
          <a:p>
            <a:pPr algn="l">
              <a:lnSpc>
                <a:spcPts val="1856"/>
              </a:lnSpc>
            </a:pPr>
            <a:r>
              <a:rPr lang="en-US" sz="1546" b="true">
                <a:solidFill>
                  <a:srgbClr val="2A2A2A"/>
                </a:solidFill>
                <a:latin typeface="Century Gothic Paneuropean Bold"/>
                <a:ea typeface="Century Gothic Paneuropean Bold"/>
                <a:cs typeface="Century Gothic Paneuropean Bold"/>
                <a:sym typeface="Century Gothic Paneuropean Bold"/>
              </a:rPr>
              <a:t>Hva er redaksjonens strategiske mål?</a:t>
            </a:r>
          </a:p>
          <a:p>
            <a:pPr algn="l">
              <a:lnSpc>
                <a:spcPts val="1856"/>
              </a:lnSpc>
            </a:pPr>
          </a:p>
          <a:p>
            <a:pPr algn="l">
              <a:lnSpc>
                <a:spcPts val="1856"/>
              </a:lnSpc>
            </a:pPr>
            <a:r>
              <a:rPr lang="en-US" sz="1546">
                <a:solidFill>
                  <a:srgbClr val="2A2A2A"/>
                </a:solidFill>
                <a:latin typeface="Century Gothic Paneuropean"/>
                <a:ea typeface="Century Gothic Paneuropean"/>
                <a:cs typeface="Century Gothic Paneuropean"/>
                <a:sym typeface="Century Gothic Paneuropean"/>
              </a:rPr>
              <a:t>Kompetanseplanen bør følge opp mediehusets strategi. Den skal ta for seg de helt sentrale målene, men kanskje ikke gape over alle samtidig. </a:t>
            </a:r>
          </a:p>
          <a:p>
            <a:pPr algn="l">
              <a:lnSpc>
                <a:spcPts val="1856"/>
              </a:lnSpc>
            </a:pPr>
          </a:p>
          <a:p>
            <a:pPr algn="l">
              <a:lnSpc>
                <a:spcPts val="1856"/>
              </a:lnSpc>
            </a:pPr>
            <a:r>
              <a:rPr lang="en-US" sz="1546" b="true">
                <a:solidFill>
                  <a:srgbClr val="2A2A2A"/>
                </a:solidFill>
                <a:latin typeface="Century Gothic Paneuropean Bold"/>
                <a:ea typeface="Century Gothic Paneuropean Bold"/>
                <a:cs typeface="Century Gothic Paneuropean Bold"/>
                <a:sym typeface="Century Gothic Paneuropean Bold"/>
              </a:rPr>
              <a:t>Grunnleggende mål</a:t>
            </a:r>
            <a:r>
              <a:rPr lang="en-US" sz="1546">
                <a:solidFill>
                  <a:srgbClr val="2A2A2A"/>
                </a:solidFill>
                <a:latin typeface="Century Gothic Paneuropean"/>
                <a:ea typeface="Century Gothic Paneuropean"/>
                <a:cs typeface="Century Gothic Paneuropean"/>
                <a:sym typeface="Century Gothic Paneuropean"/>
              </a:rPr>
              <a:t>, som å styrke kvaliteten på journalistikken og håndtere en digital hverdag, er naturlige </a:t>
            </a:r>
            <a:r>
              <a:rPr lang="en-US" sz="1546" b="true">
                <a:solidFill>
                  <a:srgbClr val="2A2A2A"/>
                </a:solidFill>
                <a:latin typeface="Century Gothic Paneuropean Bold"/>
                <a:ea typeface="Century Gothic Paneuropean Bold"/>
                <a:cs typeface="Century Gothic Paneuropean Bold"/>
                <a:sym typeface="Century Gothic Paneuropean Bold"/>
              </a:rPr>
              <a:t>å ha med</a:t>
            </a:r>
            <a:r>
              <a:rPr lang="en-US" sz="1546">
                <a:solidFill>
                  <a:srgbClr val="2A2A2A"/>
                </a:solidFill>
                <a:latin typeface="Century Gothic Paneuropean"/>
                <a:ea typeface="Century Gothic Paneuropean"/>
                <a:cs typeface="Century Gothic Paneuropean"/>
                <a:sym typeface="Century Gothic Paneuropean"/>
              </a:rPr>
              <a:t>. I tillegg til </a:t>
            </a:r>
            <a:r>
              <a:rPr lang="en-US" sz="1546" b="true">
                <a:solidFill>
                  <a:srgbClr val="2A2A2A"/>
                </a:solidFill>
                <a:latin typeface="Century Gothic Paneuropean Bold"/>
                <a:ea typeface="Century Gothic Paneuropean Bold"/>
                <a:cs typeface="Century Gothic Paneuropean Bold"/>
                <a:sym typeface="Century Gothic Paneuropean Bold"/>
              </a:rPr>
              <a:t>delmål og kompetansemål som er spesifikke for din publikasjon eller avdeling. </a:t>
            </a:r>
          </a:p>
          <a:p>
            <a:pPr algn="l">
              <a:lnSpc>
                <a:spcPts val="1856"/>
              </a:lnSpc>
            </a:pPr>
          </a:p>
          <a:p>
            <a:pPr algn="l">
              <a:lnSpc>
                <a:spcPts val="1856"/>
              </a:lnSpc>
            </a:pPr>
            <a:r>
              <a:rPr lang="en-US" sz="1546">
                <a:solidFill>
                  <a:srgbClr val="2A2A2A"/>
                </a:solidFill>
                <a:latin typeface="Century Gothic Paneuropean"/>
                <a:ea typeface="Century Gothic Paneuropean"/>
                <a:cs typeface="Century Gothic Paneuropean"/>
                <a:sym typeface="Century Gothic Paneuropean"/>
              </a:rPr>
              <a:t>For mange organisasjoner kan det være hensiktsmessig å skille mellom </a:t>
            </a:r>
            <a:r>
              <a:rPr lang="en-US" sz="1546" b="true">
                <a:solidFill>
                  <a:srgbClr val="2A2A2A"/>
                </a:solidFill>
                <a:latin typeface="Century Gothic Paneuropean Bold"/>
                <a:ea typeface="Century Gothic Paneuropean Bold"/>
                <a:cs typeface="Century Gothic Paneuropean Bold"/>
                <a:sym typeface="Century Gothic Paneuropean Bold"/>
              </a:rPr>
              <a:t>individuell kompetanse</a:t>
            </a:r>
            <a:r>
              <a:rPr lang="en-US" sz="1546">
                <a:solidFill>
                  <a:srgbClr val="2A2A2A"/>
                </a:solidFill>
                <a:latin typeface="Century Gothic Paneuropean"/>
                <a:ea typeface="Century Gothic Paneuropean"/>
                <a:cs typeface="Century Gothic Paneuropean"/>
                <a:sym typeface="Century Gothic Paneuropean"/>
              </a:rPr>
              <a:t> og </a:t>
            </a:r>
            <a:r>
              <a:rPr lang="en-US" sz="1546" b="true">
                <a:solidFill>
                  <a:srgbClr val="2A2A2A"/>
                </a:solidFill>
                <a:latin typeface="Century Gothic Paneuropean Bold"/>
                <a:ea typeface="Century Gothic Paneuropean Bold"/>
                <a:cs typeface="Century Gothic Paneuropean Bold"/>
                <a:sym typeface="Century Gothic Paneuropean Bold"/>
              </a:rPr>
              <a:t>kollektive løft</a:t>
            </a:r>
            <a:r>
              <a:rPr lang="en-US" sz="1546">
                <a:solidFill>
                  <a:srgbClr val="2A2A2A"/>
                </a:solidFill>
                <a:latin typeface="Century Gothic Paneuropean"/>
                <a:ea typeface="Century Gothic Paneuropean"/>
                <a:cs typeface="Century Gothic Paneuropean"/>
                <a:sym typeface="Century Gothic Paneuropean"/>
              </a:rPr>
              <a:t>.</a:t>
            </a:r>
          </a:p>
          <a:p>
            <a:pPr algn="l">
              <a:lnSpc>
                <a:spcPts val="1856"/>
              </a:lnSpc>
            </a:pPr>
          </a:p>
          <a:p>
            <a:pPr algn="l">
              <a:lnSpc>
                <a:spcPts val="1856"/>
              </a:lnSpc>
            </a:pPr>
          </a:p>
        </p:txBody>
      </p:sp>
      <p:grpSp>
        <p:nvGrpSpPr>
          <p:cNvPr name="Group 4" id="4"/>
          <p:cNvGrpSpPr/>
          <p:nvPr/>
        </p:nvGrpSpPr>
        <p:grpSpPr>
          <a:xfrm rot="0">
            <a:off x="2781933" y="481199"/>
            <a:ext cx="1266815" cy="803873"/>
            <a:chOff x="0" y="0"/>
            <a:chExt cx="1201128" cy="762190"/>
          </a:xfrm>
        </p:grpSpPr>
        <p:sp>
          <p:nvSpPr>
            <p:cNvPr name="Freeform 5" id="5"/>
            <p:cNvSpPr/>
            <p:nvPr/>
          </p:nvSpPr>
          <p:spPr>
            <a:xfrm flipH="false" flipV="false" rot="0">
              <a:off x="0" y="0"/>
              <a:ext cx="1201127" cy="762187"/>
            </a:xfrm>
            <a:custGeom>
              <a:avLst/>
              <a:gdLst/>
              <a:ahLst/>
              <a:cxnLst/>
              <a:rect r="r" b="b" t="t" l="l"/>
              <a:pathLst>
                <a:path h="762187" w="1201127">
                  <a:moveTo>
                    <a:pt x="0" y="0"/>
                  </a:moveTo>
                  <a:lnTo>
                    <a:pt x="1201127" y="0"/>
                  </a:lnTo>
                  <a:lnTo>
                    <a:pt x="1201127" y="762187"/>
                  </a:lnTo>
                  <a:lnTo>
                    <a:pt x="0" y="762187"/>
                  </a:lnTo>
                  <a:close/>
                </a:path>
              </a:pathLst>
            </a:custGeom>
            <a:blipFill>
              <a:blip r:embed="rId4">
                <a:alphaModFix amt="0"/>
              </a:blip>
              <a:stretch>
                <a:fillRect l="-31416" t="0" r="-31416" b="0"/>
              </a:stretch>
            </a:blipFill>
          </p:spPr>
        </p:sp>
        <p:sp>
          <p:nvSpPr>
            <p:cNvPr name="TextBox 6" id="6"/>
            <p:cNvSpPr txBox="true"/>
            <p:nvPr/>
          </p:nvSpPr>
          <p:spPr>
            <a:xfrm>
              <a:off x="0" y="9525"/>
              <a:ext cx="1201128" cy="752665"/>
            </a:xfrm>
            <a:prstGeom prst="rect">
              <a:avLst/>
            </a:prstGeom>
          </p:spPr>
          <p:txBody>
            <a:bodyPr anchor="ctr" rtlCol="false" tIns="0" lIns="0" bIns="0" rIns="0"/>
            <a:lstStyle/>
            <a:p>
              <a:pPr algn="l">
                <a:lnSpc>
                  <a:spcPts val="3544"/>
                </a:lnSpc>
              </a:pPr>
              <a:r>
                <a:rPr lang="en-US" sz="2953" b="true">
                  <a:solidFill>
                    <a:srgbClr val="7A2B1F"/>
                  </a:solidFill>
                  <a:latin typeface="Century Gothic Paneuropean Bold"/>
                  <a:ea typeface="Century Gothic Paneuropean Bold"/>
                  <a:cs typeface="Century Gothic Paneuropean Bold"/>
                  <a:sym typeface="Century Gothic Paneuropean Bold"/>
                </a:rPr>
                <a:t>MÅL</a:t>
              </a:r>
            </a:p>
            <a:p>
              <a:pPr algn="l">
                <a:lnSpc>
                  <a:spcPts val="1772"/>
                </a:lnSpc>
              </a:pPr>
              <a:r>
                <a:rPr lang="en-US" sz="1476" b="true">
                  <a:solidFill>
                    <a:srgbClr val="000000"/>
                  </a:solidFill>
                  <a:latin typeface="Century Gothic Paneuropean Bold"/>
                  <a:ea typeface="Century Gothic Paneuropean Bold"/>
                  <a:cs typeface="Century Gothic Paneuropean Bold"/>
                  <a:sym typeface="Century Gothic Paneuropean Bold"/>
                </a:rPr>
                <a:t>Hvor skal vi?</a:t>
              </a:r>
            </a:p>
          </p:txBody>
        </p:sp>
      </p:grpSp>
      <p:grpSp>
        <p:nvGrpSpPr>
          <p:cNvPr name="Group 7" id="7"/>
          <p:cNvGrpSpPr/>
          <p:nvPr/>
        </p:nvGrpSpPr>
        <p:grpSpPr>
          <a:xfrm rot="0">
            <a:off x="14522561" y="440412"/>
            <a:ext cx="903555" cy="885459"/>
            <a:chOff x="0" y="0"/>
            <a:chExt cx="856704" cy="839546"/>
          </a:xfrm>
        </p:grpSpPr>
        <p:sp>
          <p:nvSpPr>
            <p:cNvPr name="Freeform 8" id="8"/>
            <p:cNvSpPr/>
            <p:nvPr/>
          </p:nvSpPr>
          <p:spPr>
            <a:xfrm flipH="false" flipV="false" rot="0">
              <a:off x="6350" y="6350"/>
              <a:ext cx="844042" cy="826897"/>
            </a:xfrm>
            <a:custGeom>
              <a:avLst/>
              <a:gdLst/>
              <a:ahLst/>
              <a:cxnLst/>
              <a:rect r="r" b="b" t="t" l="l"/>
              <a:pathLst>
                <a:path h="826897" w="844042">
                  <a:moveTo>
                    <a:pt x="0" y="413385"/>
                  </a:moveTo>
                  <a:cubicBezTo>
                    <a:pt x="0" y="185039"/>
                    <a:pt x="188976" y="0"/>
                    <a:pt x="422021" y="0"/>
                  </a:cubicBezTo>
                  <a:cubicBezTo>
                    <a:pt x="655066" y="0"/>
                    <a:pt x="844042" y="185039"/>
                    <a:pt x="844042" y="413385"/>
                  </a:cubicBezTo>
                  <a:cubicBezTo>
                    <a:pt x="844042" y="641731"/>
                    <a:pt x="655066" y="826897"/>
                    <a:pt x="422021" y="826897"/>
                  </a:cubicBezTo>
                  <a:cubicBezTo>
                    <a:pt x="188976" y="826897"/>
                    <a:pt x="0" y="641731"/>
                    <a:pt x="0" y="413385"/>
                  </a:cubicBezTo>
                  <a:close/>
                </a:path>
              </a:pathLst>
            </a:custGeom>
            <a:solidFill>
              <a:srgbClr val="F3E9E2"/>
            </a:solidFill>
          </p:spPr>
        </p:sp>
      </p:grpSp>
      <p:grpSp>
        <p:nvGrpSpPr>
          <p:cNvPr name="Group 9" id="9"/>
          <p:cNvGrpSpPr/>
          <p:nvPr/>
        </p:nvGrpSpPr>
        <p:grpSpPr>
          <a:xfrm rot="0">
            <a:off x="14620970" y="724912"/>
            <a:ext cx="706736" cy="316446"/>
            <a:chOff x="0" y="0"/>
            <a:chExt cx="670090" cy="300038"/>
          </a:xfrm>
        </p:grpSpPr>
        <p:sp>
          <p:nvSpPr>
            <p:cNvPr name="Freeform 10" id="10"/>
            <p:cNvSpPr/>
            <p:nvPr/>
          </p:nvSpPr>
          <p:spPr>
            <a:xfrm flipH="false" flipV="false" rot="0">
              <a:off x="0" y="0"/>
              <a:ext cx="670095" cy="300031"/>
            </a:xfrm>
            <a:custGeom>
              <a:avLst/>
              <a:gdLst/>
              <a:ahLst/>
              <a:cxnLst/>
              <a:rect r="r" b="b" t="t" l="l"/>
              <a:pathLst>
                <a:path h="300031" w="670095">
                  <a:moveTo>
                    <a:pt x="0" y="0"/>
                  </a:moveTo>
                  <a:lnTo>
                    <a:pt x="670095" y="0"/>
                  </a:lnTo>
                  <a:lnTo>
                    <a:pt x="670095" y="300031"/>
                  </a:lnTo>
                  <a:lnTo>
                    <a:pt x="0" y="300031"/>
                  </a:lnTo>
                  <a:close/>
                </a:path>
              </a:pathLst>
            </a:custGeom>
            <a:blipFill>
              <a:blip r:embed="rId4">
                <a:alphaModFix amt="0"/>
              </a:blip>
              <a:stretch>
                <a:fillRect l="-7448" t="0" r="-7448" b="-2"/>
              </a:stretch>
            </a:blipFill>
          </p:spPr>
        </p:sp>
        <p:sp>
          <p:nvSpPr>
            <p:cNvPr name="TextBox 11" id="11"/>
            <p:cNvSpPr txBox="true"/>
            <p:nvPr/>
          </p:nvSpPr>
          <p:spPr>
            <a:xfrm>
              <a:off x="0" y="0"/>
              <a:ext cx="670090" cy="300038"/>
            </a:xfrm>
            <a:prstGeom prst="rect">
              <a:avLst/>
            </a:prstGeom>
          </p:spPr>
          <p:txBody>
            <a:bodyPr anchor="ctr" rtlCol="false" tIns="0" lIns="0" bIns="0" rIns="0"/>
            <a:lstStyle/>
            <a:p>
              <a:pPr algn="ctr">
                <a:lnSpc>
                  <a:spcPts val="1519"/>
                </a:lnSpc>
              </a:pPr>
              <a:r>
                <a:rPr lang="en-US" sz="1265" b="true">
                  <a:solidFill>
                    <a:srgbClr val="55220A"/>
                  </a:solidFill>
                  <a:latin typeface="Century Gothic Paneuropean Bold"/>
                  <a:ea typeface="Century Gothic Paneuropean Bold"/>
                  <a:cs typeface="Century Gothic Paneuropean Bold"/>
                  <a:sym typeface="Century Gothic Paneuropean Bold"/>
                </a:rPr>
                <a:t>TRINN 1</a:t>
              </a:r>
            </a:p>
          </p:txBody>
        </p:sp>
      </p:grpSp>
      <p:sp>
        <p:nvSpPr>
          <p:cNvPr name="TextBox 12" id="12"/>
          <p:cNvSpPr txBox="true"/>
          <p:nvPr/>
        </p:nvSpPr>
        <p:spPr>
          <a:xfrm rot="0">
            <a:off x="9823140" y="4251625"/>
            <a:ext cx="4156852" cy="3871020"/>
          </a:xfrm>
          <a:prstGeom prst="rect">
            <a:avLst/>
          </a:prstGeom>
        </p:spPr>
        <p:txBody>
          <a:bodyPr anchor="t" rtlCol="false" tIns="0" lIns="0" bIns="0" rIns="0">
            <a:spAutoFit/>
          </a:bodyPr>
          <a:lstStyle/>
          <a:p>
            <a:pPr algn="l">
              <a:lnSpc>
                <a:spcPts val="1856"/>
              </a:lnSpc>
            </a:pPr>
            <a:r>
              <a:rPr lang="en-US" b="true" sz="1546" u="sng">
                <a:solidFill>
                  <a:srgbClr val="2A2A2A"/>
                </a:solidFill>
                <a:latin typeface="Century Gothic Paneuropean Bold"/>
                <a:ea typeface="Century Gothic Paneuropean Bold"/>
                <a:cs typeface="Century Gothic Paneuropean Bold"/>
                <a:sym typeface="Century Gothic Paneuropean Bold"/>
              </a:rPr>
              <a:t>FORSLAG </a:t>
            </a:r>
          </a:p>
          <a:p>
            <a:pPr algn="l">
              <a:lnSpc>
                <a:spcPts val="1856"/>
              </a:lnSpc>
            </a:pPr>
          </a:p>
          <a:p>
            <a:pPr algn="l">
              <a:lnSpc>
                <a:spcPts val="1856"/>
              </a:lnSpc>
            </a:pPr>
            <a:r>
              <a:rPr lang="en-US" sz="1546" b="true">
                <a:solidFill>
                  <a:srgbClr val="2A2A2A"/>
                </a:solidFill>
                <a:latin typeface="Century Gothic Paneuropean Bold"/>
                <a:ea typeface="Century Gothic Paneuropean Bold"/>
                <a:cs typeface="Century Gothic Paneuropean Bold"/>
                <a:sym typeface="Century Gothic Paneuropean Bold"/>
              </a:rPr>
              <a:t>Slik settes læringsmål:</a:t>
            </a:r>
          </a:p>
          <a:p>
            <a:pPr algn="l">
              <a:lnSpc>
                <a:spcPts val="1856"/>
              </a:lnSpc>
            </a:pPr>
          </a:p>
          <a:p>
            <a:pPr algn="l">
              <a:lnSpc>
                <a:spcPts val="1856"/>
              </a:lnSpc>
            </a:pPr>
            <a:r>
              <a:rPr lang="en-US" sz="1546">
                <a:solidFill>
                  <a:srgbClr val="2A2A2A"/>
                </a:solidFill>
                <a:latin typeface="Century Gothic Paneuropean"/>
                <a:ea typeface="Century Gothic Paneuropean"/>
                <a:cs typeface="Century Gothic Paneuropean"/>
                <a:sym typeface="Century Gothic Paneuropean"/>
              </a:rPr>
              <a:t>Bruk overordnet strategi som utgangspunkt. Definer fem-åtte delmål som kompetanseplanen kan bidra til å løse. Det er viktig at delmålene er målbare og at ansvar for å nå dem fordeles og forankres.</a:t>
            </a:r>
          </a:p>
          <a:p>
            <a:pPr algn="l">
              <a:lnSpc>
                <a:spcPts val="1856"/>
              </a:lnSpc>
            </a:pPr>
          </a:p>
          <a:p>
            <a:pPr algn="l">
              <a:lnSpc>
                <a:spcPts val="1856"/>
              </a:lnSpc>
            </a:pPr>
          </a:p>
          <a:p>
            <a:pPr algn="l" marL="333971" indent="-166986" lvl="1">
              <a:lnSpc>
                <a:spcPts val="1856"/>
              </a:lnSpc>
              <a:buAutoNum type="arabicPeriod" startAt="1"/>
            </a:pPr>
            <a:r>
              <a:rPr lang="en-US" sz="1546">
                <a:solidFill>
                  <a:srgbClr val="2A2A2A"/>
                </a:solidFill>
                <a:latin typeface="Century Gothic Paneuropean"/>
                <a:ea typeface="Century Gothic Paneuropean"/>
                <a:cs typeface="Century Gothic Paneuropean"/>
                <a:sym typeface="Century Gothic Paneuropean"/>
              </a:rPr>
              <a:t> </a:t>
            </a:r>
            <a:r>
              <a:rPr lang="en-US" sz="1546">
                <a:solidFill>
                  <a:srgbClr val="2A2A2A"/>
                </a:solidFill>
                <a:latin typeface="Century Gothic Paneuropean"/>
                <a:ea typeface="Century Gothic Paneuropean"/>
                <a:cs typeface="Century Gothic Paneuropean"/>
                <a:sym typeface="Century Gothic Paneuropean"/>
              </a:rPr>
              <a:t>Hva er det strategiske målet (eller målene)? Beskriv kort og presist.</a:t>
            </a:r>
          </a:p>
          <a:p>
            <a:pPr algn="l" marL="333971" indent="-166986" lvl="1">
              <a:lnSpc>
                <a:spcPts val="1856"/>
              </a:lnSpc>
              <a:buAutoNum type="arabicPeriod" startAt="1"/>
            </a:pPr>
            <a:r>
              <a:rPr lang="en-US" sz="1546">
                <a:solidFill>
                  <a:srgbClr val="2A2A2A"/>
                </a:solidFill>
                <a:latin typeface="Century Gothic Paneuropean"/>
                <a:ea typeface="Century Gothic Paneuropean"/>
                <a:cs typeface="Century Gothic Paneuropean"/>
                <a:sym typeface="Century Gothic Paneuropean"/>
              </a:rPr>
              <a:t> Hva er delmålet/ kompetansemålene? </a:t>
            </a:r>
          </a:p>
          <a:p>
            <a:pPr algn="l" marL="333971" indent="-166986" lvl="1">
              <a:lnSpc>
                <a:spcPts val="1856"/>
              </a:lnSpc>
              <a:buAutoNum type="arabicPeriod" startAt="1"/>
            </a:pPr>
            <a:r>
              <a:rPr lang="en-US" sz="1546">
                <a:solidFill>
                  <a:srgbClr val="2A2A2A"/>
                </a:solidFill>
                <a:latin typeface="Century Gothic Paneuropean"/>
                <a:ea typeface="Century Gothic Paneuropean"/>
                <a:cs typeface="Century Gothic Paneuropean"/>
                <a:sym typeface="Century Gothic Paneuropean"/>
              </a:rPr>
              <a:t> Forklar hvordan hvert enkelt delmål passer inn i strategi.</a:t>
            </a:r>
          </a:p>
        </p:txBody>
      </p:sp>
      <p:grpSp>
        <p:nvGrpSpPr>
          <p:cNvPr name="Group 13" id="13"/>
          <p:cNvGrpSpPr/>
          <p:nvPr/>
        </p:nvGrpSpPr>
        <p:grpSpPr>
          <a:xfrm rot="0">
            <a:off x="6820906" y="2435019"/>
            <a:ext cx="4410645" cy="13395"/>
            <a:chOff x="0" y="0"/>
            <a:chExt cx="4181945" cy="12700"/>
          </a:xfrm>
        </p:grpSpPr>
        <p:sp>
          <p:nvSpPr>
            <p:cNvPr name="Freeform 14" id="14"/>
            <p:cNvSpPr/>
            <p:nvPr/>
          </p:nvSpPr>
          <p:spPr>
            <a:xfrm flipH="false" flipV="false" rot="0">
              <a:off x="6350" y="0"/>
              <a:ext cx="4169283" cy="12700"/>
            </a:xfrm>
            <a:custGeom>
              <a:avLst/>
              <a:gdLst/>
              <a:ahLst/>
              <a:cxnLst/>
              <a:rect r="r" b="b" t="t" l="l"/>
              <a:pathLst>
                <a:path h="12700" w="4169283">
                  <a:moveTo>
                    <a:pt x="0" y="0"/>
                  </a:moveTo>
                  <a:lnTo>
                    <a:pt x="4169283" y="0"/>
                  </a:lnTo>
                  <a:lnTo>
                    <a:pt x="4169283" y="12700"/>
                  </a:lnTo>
                  <a:lnTo>
                    <a:pt x="0" y="12700"/>
                  </a:lnTo>
                  <a:close/>
                </a:path>
              </a:pathLst>
            </a:custGeom>
            <a:solidFill>
              <a:srgbClr val="000000"/>
            </a:solidFill>
          </p:spPr>
        </p:sp>
      </p:grpSp>
      <p:grpSp>
        <p:nvGrpSpPr>
          <p:cNvPr name="Group 15" id="15"/>
          <p:cNvGrpSpPr/>
          <p:nvPr/>
        </p:nvGrpSpPr>
        <p:grpSpPr>
          <a:xfrm rot="0">
            <a:off x="8991651" y="2692475"/>
            <a:ext cx="13395" cy="885459"/>
            <a:chOff x="0" y="0"/>
            <a:chExt cx="12700" cy="839546"/>
          </a:xfrm>
        </p:grpSpPr>
        <p:sp>
          <p:nvSpPr>
            <p:cNvPr name="Freeform 16" id="16"/>
            <p:cNvSpPr/>
            <p:nvPr/>
          </p:nvSpPr>
          <p:spPr>
            <a:xfrm flipH="false" flipV="false" rot="0">
              <a:off x="0" y="6350"/>
              <a:ext cx="12700" cy="826897"/>
            </a:xfrm>
            <a:custGeom>
              <a:avLst/>
              <a:gdLst/>
              <a:ahLst/>
              <a:cxnLst/>
              <a:rect r="r" b="b" t="t" l="l"/>
              <a:pathLst>
                <a:path h="826897" w="12700">
                  <a:moveTo>
                    <a:pt x="0" y="826897"/>
                  </a:moveTo>
                  <a:lnTo>
                    <a:pt x="0" y="0"/>
                  </a:lnTo>
                  <a:lnTo>
                    <a:pt x="12700" y="0"/>
                  </a:lnTo>
                  <a:lnTo>
                    <a:pt x="12700" y="826897"/>
                  </a:lnTo>
                  <a:close/>
                </a:path>
              </a:pathLst>
            </a:custGeom>
            <a:solidFill>
              <a:srgbClr val="000000"/>
            </a:solidFill>
          </p:spPr>
        </p:sp>
      </p:grpSp>
      <p:grpSp>
        <p:nvGrpSpPr>
          <p:cNvPr name="Group 17" id="17"/>
          <p:cNvGrpSpPr/>
          <p:nvPr/>
        </p:nvGrpSpPr>
        <p:grpSpPr>
          <a:xfrm rot="0">
            <a:off x="7899728" y="2999076"/>
            <a:ext cx="2197239" cy="703374"/>
            <a:chOff x="0" y="0"/>
            <a:chExt cx="2083308" cy="666902"/>
          </a:xfrm>
        </p:grpSpPr>
        <p:sp>
          <p:nvSpPr>
            <p:cNvPr name="Freeform 18" id="18"/>
            <p:cNvSpPr/>
            <p:nvPr/>
          </p:nvSpPr>
          <p:spPr>
            <a:xfrm flipH="false" flipV="false" rot="0">
              <a:off x="6350" y="6350"/>
              <a:ext cx="2070608" cy="654177"/>
            </a:xfrm>
            <a:custGeom>
              <a:avLst/>
              <a:gdLst/>
              <a:ahLst/>
              <a:cxnLst/>
              <a:rect r="r" b="b" t="t" l="l"/>
              <a:pathLst>
                <a:path h="654177" w="2070608">
                  <a:moveTo>
                    <a:pt x="0" y="0"/>
                  </a:moveTo>
                  <a:lnTo>
                    <a:pt x="2070608" y="0"/>
                  </a:lnTo>
                  <a:lnTo>
                    <a:pt x="2070608" y="654177"/>
                  </a:lnTo>
                  <a:lnTo>
                    <a:pt x="0" y="654177"/>
                  </a:lnTo>
                  <a:close/>
                </a:path>
              </a:pathLst>
            </a:custGeom>
            <a:solidFill>
              <a:srgbClr val="842319"/>
            </a:solidFill>
          </p:spPr>
        </p:sp>
        <p:sp>
          <p:nvSpPr>
            <p:cNvPr name="Freeform 19" id="19"/>
            <p:cNvSpPr/>
            <p:nvPr/>
          </p:nvSpPr>
          <p:spPr>
            <a:xfrm flipH="false" flipV="false" rot="0">
              <a:off x="0" y="0"/>
              <a:ext cx="2083308" cy="666877"/>
            </a:xfrm>
            <a:custGeom>
              <a:avLst/>
              <a:gdLst/>
              <a:ahLst/>
              <a:cxnLst/>
              <a:rect r="r" b="b" t="t" l="l"/>
              <a:pathLst>
                <a:path h="666877" w="2083308">
                  <a:moveTo>
                    <a:pt x="6350" y="0"/>
                  </a:moveTo>
                  <a:lnTo>
                    <a:pt x="2076958" y="0"/>
                  </a:lnTo>
                  <a:cubicBezTo>
                    <a:pt x="2080514" y="0"/>
                    <a:pt x="2083308" y="2794"/>
                    <a:pt x="2083308" y="6350"/>
                  </a:cubicBezTo>
                  <a:lnTo>
                    <a:pt x="2083308" y="660527"/>
                  </a:lnTo>
                  <a:cubicBezTo>
                    <a:pt x="2083308" y="664083"/>
                    <a:pt x="2080514" y="666877"/>
                    <a:pt x="2076958" y="666877"/>
                  </a:cubicBezTo>
                  <a:lnTo>
                    <a:pt x="6350" y="666877"/>
                  </a:lnTo>
                  <a:cubicBezTo>
                    <a:pt x="2794" y="666877"/>
                    <a:pt x="0" y="664083"/>
                    <a:pt x="0" y="660527"/>
                  </a:cubicBezTo>
                  <a:lnTo>
                    <a:pt x="0" y="6350"/>
                  </a:lnTo>
                  <a:cubicBezTo>
                    <a:pt x="0" y="2794"/>
                    <a:pt x="2794" y="0"/>
                    <a:pt x="6350" y="0"/>
                  </a:cubicBezTo>
                  <a:moveTo>
                    <a:pt x="6350" y="12700"/>
                  </a:moveTo>
                  <a:lnTo>
                    <a:pt x="6350" y="6350"/>
                  </a:lnTo>
                  <a:lnTo>
                    <a:pt x="12700" y="6350"/>
                  </a:lnTo>
                  <a:lnTo>
                    <a:pt x="12700" y="660527"/>
                  </a:lnTo>
                  <a:lnTo>
                    <a:pt x="6350" y="660527"/>
                  </a:lnTo>
                  <a:lnTo>
                    <a:pt x="6350" y="654177"/>
                  </a:lnTo>
                  <a:lnTo>
                    <a:pt x="2076958" y="654177"/>
                  </a:lnTo>
                  <a:lnTo>
                    <a:pt x="2076958" y="660527"/>
                  </a:lnTo>
                  <a:lnTo>
                    <a:pt x="2070608" y="660527"/>
                  </a:lnTo>
                  <a:lnTo>
                    <a:pt x="2070608" y="6350"/>
                  </a:lnTo>
                  <a:lnTo>
                    <a:pt x="2076958" y="6350"/>
                  </a:lnTo>
                  <a:lnTo>
                    <a:pt x="2076958" y="12700"/>
                  </a:lnTo>
                  <a:lnTo>
                    <a:pt x="6350" y="12700"/>
                  </a:lnTo>
                  <a:close/>
                </a:path>
              </a:pathLst>
            </a:custGeom>
            <a:solidFill>
              <a:srgbClr val="000000"/>
            </a:solidFill>
          </p:spPr>
        </p:sp>
      </p:grpSp>
      <p:grpSp>
        <p:nvGrpSpPr>
          <p:cNvPr name="Group 20" id="20"/>
          <p:cNvGrpSpPr/>
          <p:nvPr/>
        </p:nvGrpSpPr>
        <p:grpSpPr>
          <a:xfrm rot="0">
            <a:off x="7023606" y="2093338"/>
            <a:ext cx="3944502" cy="696770"/>
            <a:chOff x="0" y="0"/>
            <a:chExt cx="3739972" cy="660641"/>
          </a:xfrm>
        </p:grpSpPr>
        <p:sp>
          <p:nvSpPr>
            <p:cNvPr name="Freeform 21" id="21"/>
            <p:cNvSpPr/>
            <p:nvPr/>
          </p:nvSpPr>
          <p:spPr>
            <a:xfrm flipH="false" flipV="false" rot="0">
              <a:off x="6350" y="6350"/>
              <a:ext cx="3727323" cy="647954"/>
            </a:xfrm>
            <a:custGeom>
              <a:avLst/>
              <a:gdLst/>
              <a:ahLst/>
              <a:cxnLst/>
              <a:rect r="r" b="b" t="t" l="l"/>
              <a:pathLst>
                <a:path h="647954" w="3727323">
                  <a:moveTo>
                    <a:pt x="0" y="0"/>
                  </a:moveTo>
                  <a:lnTo>
                    <a:pt x="3727323" y="0"/>
                  </a:lnTo>
                  <a:lnTo>
                    <a:pt x="3727323" y="647954"/>
                  </a:lnTo>
                  <a:lnTo>
                    <a:pt x="0" y="647954"/>
                  </a:lnTo>
                  <a:close/>
                </a:path>
              </a:pathLst>
            </a:custGeom>
            <a:solidFill>
              <a:srgbClr val="842319"/>
            </a:solidFill>
          </p:spPr>
        </p:sp>
        <p:sp>
          <p:nvSpPr>
            <p:cNvPr name="Freeform 22" id="22"/>
            <p:cNvSpPr/>
            <p:nvPr/>
          </p:nvSpPr>
          <p:spPr>
            <a:xfrm flipH="false" flipV="false" rot="0">
              <a:off x="0" y="0"/>
              <a:ext cx="3740023" cy="660654"/>
            </a:xfrm>
            <a:custGeom>
              <a:avLst/>
              <a:gdLst/>
              <a:ahLst/>
              <a:cxnLst/>
              <a:rect r="r" b="b" t="t" l="l"/>
              <a:pathLst>
                <a:path h="660654" w="3740023">
                  <a:moveTo>
                    <a:pt x="6350" y="0"/>
                  </a:moveTo>
                  <a:lnTo>
                    <a:pt x="3733673" y="0"/>
                  </a:lnTo>
                  <a:cubicBezTo>
                    <a:pt x="3737229" y="0"/>
                    <a:pt x="3740023" y="2794"/>
                    <a:pt x="3740023" y="6350"/>
                  </a:cubicBezTo>
                  <a:lnTo>
                    <a:pt x="3740023" y="654304"/>
                  </a:lnTo>
                  <a:cubicBezTo>
                    <a:pt x="3740023" y="657860"/>
                    <a:pt x="3737229" y="660654"/>
                    <a:pt x="3733673" y="660654"/>
                  </a:cubicBezTo>
                  <a:lnTo>
                    <a:pt x="6350" y="660654"/>
                  </a:lnTo>
                  <a:cubicBezTo>
                    <a:pt x="2794" y="660654"/>
                    <a:pt x="0" y="657860"/>
                    <a:pt x="0" y="654304"/>
                  </a:cubicBezTo>
                  <a:lnTo>
                    <a:pt x="0" y="6350"/>
                  </a:lnTo>
                  <a:cubicBezTo>
                    <a:pt x="0" y="2794"/>
                    <a:pt x="2794" y="0"/>
                    <a:pt x="6350" y="0"/>
                  </a:cubicBezTo>
                  <a:moveTo>
                    <a:pt x="6350" y="12700"/>
                  </a:moveTo>
                  <a:lnTo>
                    <a:pt x="6350" y="6350"/>
                  </a:lnTo>
                  <a:lnTo>
                    <a:pt x="12700" y="6350"/>
                  </a:lnTo>
                  <a:lnTo>
                    <a:pt x="12700" y="654304"/>
                  </a:lnTo>
                  <a:lnTo>
                    <a:pt x="6350" y="654304"/>
                  </a:lnTo>
                  <a:lnTo>
                    <a:pt x="6350" y="647954"/>
                  </a:lnTo>
                  <a:lnTo>
                    <a:pt x="3733673" y="647954"/>
                  </a:lnTo>
                  <a:lnTo>
                    <a:pt x="3733673" y="654304"/>
                  </a:lnTo>
                  <a:lnTo>
                    <a:pt x="3727323" y="654304"/>
                  </a:lnTo>
                  <a:lnTo>
                    <a:pt x="3727323" y="6350"/>
                  </a:lnTo>
                  <a:lnTo>
                    <a:pt x="3733673" y="6350"/>
                  </a:lnTo>
                  <a:lnTo>
                    <a:pt x="3733673" y="12700"/>
                  </a:lnTo>
                  <a:lnTo>
                    <a:pt x="6350" y="12700"/>
                  </a:lnTo>
                  <a:close/>
                </a:path>
              </a:pathLst>
            </a:custGeom>
            <a:solidFill>
              <a:srgbClr val="000000"/>
            </a:solidFill>
          </p:spPr>
        </p:sp>
      </p:grpSp>
      <p:grpSp>
        <p:nvGrpSpPr>
          <p:cNvPr name="Group 23" id="23"/>
          <p:cNvGrpSpPr/>
          <p:nvPr/>
        </p:nvGrpSpPr>
        <p:grpSpPr>
          <a:xfrm rot="0">
            <a:off x="7815115" y="2280941"/>
            <a:ext cx="2339676" cy="321549"/>
            <a:chOff x="0" y="0"/>
            <a:chExt cx="2218360" cy="304876"/>
          </a:xfrm>
        </p:grpSpPr>
        <p:sp>
          <p:nvSpPr>
            <p:cNvPr name="Freeform 24" id="24"/>
            <p:cNvSpPr/>
            <p:nvPr/>
          </p:nvSpPr>
          <p:spPr>
            <a:xfrm flipH="false" flipV="false" rot="0">
              <a:off x="0" y="0"/>
              <a:ext cx="2218354" cy="304875"/>
            </a:xfrm>
            <a:custGeom>
              <a:avLst/>
              <a:gdLst/>
              <a:ahLst/>
              <a:cxnLst/>
              <a:rect r="r" b="b" t="t" l="l"/>
              <a:pathLst>
                <a:path h="304875" w="2218354">
                  <a:moveTo>
                    <a:pt x="0" y="0"/>
                  </a:moveTo>
                  <a:lnTo>
                    <a:pt x="2218354" y="0"/>
                  </a:lnTo>
                  <a:lnTo>
                    <a:pt x="2218354" y="304875"/>
                  </a:lnTo>
                  <a:lnTo>
                    <a:pt x="0" y="304875"/>
                  </a:lnTo>
                  <a:close/>
                </a:path>
              </a:pathLst>
            </a:custGeom>
            <a:blipFill>
              <a:blip r:embed="rId4">
                <a:alphaModFix amt="0"/>
              </a:blip>
              <a:stretch>
                <a:fillRect l="0" t="-91778" r="0" b="-91778"/>
              </a:stretch>
            </a:blipFill>
          </p:spPr>
        </p:sp>
        <p:sp>
          <p:nvSpPr>
            <p:cNvPr name="TextBox 25" id="25"/>
            <p:cNvSpPr txBox="true"/>
            <p:nvPr/>
          </p:nvSpPr>
          <p:spPr>
            <a:xfrm>
              <a:off x="0" y="0"/>
              <a:ext cx="2218360" cy="304876"/>
            </a:xfrm>
            <a:prstGeom prst="rect">
              <a:avLst/>
            </a:prstGeom>
          </p:spPr>
          <p:txBody>
            <a:bodyPr anchor="ctr" rtlCol="false" tIns="0" lIns="0" bIns="0" rIns="0"/>
            <a:lstStyle/>
            <a:p>
              <a:pPr algn="ctr">
                <a:lnSpc>
                  <a:spcPts val="1519"/>
                </a:lnSpc>
              </a:pPr>
              <a:r>
                <a:rPr lang="en-US" sz="1265" b="true">
                  <a:solidFill>
                    <a:srgbClr val="FFFFFF"/>
                  </a:solidFill>
                  <a:latin typeface="Century Gothic Paneuropean Bold"/>
                  <a:ea typeface="Century Gothic Paneuropean Bold"/>
                  <a:cs typeface="Century Gothic Paneuropean Bold"/>
                  <a:sym typeface="Century Gothic Paneuropean Bold"/>
                </a:rPr>
                <a:t>Mediehusets strategiske mål</a:t>
              </a:r>
            </a:p>
          </p:txBody>
        </p:sp>
      </p:grpSp>
      <p:grpSp>
        <p:nvGrpSpPr>
          <p:cNvPr name="Group 26" id="26"/>
          <p:cNvGrpSpPr/>
          <p:nvPr/>
        </p:nvGrpSpPr>
        <p:grpSpPr>
          <a:xfrm rot="0">
            <a:off x="11566495" y="2280941"/>
            <a:ext cx="825358" cy="321549"/>
            <a:chOff x="0" y="0"/>
            <a:chExt cx="782561" cy="304876"/>
          </a:xfrm>
        </p:grpSpPr>
        <p:sp>
          <p:nvSpPr>
            <p:cNvPr name="Freeform 27" id="27"/>
            <p:cNvSpPr/>
            <p:nvPr/>
          </p:nvSpPr>
          <p:spPr>
            <a:xfrm flipH="false" flipV="false" rot="0">
              <a:off x="0" y="0"/>
              <a:ext cx="782557" cy="304875"/>
            </a:xfrm>
            <a:custGeom>
              <a:avLst/>
              <a:gdLst/>
              <a:ahLst/>
              <a:cxnLst/>
              <a:rect r="r" b="b" t="t" l="l"/>
              <a:pathLst>
                <a:path h="304875" w="782557">
                  <a:moveTo>
                    <a:pt x="0" y="0"/>
                  </a:moveTo>
                  <a:lnTo>
                    <a:pt x="782557" y="0"/>
                  </a:lnTo>
                  <a:lnTo>
                    <a:pt x="782557" y="304875"/>
                  </a:lnTo>
                  <a:lnTo>
                    <a:pt x="0" y="304875"/>
                  </a:lnTo>
                  <a:close/>
                </a:path>
              </a:pathLst>
            </a:custGeom>
            <a:blipFill>
              <a:blip r:embed="rId4">
                <a:alphaModFix amt="0"/>
              </a:blip>
              <a:stretch>
                <a:fillRect l="0" t="-14" r="0" b="-14"/>
              </a:stretch>
            </a:blipFill>
          </p:spPr>
        </p:sp>
        <p:sp>
          <p:nvSpPr>
            <p:cNvPr name="TextBox 28" id="28"/>
            <p:cNvSpPr txBox="true"/>
            <p:nvPr/>
          </p:nvSpPr>
          <p:spPr>
            <a:xfrm>
              <a:off x="0" y="0"/>
              <a:ext cx="782561" cy="304876"/>
            </a:xfrm>
            <a:prstGeom prst="rect">
              <a:avLst/>
            </a:prstGeom>
          </p:spPr>
          <p:txBody>
            <a:bodyPr anchor="ctr" rtlCol="false" tIns="0" lIns="0" bIns="0" rIns="0"/>
            <a:lstStyle/>
            <a:p>
              <a:pPr algn="l">
                <a:lnSpc>
                  <a:spcPts val="1519"/>
                </a:lnSpc>
              </a:pPr>
              <a:r>
                <a:rPr lang="en-US" sz="1265" b="true">
                  <a:solidFill>
                    <a:srgbClr val="55220A"/>
                  </a:solidFill>
                  <a:latin typeface="Century Gothic Paneuropean Bold"/>
                  <a:ea typeface="Century Gothic Paneuropean Bold"/>
                  <a:cs typeface="Century Gothic Paneuropean Bold"/>
                  <a:sym typeface="Century Gothic Paneuropean Bold"/>
                </a:rPr>
                <a:t>Ledelsen</a:t>
              </a:r>
            </a:p>
          </p:txBody>
        </p:sp>
      </p:grpSp>
      <p:grpSp>
        <p:nvGrpSpPr>
          <p:cNvPr name="Group 29" id="29"/>
          <p:cNvGrpSpPr/>
          <p:nvPr/>
        </p:nvGrpSpPr>
        <p:grpSpPr>
          <a:xfrm rot="0">
            <a:off x="5597021" y="1988552"/>
            <a:ext cx="903555" cy="885459"/>
            <a:chOff x="0" y="0"/>
            <a:chExt cx="856704" cy="839546"/>
          </a:xfrm>
        </p:grpSpPr>
        <p:sp>
          <p:nvSpPr>
            <p:cNvPr name="Freeform 30" id="30"/>
            <p:cNvSpPr/>
            <p:nvPr/>
          </p:nvSpPr>
          <p:spPr>
            <a:xfrm flipH="false" flipV="false" rot="0">
              <a:off x="6350" y="6350"/>
              <a:ext cx="844042" cy="826897"/>
            </a:xfrm>
            <a:custGeom>
              <a:avLst/>
              <a:gdLst/>
              <a:ahLst/>
              <a:cxnLst/>
              <a:rect r="r" b="b" t="t" l="l"/>
              <a:pathLst>
                <a:path h="826897" w="844042">
                  <a:moveTo>
                    <a:pt x="0" y="413385"/>
                  </a:moveTo>
                  <a:cubicBezTo>
                    <a:pt x="0" y="185039"/>
                    <a:pt x="188976" y="0"/>
                    <a:pt x="422021" y="0"/>
                  </a:cubicBezTo>
                  <a:cubicBezTo>
                    <a:pt x="655066" y="0"/>
                    <a:pt x="844042" y="185039"/>
                    <a:pt x="844042" y="413385"/>
                  </a:cubicBezTo>
                  <a:cubicBezTo>
                    <a:pt x="844042" y="641731"/>
                    <a:pt x="655066" y="826897"/>
                    <a:pt x="422021" y="826897"/>
                  </a:cubicBezTo>
                  <a:cubicBezTo>
                    <a:pt x="188976" y="826897"/>
                    <a:pt x="0" y="641731"/>
                    <a:pt x="0" y="413385"/>
                  </a:cubicBezTo>
                  <a:close/>
                </a:path>
              </a:pathLst>
            </a:custGeom>
            <a:solidFill>
              <a:srgbClr val="F3E9E2"/>
            </a:solidFill>
          </p:spPr>
        </p:sp>
      </p:grpSp>
      <p:grpSp>
        <p:nvGrpSpPr>
          <p:cNvPr name="Group 31" id="31"/>
          <p:cNvGrpSpPr/>
          <p:nvPr/>
        </p:nvGrpSpPr>
        <p:grpSpPr>
          <a:xfrm rot="0">
            <a:off x="5695431" y="2273052"/>
            <a:ext cx="706736" cy="316446"/>
            <a:chOff x="0" y="0"/>
            <a:chExt cx="670090" cy="300038"/>
          </a:xfrm>
        </p:grpSpPr>
        <p:sp>
          <p:nvSpPr>
            <p:cNvPr name="Freeform 32" id="32"/>
            <p:cNvSpPr/>
            <p:nvPr/>
          </p:nvSpPr>
          <p:spPr>
            <a:xfrm flipH="false" flipV="false" rot="0">
              <a:off x="0" y="0"/>
              <a:ext cx="670095" cy="300031"/>
            </a:xfrm>
            <a:custGeom>
              <a:avLst/>
              <a:gdLst/>
              <a:ahLst/>
              <a:cxnLst/>
              <a:rect r="r" b="b" t="t" l="l"/>
              <a:pathLst>
                <a:path h="300031" w="670095">
                  <a:moveTo>
                    <a:pt x="0" y="0"/>
                  </a:moveTo>
                  <a:lnTo>
                    <a:pt x="670095" y="0"/>
                  </a:lnTo>
                  <a:lnTo>
                    <a:pt x="670095" y="300031"/>
                  </a:lnTo>
                  <a:lnTo>
                    <a:pt x="0" y="300031"/>
                  </a:lnTo>
                  <a:close/>
                </a:path>
              </a:pathLst>
            </a:custGeom>
            <a:blipFill>
              <a:blip r:embed="rId4">
                <a:alphaModFix amt="0"/>
              </a:blip>
              <a:stretch>
                <a:fillRect l="-7448" t="0" r="-7448" b="-2"/>
              </a:stretch>
            </a:blipFill>
          </p:spPr>
        </p:sp>
        <p:sp>
          <p:nvSpPr>
            <p:cNvPr name="TextBox 33" id="33"/>
            <p:cNvSpPr txBox="true"/>
            <p:nvPr/>
          </p:nvSpPr>
          <p:spPr>
            <a:xfrm>
              <a:off x="0" y="0"/>
              <a:ext cx="670090" cy="300038"/>
            </a:xfrm>
            <a:prstGeom prst="rect">
              <a:avLst/>
            </a:prstGeom>
          </p:spPr>
          <p:txBody>
            <a:bodyPr anchor="ctr" rtlCol="false" tIns="0" lIns="0" bIns="0" rIns="0"/>
            <a:lstStyle/>
            <a:p>
              <a:pPr algn="ctr">
                <a:lnSpc>
                  <a:spcPts val="1519"/>
                </a:lnSpc>
              </a:pPr>
              <a:r>
                <a:rPr lang="en-US" sz="1265" b="true">
                  <a:solidFill>
                    <a:srgbClr val="55220A"/>
                  </a:solidFill>
                  <a:latin typeface="Century Gothic Paneuropean Bold"/>
                  <a:ea typeface="Century Gothic Paneuropean Bold"/>
                  <a:cs typeface="Century Gothic Paneuropean Bold"/>
                  <a:sym typeface="Century Gothic Paneuropean Bold"/>
                </a:rPr>
                <a:t>TRINN 1</a:t>
              </a:r>
            </a:p>
          </p:txBody>
        </p:sp>
      </p:grpSp>
      <p:grpSp>
        <p:nvGrpSpPr>
          <p:cNvPr name="Group 34" id="34"/>
          <p:cNvGrpSpPr/>
          <p:nvPr/>
        </p:nvGrpSpPr>
        <p:grpSpPr>
          <a:xfrm rot="0">
            <a:off x="7300497" y="3189988"/>
            <a:ext cx="3427768" cy="321549"/>
            <a:chOff x="0" y="0"/>
            <a:chExt cx="3250032" cy="304876"/>
          </a:xfrm>
        </p:grpSpPr>
        <p:sp>
          <p:nvSpPr>
            <p:cNvPr name="Freeform 35" id="35"/>
            <p:cNvSpPr/>
            <p:nvPr/>
          </p:nvSpPr>
          <p:spPr>
            <a:xfrm flipH="false" flipV="false" rot="0">
              <a:off x="0" y="0"/>
              <a:ext cx="3250036" cy="304875"/>
            </a:xfrm>
            <a:custGeom>
              <a:avLst/>
              <a:gdLst/>
              <a:ahLst/>
              <a:cxnLst/>
              <a:rect r="r" b="b" t="t" l="l"/>
              <a:pathLst>
                <a:path h="304875" w="3250036">
                  <a:moveTo>
                    <a:pt x="0" y="0"/>
                  </a:moveTo>
                  <a:lnTo>
                    <a:pt x="3250036" y="0"/>
                  </a:lnTo>
                  <a:lnTo>
                    <a:pt x="3250036" y="304875"/>
                  </a:lnTo>
                  <a:lnTo>
                    <a:pt x="0" y="304875"/>
                  </a:lnTo>
                  <a:close/>
                </a:path>
              </a:pathLst>
            </a:custGeom>
            <a:blipFill>
              <a:blip r:embed="rId4">
                <a:alphaModFix amt="0"/>
              </a:blip>
              <a:stretch>
                <a:fillRect l="0" t="-157714" r="0" b="-157714"/>
              </a:stretch>
            </a:blipFill>
          </p:spPr>
        </p:sp>
        <p:sp>
          <p:nvSpPr>
            <p:cNvPr name="TextBox 36" id="36"/>
            <p:cNvSpPr txBox="true"/>
            <p:nvPr/>
          </p:nvSpPr>
          <p:spPr>
            <a:xfrm>
              <a:off x="0" y="0"/>
              <a:ext cx="3250032" cy="304876"/>
            </a:xfrm>
            <a:prstGeom prst="rect">
              <a:avLst/>
            </a:prstGeom>
          </p:spPr>
          <p:txBody>
            <a:bodyPr anchor="ctr" rtlCol="false" tIns="0" lIns="0" bIns="0" rIns="0"/>
            <a:lstStyle/>
            <a:p>
              <a:pPr algn="ctr">
                <a:lnSpc>
                  <a:spcPts val="1493"/>
                </a:lnSpc>
              </a:pPr>
              <a:r>
                <a:rPr lang="en-US" sz="1244" b="true">
                  <a:solidFill>
                    <a:srgbClr val="FFFFFF"/>
                  </a:solidFill>
                  <a:latin typeface="Century Gothic Paneuropean Bold"/>
                  <a:ea typeface="Century Gothic Paneuropean Bold"/>
                  <a:cs typeface="Century Gothic Paneuropean Bold"/>
                  <a:sym typeface="Century Gothic Paneuropean Bold"/>
                </a:rPr>
                <a:t>Lage redaksjonelle delmål</a:t>
              </a:r>
            </a:p>
          </p:txBody>
        </p:sp>
      </p:grpSp>
      <p:grpSp>
        <p:nvGrpSpPr>
          <p:cNvPr name="Group 37" id="37"/>
          <p:cNvGrpSpPr/>
          <p:nvPr/>
        </p:nvGrpSpPr>
        <p:grpSpPr>
          <a:xfrm rot="0">
            <a:off x="11088082" y="9395206"/>
            <a:ext cx="1626967" cy="505269"/>
            <a:chOff x="0" y="0"/>
            <a:chExt cx="1542606" cy="479069"/>
          </a:xfrm>
        </p:grpSpPr>
        <p:sp>
          <p:nvSpPr>
            <p:cNvPr name="Freeform 38" id="38"/>
            <p:cNvSpPr/>
            <p:nvPr/>
          </p:nvSpPr>
          <p:spPr>
            <a:xfrm flipH="false" flipV="false" rot="0">
              <a:off x="0" y="0"/>
              <a:ext cx="1542542" cy="479044"/>
            </a:xfrm>
            <a:custGeom>
              <a:avLst/>
              <a:gdLst/>
              <a:ahLst/>
              <a:cxnLst/>
              <a:rect r="r" b="b" t="t" l="l"/>
              <a:pathLst>
                <a:path h="479044" w="1542542">
                  <a:moveTo>
                    <a:pt x="0" y="0"/>
                  </a:moveTo>
                  <a:lnTo>
                    <a:pt x="1542542" y="0"/>
                  </a:lnTo>
                  <a:lnTo>
                    <a:pt x="1542542" y="479044"/>
                  </a:lnTo>
                  <a:lnTo>
                    <a:pt x="0" y="479044"/>
                  </a:lnTo>
                  <a:lnTo>
                    <a:pt x="0" y="0"/>
                  </a:lnTo>
                  <a:close/>
                </a:path>
              </a:pathLst>
            </a:custGeom>
            <a:blipFill>
              <a:blip r:embed="rId5"/>
              <a:stretch>
                <a:fillRect l="0" t="0" r="-4" b="-5"/>
              </a:stretch>
            </a:blipFill>
          </p:spPr>
        </p:sp>
      </p:grpSp>
      <p:sp>
        <p:nvSpPr>
          <p:cNvPr name="Freeform 39" id="39"/>
          <p:cNvSpPr/>
          <p:nvPr/>
        </p:nvSpPr>
        <p:spPr>
          <a:xfrm flipH="false" flipV="false" rot="0">
            <a:off x="8725110" y="9446708"/>
            <a:ext cx="1547165" cy="402263"/>
          </a:xfrm>
          <a:custGeom>
            <a:avLst/>
            <a:gdLst/>
            <a:ahLst/>
            <a:cxnLst/>
            <a:rect r="r" b="b" t="t" l="l"/>
            <a:pathLst>
              <a:path h="402263" w="1547165">
                <a:moveTo>
                  <a:pt x="0" y="0"/>
                </a:moveTo>
                <a:lnTo>
                  <a:pt x="1547165" y="0"/>
                </a:lnTo>
                <a:lnTo>
                  <a:pt x="1547165" y="402263"/>
                </a:lnTo>
                <a:lnTo>
                  <a:pt x="0" y="40226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40" id="40"/>
          <p:cNvSpPr/>
          <p:nvPr/>
        </p:nvSpPr>
        <p:spPr>
          <a:xfrm flipH="false" flipV="false" rot="0">
            <a:off x="13530856" y="9395206"/>
            <a:ext cx="1596425" cy="505269"/>
          </a:xfrm>
          <a:custGeom>
            <a:avLst/>
            <a:gdLst/>
            <a:ahLst/>
            <a:cxnLst/>
            <a:rect r="r" b="b" t="t" l="l"/>
            <a:pathLst>
              <a:path h="505269" w="1596425">
                <a:moveTo>
                  <a:pt x="0" y="0"/>
                </a:moveTo>
                <a:lnTo>
                  <a:pt x="1596425" y="0"/>
                </a:lnTo>
                <a:lnTo>
                  <a:pt x="1596425" y="505268"/>
                </a:lnTo>
                <a:lnTo>
                  <a:pt x="0" y="505268"/>
                </a:lnTo>
                <a:lnTo>
                  <a:pt x="0" y="0"/>
                </a:lnTo>
                <a:close/>
              </a:path>
            </a:pathLst>
          </a:custGeom>
          <a:blipFill>
            <a:blip r:embed="rId8"/>
            <a:stretch>
              <a:fillRect l="0" t="0" r="0" b="0"/>
            </a:stretch>
          </a:blipFill>
        </p:spPr>
      </p:sp>
    </p:spTree>
  </p:cSld>
  <p:clrMapOvr>
    <a:masterClrMapping/>
  </p:clrMapOvr>
  <p:transition spd="fast">
    <p:fade/>
  </p:transition>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522561" y="440412"/>
            <a:ext cx="903555" cy="885459"/>
            <a:chOff x="0" y="0"/>
            <a:chExt cx="856704" cy="839546"/>
          </a:xfrm>
        </p:grpSpPr>
        <p:sp>
          <p:nvSpPr>
            <p:cNvPr name="Freeform 3" id="3"/>
            <p:cNvSpPr/>
            <p:nvPr/>
          </p:nvSpPr>
          <p:spPr>
            <a:xfrm flipH="false" flipV="false" rot="0">
              <a:off x="6350" y="6350"/>
              <a:ext cx="844042" cy="826897"/>
            </a:xfrm>
            <a:custGeom>
              <a:avLst/>
              <a:gdLst/>
              <a:ahLst/>
              <a:cxnLst/>
              <a:rect r="r" b="b" t="t" l="l"/>
              <a:pathLst>
                <a:path h="826897" w="844042">
                  <a:moveTo>
                    <a:pt x="0" y="413385"/>
                  </a:moveTo>
                  <a:cubicBezTo>
                    <a:pt x="0" y="185039"/>
                    <a:pt x="188976" y="0"/>
                    <a:pt x="422021" y="0"/>
                  </a:cubicBezTo>
                  <a:cubicBezTo>
                    <a:pt x="655066" y="0"/>
                    <a:pt x="844042" y="185039"/>
                    <a:pt x="844042" y="413385"/>
                  </a:cubicBezTo>
                  <a:cubicBezTo>
                    <a:pt x="844042" y="641731"/>
                    <a:pt x="655066" y="826897"/>
                    <a:pt x="422021" y="826897"/>
                  </a:cubicBezTo>
                  <a:cubicBezTo>
                    <a:pt x="188976" y="826897"/>
                    <a:pt x="0" y="641731"/>
                    <a:pt x="0" y="413385"/>
                  </a:cubicBezTo>
                  <a:close/>
                </a:path>
              </a:pathLst>
            </a:custGeom>
            <a:solidFill>
              <a:srgbClr val="F3E9E2"/>
            </a:solidFill>
          </p:spPr>
        </p:sp>
      </p:grpSp>
      <p:grpSp>
        <p:nvGrpSpPr>
          <p:cNvPr name="Group 4" id="4"/>
          <p:cNvGrpSpPr/>
          <p:nvPr/>
        </p:nvGrpSpPr>
        <p:grpSpPr>
          <a:xfrm rot="0">
            <a:off x="14620970" y="724912"/>
            <a:ext cx="706736" cy="316446"/>
            <a:chOff x="0" y="0"/>
            <a:chExt cx="670090" cy="300038"/>
          </a:xfrm>
        </p:grpSpPr>
        <p:sp>
          <p:nvSpPr>
            <p:cNvPr name="Freeform 5" id="5"/>
            <p:cNvSpPr/>
            <p:nvPr/>
          </p:nvSpPr>
          <p:spPr>
            <a:xfrm flipH="false" flipV="false" rot="0">
              <a:off x="0" y="0"/>
              <a:ext cx="670095" cy="300031"/>
            </a:xfrm>
            <a:custGeom>
              <a:avLst/>
              <a:gdLst/>
              <a:ahLst/>
              <a:cxnLst/>
              <a:rect r="r" b="b" t="t" l="l"/>
              <a:pathLst>
                <a:path h="300031" w="670095">
                  <a:moveTo>
                    <a:pt x="0" y="0"/>
                  </a:moveTo>
                  <a:lnTo>
                    <a:pt x="670095" y="0"/>
                  </a:lnTo>
                  <a:lnTo>
                    <a:pt x="670095" y="300031"/>
                  </a:lnTo>
                  <a:lnTo>
                    <a:pt x="0" y="300031"/>
                  </a:lnTo>
                  <a:close/>
                </a:path>
              </a:pathLst>
            </a:custGeom>
            <a:blipFill>
              <a:blip r:embed="rId2">
                <a:alphaModFix amt="0"/>
              </a:blip>
              <a:stretch>
                <a:fillRect l="-7448" t="0" r="-7448" b="-2"/>
              </a:stretch>
            </a:blipFill>
          </p:spPr>
        </p:sp>
        <p:sp>
          <p:nvSpPr>
            <p:cNvPr name="TextBox 6" id="6"/>
            <p:cNvSpPr txBox="true"/>
            <p:nvPr/>
          </p:nvSpPr>
          <p:spPr>
            <a:xfrm>
              <a:off x="0" y="0"/>
              <a:ext cx="670090" cy="300038"/>
            </a:xfrm>
            <a:prstGeom prst="rect">
              <a:avLst/>
            </a:prstGeom>
          </p:spPr>
          <p:txBody>
            <a:bodyPr anchor="ctr" rtlCol="false" tIns="0" lIns="0" bIns="0" rIns="0"/>
            <a:lstStyle/>
            <a:p>
              <a:pPr algn="ctr">
                <a:lnSpc>
                  <a:spcPts val="1519"/>
                </a:lnSpc>
              </a:pPr>
              <a:r>
                <a:rPr lang="en-US" sz="1265" b="true">
                  <a:solidFill>
                    <a:srgbClr val="55220A"/>
                  </a:solidFill>
                  <a:latin typeface="Century Gothic Paneuropean Bold"/>
                  <a:ea typeface="Century Gothic Paneuropean Bold"/>
                  <a:cs typeface="Century Gothic Paneuropean Bold"/>
                  <a:sym typeface="Century Gothic Paneuropean Bold"/>
                </a:rPr>
                <a:t>TRINN 2</a:t>
              </a:r>
            </a:p>
          </p:txBody>
        </p:sp>
      </p:grpSp>
      <p:grpSp>
        <p:nvGrpSpPr>
          <p:cNvPr name="Group 7" id="7"/>
          <p:cNvGrpSpPr/>
          <p:nvPr/>
        </p:nvGrpSpPr>
        <p:grpSpPr>
          <a:xfrm rot="0">
            <a:off x="2781933" y="481399"/>
            <a:ext cx="2827358" cy="803471"/>
            <a:chOff x="0" y="0"/>
            <a:chExt cx="2680754" cy="761810"/>
          </a:xfrm>
        </p:grpSpPr>
        <p:sp>
          <p:nvSpPr>
            <p:cNvPr name="Freeform 8" id="8"/>
            <p:cNvSpPr/>
            <p:nvPr/>
          </p:nvSpPr>
          <p:spPr>
            <a:xfrm flipH="false" flipV="false" rot="0">
              <a:off x="0" y="0"/>
              <a:ext cx="2680751" cy="761809"/>
            </a:xfrm>
            <a:custGeom>
              <a:avLst/>
              <a:gdLst/>
              <a:ahLst/>
              <a:cxnLst/>
              <a:rect r="r" b="b" t="t" l="l"/>
              <a:pathLst>
                <a:path h="761809" w="2680751">
                  <a:moveTo>
                    <a:pt x="0" y="0"/>
                  </a:moveTo>
                  <a:lnTo>
                    <a:pt x="2680751" y="0"/>
                  </a:lnTo>
                  <a:lnTo>
                    <a:pt x="2680751" y="761809"/>
                  </a:lnTo>
                  <a:lnTo>
                    <a:pt x="0" y="761809"/>
                  </a:lnTo>
                  <a:close/>
                </a:path>
              </a:pathLst>
            </a:custGeom>
            <a:blipFill>
              <a:blip r:embed="rId2">
                <a:alphaModFix amt="0"/>
              </a:blip>
              <a:stretch>
                <a:fillRect l="0" t="-18566" r="0" b="-18566"/>
              </a:stretch>
            </a:blipFill>
          </p:spPr>
        </p:sp>
        <p:sp>
          <p:nvSpPr>
            <p:cNvPr name="TextBox 9" id="9"/>
            <p:cNvSpPr txBox="true"/>
            <p:nvPr/>
          </p:nvSpPr>
          <p:spPr>
            <a:xfrm>
              <a:off x="0" y="9525"/>
              <a:ext cx="2680754" cy="752285"/>
            </a:xfrm>
            <a:prstGeom prst="rect">
              <a:avLst/>
            </a:prstGeom>
          </p:spPr>
          <p:txBody>
            <a:bodyPr anchor="ctr" rtlCol="false" tIns="0" lIns="0" bIns="0" rIns="0"/>
            <a:lstStyle/>
            <a:p>
              <a:pPr algn="l">
                <a:lnSpc>
                  <a:spcPts val="3544"/>
                </a:lnSpc>
              </a:pPr>
              <a:r>
                <a:rPr lang="en-US" sz="2953" b="true">
                  <a:solidFill>
                    <a:srgbClr val="7A2B1F"/>
                  </a:solidFill>
                  <a:latin typeface="Century Gothic Paneuropean Bold"/>
                  <a:ea typeface="Century Gothic Paneuropean Bold"/>
                  <a:cs typeface="Century Gothic Paneuropean Bold"/>
                  <a:sym typeface="Century Gothic Paneuropean Bold"/>
                </a:rPr>
                <a:t>KARTLEGGING </a:t>
              </a:r>
            </a:p>
            <a:p>
              <a:pPr algn="l">
                <a:lnSpc>
                  <a:spcPts val="1772"/>
                </a:lnSpc>
              </a:pPr>
              <a:r>
                <a:rPr lang="en-US" sz="1476" b="true">
                  <a:solidFill>
                    <a:srgbClr val="000000"/>
                  </a:solidFill>
                  <a:latin typeface="Century Gothic Paneuropean Bold"/>
                  <a:ea typeface="Century Gothic Paneuropean Bold"/>
                  <a:cs typeface="Century Gothic Paneuropean Bold"/>
                  <a:sym typeface="Century Gothic Paneuropean Bold"/>
                </a:rPr>
                <a:t>Rammer, drøfting og plan</a:t>
              </a:r>
            </a:p>
          </p:txBody>
        </p:sp>
      </p:grpSp>
      <p:sp>
        <p:nvSpPr>
          <p:cNvPr name="Freeform 10" id="10"/>
          <p:cNvSpPr/>
          <p:nvPr/>
        </p:nvSpPr>
        <p:spPr>
          <a:xfrm flipH="false" flipV="false" rot="0">
            <a:off x="11698941" y="2408804"/>
            <a:ext cx="3155320" cy="1561884"/>
          </a:xfrm>
          <a:custGeom>
            <a:avLst/>
            <a:gdLst/>
            <a:ahLst/>
            <a:cxnLst/>
            <a:rect r="r" b="b" t="t" l="l"/>
            <a:pathLst>
              <a:path h="1561884" w="3155320">
                <a:moveTo>
                  <a:pt x="0" y="0"/>
                </a:moveTo>
                <a:lnTo>
                  <a:pt x="3155320" y="0"/>
                </a:lnTo>
                <a:lnTo>
                  <a:pt x="3155320" y="1561884"/>
                </a:lnTo>
                <a:lnTo>
                  <a:pt x="0" y="1561884"/>
                </a:lnTo>
                <a:lnTo>
                  <a:pt x="0" y="0"/>
                </a:lnTo>
                <a:close/>
              </a:path>
            </a:pathLst>
          </a:custGeom>
          <a:blipFill>
            <a:blip r:embed="rId3">
              <a:alphaModFix amt="46000"/>
              <a:extLst>
                <a:ext uri="{96DAC541-7B7A-43D3-8B79-37D633B846F1}">
                  <asvg:svgBlip xmlns:asvg="http://schemas.microsoft.com/office/drawing/2016/SVG/main" r:embed="rId4"/>
                </a:ext>
              </a:extLst>
            </a:blip>
            <a:stretch>
              <a:fillRect l="0" t="0" r="0" b="0"/>
            </a:stretch>
          </a:blipFill>
        </p:spPr>
      </p:sp>
      <p:sp>
        <p:nvSpPr>
          <p:cNvPr name="TextBox 11" id="11"/>
          <p:cNvSpPr txBox="true"/>
          <p:nvPr/>
        </p:nvSpPr>
        <p:spPr>
          <a:xfrm rot="0">
            <a:off x="5099856" y="4194122"/>
            <a:ext cx="8198846" cy="4326434"/>
          </a:xfrm>
          <a:prstGeom prst="rect">
            <a:avLst/>
          </a:prstGeom>
        </p:spPr>
        <p:txBody>
          <a:bodyPr anchor="t" rtlCol="false" tIns="0" lIns="0" bIns="0" rIns="0">
            <a:spAutoFit/>
          </a:bodyPr>
          <a:lstStyle/>
          <a:p>
            <a:pPr algn="l">
              <a:lnSpc>
                <a:spcPts val="1856"/>
              </a:lnSpc>
            </a:pPr>
            <a:r>
              <a:rPr lang="en-US" b="true" sz="1546" u="sng">
                <a:solidFill>
                  <a:srgbClr val="000000"/>
                </a:solidFill>
                <a:latin typeface="Century Gothic Paneuropean Bold"/>
                <a:ea typeface="Century Gothic Paneuropean Bold"/>
                <a:cs typeface="Century Gothic Paneuropean Bold"/>
                <a:sym typeface="Century Gothic Paneuropean Bold"/>
              </a:rPr>
              <a:t>OPPGAVE </a:t>
            </a:r>
          </a:p>
          <a:p>
            <a:pPr algn="l">
              <a:lnSpc>
                <a:spcPts val="1856"/>
              </a:lnSpc>
            </a:pPr>
            <a:r>
              <a:rPr lang="en-US" sz="1546">
                <a:solidFill>
                  <a:srgbClr val="000000"/>
                </a:solidFill>
                <a:latin typeface="Century Gothic Paneuropean"/>
                <a:ea typeface="Century Gothic Paneuropean"/>
                <a:cs typeface="Century Gothic Paneuropean"/>
                <a:sym typeface="Century Gothic Paneuropean"/>
              </a:rPr>
              <a:t>For å lykkes med kompetanse skal planleggingsarbeidet gjøres i samarbeid mellom ledelse, klubben og de ansatte.</a:t>
            </a:r>
          </a:p>
          <a:p>
            <a:pPr algn="ctr">
              <a:lnSpc>
                <a:spcPts val="1856"/>
              </a:lnSpc>
            </a:pPr>
          </a:p>
          <a:p>
            <a:pPr algn="l">
              <a:lnSpc>
                <a:spcPts val="1856"/>
              </a:lnSpc>
            </a:pPr>
            <a:r>
              <a:rPr lang="en-US" b="true" sz="1546" u="sng">
                <a:solidFill>
                  <a:srgbClr val="000000"/>
                </a:solidFill>
                <a:latin typeface="Century Gothic Paneuropean Bold"/>
                <a:ea typeface="Century Gothic Paneuropean Bold"/>
                <a:cs typeface="Century Gothic Paneuropean Bold"/>
                <a:sym typeface="Century Gothic Paneuropean Bold"/>
              </a:rPr>
              <a:t>FORSLAG </a:t>
            </a:r>
          </a:p>
          <a:p>
            <a:pPr algn="l">
              <a:lnSpc>
                <a:spcPts val="1856"/>
              </a:lnSpc>
            </a:pPr>
            <a:r>
              <a:rPr lang="en-US" sz="1546">
                <a:solidFill>
                  <a:srgbClr val="000000"/>
                </a:solidFill>
                <a:latin typeface="Century Gothic Paneuropean"/>
                <a:ea typeface="Century Gothic Paneuropean"/>
                <a:cs typeface="Century Gothic Paneuropean"/>
                <a:sym typeface="Century Gothic Paneuropean"/>
              </a:rPr>
              <a:t>Ledergruppen kaller inn klubben til et </a:t>
            </a:r>
            <a:r>
              <a:rPr lang="en-US" sz="1546" b="true">
                <a:solidFill>
                  <a:srgbClr val="000000"/>
                </a:solidFill>
                <a:latin typeface="Century Gothic Paneuropean Bold"/>
                <a:ea typeface="Century Gothic Paneuropean Bold"/>
                <a:cs typeface="Century Gothic Paneuropean Bold"/>
                <a:sym typeface="Century Gothic Paneuropean Bold"/>
              </a:rPr>
              <a:t>drøftelsesmøte</a:t>
            </a:r>
            <a:r>
              <a:rPr lang="en-US" sz="1546">
                <a:solidFill>
                  <a:srgbClr val="000000"/>
                </a:solidFill>
                <a:latin typeface="Century Gothic Paneuropean"/>
                <a:ea typeface="Century Gothic Paneuropean"/>
                <a:cs typeface="Century Gothic Paneuropean"/>
                <a:sym typeface="Century Gothic Paneuropean"/>
              </a:rPr>
              <a:t> hvor det orienteres om </a:t>
            </a:r>
            <a:r>
              <a:rPr lang="en-US" sz="1546" b="true">
                <a:solidFill>
                  <a:srgbClr val="000000"/>
                </a:solidFill>
                <a:latin typeface="Century Gothic Paneuropean Bold"/>
                <a:ea typeface="Century Gothic Paneuropean Bold"/>
                <a:cs typeface="Century Gothic Paneuropean Bold"/>
                <a:sym typeface="Century Gothic Paneuropean Bold"/>
              </a:rPr>
              <a:t>bakgrunnen</a:t>
            </a:r>
            <a:r>
              <a:rPr lang="en-US" sz="1546">
                <a:solidFill>
                  <a:srgbClr val="000000"/>
                </a:solidFill>
                <a:latin typeface="Century Gothic Paneuropean"/>
                <a:ea typeface="Century Gothic Paneuropean"/>
                <a:cs typeface="Century Gothic Paneuropean"/>
                <a:sym typeface="Century Gothic Paneuropean"/>
              </a:rPr>
              <a:t> for kompetansearbeidet basert på strategiske og overordnede mål, samt eventuelle forslag til</a:t>
            </a:r>
            <a:r>
              <a:rPr lang="en-US" sz="1546" b="true">
                <a:solidFill>
                  <a:srgbClr val="000000"/>
                </a:solidFill>
                <a:latin typeface="Century Gothic Paneuropean Bold"/>
                <a:ea typeface="Century Gothic Paneuropean Bold"/>
                <a:cs typeface="Century Gothic Paneuropean Bold"/>
                <a:sym typeface="Century Gothic Paneuropean Bold"/>
              </a:rPr>
              <a:t> tiltak og planer </a:t>
            </a:r>
            <a:r>
              <a:rPr lang="en-US" sz="1546">
                <a:solidFill>
                  <a:srgbClr val="000000"/>
                </a:solidFill>
                <a:latin typeface="Century Gothic Paneuropean"/>
                <a:ea typeface="Century Gothic Paneuropean"/>
                <a:cs typeface="Century Gothic Paneuropean"/>
                <a:sym typeface="Century Gothic Paneuropean"/>
              </a:rPr>
              <a:t>for å nå målene.</a:t>
            </a:r>
            <a:r>
              <a:rPr lang="en-US" sz="1546" b="true">
                <a:solidFill>
                  <a:srgbClr val="000000"/>
                </a:solidFill>
                <a:latin typeface="Century Gothic Paneuropean Bold"/>
                <a:ea typeface="Century Gothic Paneuropean Bold"/>
                <a:cs typeface="Century Gothic Paneuropean Bold"/>
                <a:sym typeface="Century Gothic Paneuropean Bold"/>
              </a:rPr>
              <a:t> </a:t>
            </a:r>
          </a:p>
          <a:p>
            <a:pPr algn="l">
              <a:lnSpc>
                <a:spcPts val="1856"/>
              </a:lnSpc>
            </a:pPr>
          </a:p>
          <a:p>
            <a:pPr algn="l">
              <a:lnSpc>
                <a:spcPts val="1856"/>
              </a:lnSpc>
            </a:pPr>
            <a:r>
              <a:rPr lang="en-US" sz="1546">
                <a:solidFill>
                  <a:srgbClr val="000000"/>
                </a:solidFill>
                <a:latin typeface="Century Gothic Paneuropean"/>
                <a:ea typeface="Century Gothic Paneuropean"/>
                <a:cs typeface="Century Gothic Paneuropean"/>
                <a:sym typeface="Century Gothic Paneuropean"/>
              </a:rPr>
              <a:t>Hensikten med et første møte er å enes om videre prosess for </a:t>
            </a:r>
            <a:r>
              <a:rPr lang="en-US" sz="1546" b="true">
                <a:solidFill>
                  <a:srgbClr val="000000"/>
                </a:solidFill>
                <a:latin typeface="Century Gothic Paneuropean Bold"/>
                <a:ea typeface="Century Gothic Paneuropean Bold"/>
                <a:cs typeface="Century Gothic Paneuropean Bold"/>
                <a:sym typeface="Century Gothic Paneuropean Bold"/>
              </a:rPr>
              <a:t>kartlegging av medarbeidernes kompetanse</a:t>
            </a:r>
            <a:r>
              <a:rPr lang="en-US" sz="1546">
                <a:solidFill>
                  <a:srgbClr val="000000"/>
                </a:solidFill>
                <a:latin typeface="Century Gothic Paneuropean"/>
                <a:ea typeface="Century Gothic Paneuropean"/>
                <a:cs typeface="Century Gothic Paneuropean"/>
                <a:sym typeface="Century Gothic Paneuropean"/>
              </a:rPr>
              <a:t> og </a:t>
            </a:r>
            <a:r>
              <a:rPr lang="en-US" sz="1546" b="true">
                <a:solidFill>
                  <a:srgbClr val="000000"/>
                </a:solidFill>
                <a:latin typeface="Century Gothic Paneuropean Bold"/>
                <a:ea typeface="Century Gothic Paneuropean Bold"/>
                <a:cs typeface="Century Gothic Paneuropean Bold"/>
                <a:sym typeface="Century Gothic Paneuropean Bold"/>
              </a:rPr>
              <a:t>prioritering</a:t>
            </a:r>
            <a:r>
              <a:rPr lang="en-US" sz="1546">
                <a:solidFill>
                  <a:srgbClr val="000000"/>
                </a:solidFill>
                <a:latin typeface="Century Gothic Paneuropean"/>
                <a:ea typeface="Century Gothic Paneuropean"/>
                <a:cs typeface="Century Gothic Paneuropean"/>
                <a:sym typeface="Century Gothic Paneuropean"/>
              </a:rPr>
              <a:t> av behov for å nå målene.</a:t>
            </a:r>
            <a:r>
              <a:rPr lang="en-US" sz="1546" b="true">
                <a:solidFill>
                  <a:srgbClr val="000000"/>
                </a:solidFill>
                <a:latin typeface="Century Gothic Paneuropean Bold"/>
                <a:ea typeface="Century Gothic Paneuropean Bold"/>
                <a:cs typeface="Century Gothic Paneuropean Bold"/>
                <a:sym typeface="Century Gothic Paneuropean Bold"/>
              </a:rPr>
              <a:t>  </a:t>
            </a:r>
          </a:p>
          <a:p>
            <a:pPr algn="l">
              <a:lnSpc>
                <a:spcPts val="1856"/>
              </a:lnSpc>
            </a:pPr>
          </a:p>
          <a:p>
            <a:pPr algn="l">
              <a:lnSpc>
                <a:spcPts val="1856"/>
              </a:lnSpc>
            </a:pPr>
            <a:r>
              <a:rPr lang="en-US" sz="1546">
                <a:solidFill>
                  <a:srgbClr val="000000"/>
                </a:solidFill>
                <a:latin typeface="Century Gothic Paneuropean"/>
                <a:ea typeface="Century Gothic Paneuropean"/>
                <a:cs typeface="Century Gothic Paneuropean"/>
                <a:sym typeface="Century Gothic Paneuropean"/>
              </a:rPr>
              <a:t>Senere, når man har gjort en </a:t>
            </a:r>
            <a:r>
              <a:rPr lang="en-US" sz="1546" b="true">
                <a:solidFill>
                  <a:srgbClr val="000000"/>
                </a:solidFill>
                <a:latin typeface="Century Gothic Paneuropean Bold"/>
                <a:ea typeface="Century Gothic Paneuropean Bold"/>
                <a:cs typeface="Century Gothic Paneuropean Bold"/>
                <a:sym typeface="Century Gothic Paneuropean Bold"/>
              </a:rPr>
              <a:t>kartlegging</a:t>
            </a:r>
            <a:r>
              <a:rPr lang="en-US" sz="1546">
                <a:solidFill>
                  <a:srgbClr val="000000"/>
                </a:solidFill>
                <a:latin typeface="Century Gothic Paneuropean"/>
                <a:ea typeface="Century Gothic Paneuropean"/>
                <a:cs typeface="Century Gothic Paneuropean"/>
                <a:sym typeface="Century Gothic Paneuropean"/>
              </a:rPr>
              <a:t> av hvilken kompetanse organisasjonen har - og hvilken man trenger å styrke -</a:t>
            </a:r>
            <a:r>
              <a:rPr lang="en-US" sz="1546" b="true">
                <a:solidFill>
                  <a:srgbClr val="000000"/>
                </a:solidFill>
                <a:latin typeface="Century Gothic Paneuropean Bold"/>
                <a:ea typeface="Century Gothic Paneuropean Bold"/>
                <a:cs typeface="Century Gothic Paneuropean Bold"/>
                <a:sym typeface="Century Gothic Paneuropean Bold"/>
              </a:rPr>
              <a:t> </a:t>
            </a:r>
            <a:r>
              <a:rPr lang="en-US" sz="1546">
                <a:solidFill>
                  <a:srgbClr val="000000"/>
                </a:solidFill>
                <a:latin typeface="Century Gothic Paneuropean"/>
                <a:ea typeface="Century Gothic Paneuropean"/>
                <a:cs typeface="Century Gothic Paneuropean"/>
                <a:sym typeface="Century Gothic Paneuropean"/>
              </a:rPr>
              <a:t> kan man planlegge </a:t>
            </a:r>
            <a:r>
              <a:rPr lang="en-US" sz="1546" b="true">
                <a:solidFill>
                  <a:srgbClr val="000000"/>
                </a:solidFill>
                <a:latin typeface="Century Gothic Paneuropean Bold"/>
                <a:ea typeface="Century Gothic Paneuropean Bold"/>
                <a:cs typeface="Century Gothic Paneuropean Bold"/>
                <a:sym typeface="Century Gothic Paneuropean Bold"/>
              </a:rPr>
              <a:t>læringstiltak</a:t>
            </a:r>
            <a:r>
              <a:rPr lang="en-US" sz="1546">
                <a:solidFill>
                  <a:srgbClr val="000000"/>
                </a:solidFill>
                <a:latin typeface="Century Gothic Paneuropean"/>
                <a:ea typeface="Century Gothic Paneuropean"/>
                <a:cs typeface="Century Gothic Paneuropean"/>
                <a:sym typeface="Century Gothic Paneuropean"/>
              </a:rPr>
              <a:t>, samt legge planene for gjennomføring.</a:t>
            </a:r>
            <a:r>
              <a:rPr lang="en-US" sz="1546" b="true">
                <a:solidFill>
                  <a:srgbClr val="000000"/>
                </a:solidFill>
                <a:latin typeface="Century Gothic Paneuropean Bold"/>
                <a:ea typeface="Century Gothic Paneuropean Bold"/>
                <a:cs typeface="Century Gothic Paneuropean Bold"/>
                <a:sym typeface="Century Gothic Paneuropean Bold"/>
              </a:rPr>
              <a:t> </a:t>
            </a:r>
          </a:p>
          <a:p>
            <a:pPr algn="l">
              <a:lnSpc>
                <a:spcPts val="1856"/>
              </a:lnSpc>
            </a:pPr>
          </a:p>
          <a:p>
            <a:pPr algn="l">
              <a:lnSpc>
                <a:spcPts val="1856"/>
              </a:lnSpc>
            </a:pPr>
            <a:r>
              <a:rPr lang="en-US" sz="1546">
                <a:solidFill>
                  <a:srgbClr val="000000"/>
                </a:solidFill>
                <a:latin typeface="Century Gothic Paneuropean"/>
                <a:ea typeface="Century Gothic Paneuropean"/>
                <a:cs typeface="Century Gothic Paneuropean"/>
                <a:sym typeface="Century Gothic Paneuropean"/>
              </a:rPr>
              <a:t>Ha en skriftlig </a:t>
            </a:r>
            <a:r>
              <a:rPr lang="en-US" sz="1546" b="true">
                <a:solidFill>
                  <a:srgbClr val="000000"/>
                </a:solidFill>
                <a:latin typeface="Century Gothic Paneuropean Bold"/>
                <a:ea typeface="Century Gothic Paneuropean Bold"/>
                <a:cs typeface="Century Gothic Paneuropean Bold"/>
                <a:sym typeface="Century Gothic Paneuropean Bold"/>
              </a:rPr>
              <a:t>agenda</a:t>
            </a:r>
            <a:r>
              <a:rPr lang="en-US" sz="1546">
                <a:solidFill>
                  <a:srgbClr val="000000"/>
                </a:solidFill>
                <a:latin typeface="Century Gothic Paneuropean"/>
                <a:ea typeface="Century Gothic Paneuropean"/>
                <a:cs typeface="Century Gothic Paneuropean"/>
                <a:sym typeface="Century Gothic Paneuropean"/>
              </a:rPr>
              <a:t> for møtet, samt </a:t>
            </a:r>
            <a:r>
              <a:rPr lang="en-US" sz="1546" b="true">
                <a:solidFill>
                  <a:srgbClr val="000000"/>
                </a:solidFill>
                <a:latin typeface="Century Gothic Paneuropean Bold"/>
                <a:ea typeface="Century Gothic Paneuropean Bold"/>
                <a:cs typeface="Century Gothic Paneuropean Bold"/>
                <a:sym typeface="Century Gothic Paneuropean Bold"/>
              </a:rPr>
              <a:t>referat</a:t>
            </a:r>
            <a:r>
              <a:rPr lang="en-US" sz="1546">
                <a:solidFill>
                  <a:srgbClr val="000000"/>
                </a:solidFill>
                <a:latin typeface="Century Gothic Paneuropean"/>
                <a:ea typeface="Century Gothic Paneuropean"/>
                <a:cs typeface="Century Gothic Paneuropean"/>
                <a:sym typeface="Century Gothic Paneuropean"/>
              </a:rPr>
              <a:t> i etterkant. Se eksempel på neste side.</a:t>
            </a:r>
          </a:p>
          <a:p>
            <a:pPr algn="l">
              <a:lnSpc>
                <a:spcPts val="1856"/>
              </a:lnSpc>
            </a:pPr>
          </a:p>
          <a:p>
            <a:pPr algn="l">
              <a:lnSpc>
                <a:spcPts val="1856"/>
              </a:lnSpc>
            </a:pPr>
          </a:p>
        </p:txBody>
      </p:sp>
      <p:grpSp>
        <p:nvGrpSpPr>
          <p:cNvPr name="Group 12" id="12"/>
          <p:cNvGrpSpPr/>
          <p:nvPr/>
        </p:nvGrpSpPr>
        <p:grpSpPr>
          <a:xfrm rot="0">
            <a:off x="5595896" y="1987414"/>
            <a:ext cx="7680706" cy="1751295"/>
            <a:chOff x="0" y="0"/>
            <a:chExt cx="10240941" cy="2335060"/>
          </a:xfrm>
        </p:grpSpPr>
        <p:grpSp>
          <p:nvGrpSpPr>
            <p:cNvPr name="Group 13" id="13"/>
            <p:cNvGrpSpPr/>
            <p:nvPr/>
          </p:nvGrpSpPr>
          <p:grpSpPr>
            <a:xfrm rot="0">
              <a:off x="5892933" y="907506"/>
              <a:ext cx="17859" cy="1309021"/>
              <a:chOff x="0" y="0"/>
              <a:chExt cx="12700" cy="930859"/>
            </a:xfrm>
          </p:grpSpPr>
          <p:sp>
            <p:nvSpPr>
              <p:cNvPr name="Freeform 14" id="14"/>
              <p:cNvSpPr/>
              <p:nvPr/>
            </p:nvSpPr>
            <p:spPr>
              <a:xfrm flipH="false" flipV="false" rot="0">
                <a:off x="0" y="6350"/>
                <a:ext cx="12700" cy="918210"/>
              </a:xfrm>
              <a:custGeom>
                <a:avLst/>
                <a:gdLst/>
                <a:ahLst/>
                <a:cxnLst/>
                <a:rect r="r" b="b" t="t" l="l"/>
                <a:pathLst>
                  <a:path h="918210" w="12700">
                    <a:moveTo>
                      <a:pt x="0" y="918210"/>
                    </a:moveTo>
                    <a:lnTo>
                      <a:pt x="0" y="0"/>
                    </a:lnTo>
                    <a:lnTo>
                      <a:pt x="12700" y="0"/>
                    </a:lnTo>
                    <a:lnTo>
                      <a:pt x="12700" y="918210"/>
                    </a:lnTo>
                    <a:close/>
                  </a:path>
                </a:pathLst>
              </a:custGeom>
              <a:solidFill>
                <a:srgbClr val="000000"/>
              </a:solidFill>
            </p:spPr>
          </p:sp>
        </p:grpSp>
        <p:grpSp>
          <p:nvGrpSpPr>
            <p:cNvPr name="Group 15" id="15"/>
            <p:cNvGrpSpPr/>
            <p:nvPr/>
          </p:nvGrpSpPr>
          <p:grpSpPr>
            <a:xfrm rot="0">
              <a:off x="3121872" y="897041"/>
              <a:ext cx="17859" cy="1309021"/>
              <a:chOff x="0" y="0"/>
              <a:chExt cx="12700" cy="930859"/>
            </a:xfrm>
          </p:grpSpPr>
          <p:sp>
            <p:nvSpPr>
              <p:cNvPr name="Freeform 16" id="16"/>
              <p:cNvSpPr/>
              <p:nvPr/>
            </p:nvSpPr>
            <p:spPr>
              <a:xfrm flipH="false" flipV="false" rot="0">
                <a:off x="0" y="6350"/>
                <a:ext cx="12700" cy="918210"/>
              </a:xfrm>
              <a:custGeom>
                <a:avLst/>
                <a:gdLst/>
                <a:ahLst/>
                <a:cxnLst/>
                <a:rect r="r" b="b" t="t" l="l"/>
                <a:pathLst>
                  <a:path h="918210" w="12700">
                    <a:moveTo>
                      <a:pt x="0" y="918210"/>
                    </a:moveTo>
                    <a:lnTo>
                      <a:pt x="0" y="0"/>
                    </a:lnTo>
                    <a:lnTo>
                      <a:pt x="12700" y="0"/>
                    </a:lnTo>
                    <a:lnTo>
                      <a:pt x="12700" y="918210"/>
                    </a:lnTo>
                    <a:close/>
                  </a:path>
                </a:pathLst>
              </a:custGeom>
              <a:solidFill>
                <a:srgbClr val="000000"/>
              </a:solidFill>
            </p:spPr>
          </p:sp>
        </p:grpSp>
        <p:grpSp>
          <p:nvGrpSpPr>
            <p:cNvPr name="Group 17" id="17"/>
            <p:cNvGrpSpPr/>
            <p:nvPr/>
          </p:nvGrpSpPr>
          <p:grpSpPr>
            <a:xfrm rot="0">
              <a:off x="6453414" y="1829622"/>
              <a:ext cx="1100477" cy="17859"/>
              <a:chOff x="0" y="0"/>
              <a:chExt cx="782561" cy="12700"/>
            </a:xfrm>
          </p:grpSpPr>
          <p:sp>
            <p:nvSpPr>
              <p:cNvPr name="Freeform 18" id="18"/>
              <p:cNvSpPr/>
              <p:nvPr/>
            </p:nvSpPr>
            <p:spPr>
              <a:xfrm flipH="false" flipV="false" rot="0">
                <a:off x="6350" y="0"/>
                <a:ext cx="769874" cy="12700"/>
              </a:xfrm>
              <a:custGeom>
                <a:avLst/>
                <a:gdLst/>
                <a:ahLst/>
                <a:cxnLst/>
                <a:rect r="r" b="b" t="t" l="l"/>
                <a:pathLst>
                  <a:path h="12700" w="769874">
                    <a:moveTo>
                      <a:pt x="0" y="0"/>
                    </a:moveTo>
                    <a:lnTo>
                      <a:pt x="769874" y="0"/>
                    </a:lnTo>
                    <a:lnTo>
                      <a:pt x="769874" y="12700"/>
                    </a:lnTo>
                    <a:lnTo>
                      <a:pt x="0" y="12700"/>
                    </a:lnTo>
                    <a:close/>
                  </a:path>
                </a:pathLst>
              </a:custGeom>
              <a:solidFill>
                <a:srgbClr val="000000"/>
              </a:solidFill>
            </p:spPr>
          </p:sp>
        </p:grpSp>
        <p:grpSp>
          <p:nvGrpSpPr>
            <p:cNvPr name="Group 19" id="19"/>
            <p:cNvGrpSpPr/>
            <p:nvPr/>
          </p:nvGrpSpPr>
          <p:grpSpPr>
            <a:xfrm rot="0">
              <a:off x="1612005" y="581376"/>
              <a:ext cx="1244352" cy="17859"/>
              <a:chOff x="0" y="0"/>
              <a:chExt cx="884872" cy="12700"/>
            </a:xfrm>
          </p:grpSpPr>
          <p:sp>
            <p:nvSpPr>
              <p:cNvPr name="Freeform 20" id="20"/>
              <p:cNvSpPr/>
              <p:nvPr/>
            </p:nvSpPr>
            <p:spPr>
              <a:xfrm flipH="false" flipV="false" rot="0">
                <a:off x="6350" y="0"/>
                <a:ext cx="872236" cy="12700"/>
              </a:xfrm>
              <a:custGeom>
                <a:avLst/>
                <a:gdLst/>
                <a:ahLst/>
                <a:cxnLst/>
                <a:rect r="r" b="b" t="t" l="l"/>
                <a:pathLst>
                  <a:path h="12700" w="872236">
                    <a:moveTo>
                      <a:pt x="0" y="0"/>
                    </a:moveTo>
                    <a:lnTo>
                      <a:pt x="872236" y="0"/>
                    </a:lnTo>
                    <a:lnTo>
                      <a:pt x="872236" y="12700"/>
                    </a:lnTo>
                    <a:lnTo>
                      <a:pt x="0" y="12700"/>
                    </a:lnTo>
                    <a:close/>
                  </a:path>
                </a:pathLst>
              </a:custGeom>
              <a:solidFill>
                <a:srgbClr val="000000"/>
              </a:solidFill>
            </p:spPr>
          </p:sp>
        </p:grpSp>
        <p:grpSp>
          <p:nvGrpSpPr>
            <p:cNvPr name="Group 21" id="21"/>
            <p:cNvGrpSpPr/>
            <p:nvPr/>
          </p:nvGrpSpPr>
          <p:grpSpPr>
            <a:xfrm rot="0">
              <a:off x="1905435" y="90690"/>
              <a:ext cx="5259336" cy="937832"/>
              <a:chOff x="0" y="0"/>
              <a:chExt cx="3739972" cy="666902"/>
            </a:xfrm>
          </p:grpSpPr>
          <p:sp>
            <p:nvSpPr>
              <p:cNvPr name="Freeform 22" id="22"/>
              <p:cNvSpPr/>
              <p:nvPr/>
            </p:nvSpPr>
            <p:spPr>
              <a:xfrm flipH="false" flipV="false" rot="0">
                <a:off x="6350" y="6350"/>
                <a:ext cx="3727323" cy="654177"/>
              </a:xfrm>
              <a:custGeom>
                <a:avLst/>
                <a:gdLst/>
                <a:ahLst/>
                <a:cxnLst/>
                <a:rect r="r" b="b" t="t" l="l"/>
                <a:pathLst>
                  <a:path h="654177" w="3727323">
                    <a:moveTo>
                      <a:pt x="0" y="0"/>
                    </a:moveTo>
                    <a:lnTo>
                      <a:pt x="3727323" y="0"/>
                    </a:lnTo>
                    <a:lnTo>
                      <a:pt x="3727323" y="654177"/>
                    </a:lnTo>
                    <a:lnTo>
                      <a:pt x="0" y="654177"/>
                    </a:lnTo>
                    <a:close/>
                  </a:path>
                </a:pathLst>
              </a:custGeom>
              <a:solidFill>
                <a:srgbClr val="842319"/>
              </a:solidFill>
            </p:spPr>
          </p:sp>
          <p:sp>
            <p:nvSpPr>
              <p:cNvPr name="Freeform 23" id="23"/>
              <p:cNvSpPr/>
              <p:nvPr/>
            </p:nvSpPr>
            <p:spPr>
              <a:xfrm flipH="false" flipV="false" rot="0">
                <a:off x="0" y="0"/>
                <a:ext cx="3740023" cy="666877"/>
              </a:xfrm>
              <a:custGeom>
                <a:avLst/>
                <a:gdLst/>
                <a:ahLst/>
                <a:cxnLst/>
                <a:rect r="r" b="b" t="t" l="l"/>
                <a:pathLst>
                  <a:path h="666877" w="3740023">
                    <a:moveTo>
                      <a:pt x="6350" y="0"/>
                    </a:moveTo>
                    <a:lnTo>
                      <a:pt x="3733673" y="0"/>
                    </a:lnTo>
                    <a:cubicBezTo>
                      <a:pt x="3737229" y="0"/>
                      <a:pt x="3740023" y="2794"/>
                      <a:pt x="3740023" y="6350"/>
                    </a:cubicBezTo>
                    <a:lnTo>
                      <a:pt x="3740023" y="660527"/>
                    </a:lnTo>
                    <a:cubicBezTo>
                      <a:pt x="3740023" y="664083"/>
                      <a:pt x="3737229" y="666877"/>
                      <a:pt x="3733673" y="666877"/>
                    </a:cubicBezTo>
                    <a:lnTo>
                      <a:pt x="6350" y="666877"/>
                    </a:lnTo>
                    <a:cubicBezTo>
                      <a:pt x="2794" y="666877"/>
                      <a:pt x="0" y="664083"/>
                      <a:pt x="0" y="660527"/>
                    </a:cubicBezTo>
                    <a:lnTo>
                      <a:pt x="0" y="6350"/>
                    </a:lnTo>
                    <a:cubicBezTo>
                      <a:pt x="0" y="2794"/>
                      <a:pt x="2794" y="0"/>
                      <a:pt x="6350" y="0"/>
                    </a:cubicBezTo>
                    <a:moveTo>
                      <a:pt x="6350" y="12700"/>
                    </a:moveTo>
                    <a:lnTo>
                      <a:pt x="6350" y="6350"/>
                    </a:lnTo>
                    <a:lnTo>
                      <a:pt x="12700" y="6350"/>
                    </a:lnTo>
                    <a:lnTo>
                      <a:pt x="12700" y="660527"/>
                    </a:lnTo>
                    <a:lnTo>
                      <a:pt x="6350" y="660527"/>
                    </a:lnTo>
                    <a:lnTo>
                      <a:pt x="6350" y="654177"/>
                    </a:lnTo>
                    <a:lnTo>
                      <a:pt x="3733673" y="654177"/>
                    </a:lnTo>
                    <a:lnTo>
                      <a:pt x="3733673" y="660527"/>
                    </a:lnTo>
                    <a:lnTo>
                      <a:pt x="3727323" y="660527"/>
                    </a:lnTo>
                    <a:lnTo>
                      <a:pt x="3727323" y="6350"/>
                    </a:lnTo>
                    <a:lnTo>
                      <a:pt x="3733673" y="6350"/>
                    </a:lnTo>
                    <a:lnTo>
                      <a:pt x="3733673" y="12700"/>
                    </a:lnTo>
                    <a:lnTo>
                      <a:pt x="6350" y="12700"/>
                    </a:lnTo>
                    <a:close/>
                  </a:path>
                </a:pathLst>
              </a:custGeom>
              <a:solidFill>
                <a:srgbClr val="000000"/>
              </a:solidFill>
            </p:spPr>
          </p:sp>
        </p:grpSp>
        <p:grpSp>
          <p:nvGrpSpPr>
            <p:cNvPr name="Group 24" id="24"/>
            <p:cNvGrpSpPr/>
            <p:nvPr/>
          </p:nvGrpSpPr>
          <p:grpSpPr>
            <a:xfrm rot="0">
              <a:off x="2177879" y="325755"/>
              <a:ext cx="4538692" cy="421928"/>
              <a:chOff x="0" y="0"/>
              <a:chExt cx="3227514" cy="300038"/>
            </a:xfrm>
          </p:grpSpPr>
          <p:sp>
            <p:nvSpPr>
              <p:cNvPr name="Freeform 25" id="25"/>
              <p:cNvSpPr/>
              <p:nvPr/>
            </p:nvSpPr>
            <p:spPr>
              <a:xfrm flipH="false" flipV="false" rot="0">
                <a:off x="0" y="0"/>
                <a:ext cx="3227509" cy="300031"/>
              </a:xfrm>
              <a:custGeom>
                <a:avLst/>
                <a:gdLst/>
                <a:ahLst/>
                <a:cxnLst/>
                <a:rect r="r" b="b" t="t" l="l"/>
                <a:pathLst>
                  <a:path h="300031" w="3227509">
                    <a:moveTo>
                      <a:pt x="0" y="0"/>
                    </a:moveTo>
                    <a:lnTo>
                      <a:pt x="3227509" y="0"/>
                    </a:lnTo>
                    <a:lnTo>
                      <a:pt x="3227509" y="300031"/>
                    </a:lnTo>
                    <a:lnTo>
                      <a:pt x="0" y="300031"/>
                    </a:lnTo>
                    <a:close/>
                  </a:path>
                </a:pathLst>
              </a:custGeom>
              <a:blipFill>
                <a:blip r:embed="rId2">
                  <a:alphaModFix amt="0"/>
                </a:blip>
                <a:stretch>
                  <a:fillRect l="0" t="-159604" r="0" b="-159606"/>
                </a:stretch>
              </a:blipFill>
            </p:spPr>
          </p:sp>
          <p:sp>
            <p:nvSpPr>
              <p:cNvPr name="TextBox 26" id="26"/>
              <p:cNvSpPr txBox="true"/>
              <p:nvPr/>
            </p:nvSpPr>
            <p:spPr>
              <a:xfrm>
                <a:off x="0" y="0"/>
                <a:ext cx="3227514" cy="300038"/>
              </a:xfrm>
              <a:prstGeom prst="rect">
                <a:avLst/>
              </a:prstGeom>
            </p:spPr>
            <p:txBody>
              <a:bodyPr anchor="ctr" rtlCol="false" tIns="0" lIns="0" bIns="0" rIns="0"/>
              <a:lstStyle/>
              <a:p>
                <a:pPr algn="ctr">
                  <a:lnSpc>
                    <a:spcPts val="1519"/>
                  </a:lnSpc>
                </a:pPr>
                <a:r>
                  <a:rPr lang="en-US" sz="1265" b="true">
                    <a:solidFill>
                      <a:srgbClr val="FFFFFF"/>
                    </a:solidFill>
                    <a:latin typeface="Century Gothic Paneuropean Bold"/>
                    <a:ea typeface="Century Gothic Paneuropean Bold"/>
                    <a:cs typeface="Century Gothic Paneuropean Bold"/>
                    <a:sym typeface="Century Gothic Paneuropean Bold"/>
                  </a:rPr>
                  <a:t>KARTLEGGING - Rammer, drøfting og plan</a:t>
                </a:r>
              </a:p>
            </p:txBody>
          </p:sp>
        </p:grpSp>
        <p:grpSp>
          <p:nvGrpSpPr>
            <p:cNvPr name="Group 27" id="27"/>
            <p:cNvGrpSpPr/>
            <p:nvPr/>
          </p:nvGrpSpPr>
          <p:grpSpPr>
            <a:xfrm rot="0">
              <a:off x="4648617" y="1383691"/>
              <a:ext cx="2500045" cy="929027"/>
              <a:chOff x="0" y="0"/>
              <a:chExt cx="1777810" cy="660641"/>
            </a:xfrm>
          </p:grpSpPr>
          <p:sp>
            <p:nvSpPr>
              <p:cNvPr name="Freeform 28" id="28"/>
              <p:cNvSpPr/>
              <p:nvPr/>
            </p:nvSpPr>
            <p:spPr>
              <a:xfrm flipH="false" flipV="false" rot="0">
                <a:off x="6350" y="6350"/>
                <a:ext cx="1765046" cy="647954"/>
              </a:xfrm>
              <a:custGeom>
                <a:avLst/>
                <a:gdLst/>
                <a:ahLst/>
                <a:cxnLst/>
                <a:rect r="r" b="b" t="t" l="l"/>
                <a:pathLst>
                  <a:path h="647954" w="1765046">
                    <a:moveTo>
                      <a:pt x="0" y="0"/>
                    </a:moveTo>
                    <a:lnTo>
                      <a:pt x="1765046" y="0"/>
                    </a:lnTo>
                    <a:lnTo>
                      <a:pt x="1765046" y="647954"/>
                    </a:lnTo>
                    <a:lnTo>
                      <a:pt x="0" y="647954"/>
                    </a:lnTo>
                    <a:close/>
                  </a:path>
                </a:pathLst>
              </a:custGeom>
              <a:solidFill>
                <a:srgbClr val="842319"/>
              </a:solidFill>
            </p:spPr>
          </p:sp>
          <p:sp>
            <p:nvSpPr>
              <p:cNvPr name="Freeform 29" id="29"/>
              <p:cNvSpPr/>
              <p:nvPr/>
            </p:nvSpPr>
            <p:spPr>
              <a:xfrm flipH="false" flipV="false" rot="0">
                <a:off x="0" y="0"/>
                <a:ext cx="1777746" cy="660654"/>
              </a:xfrm>
              <a:custGeom>
                <a:avLst/>
                <a:gdLst/>
                <a:ahLst/>
                <a:cxnLst/>
                <a:rect r="r" b="b" t="t" l="l"/>
                <a:pathLst>
                  <a:path h="660654" w="1777746">
                    <a:moveTo>
                      <a:pt x="6350" y="0"/>
                    </a:moveTo>
                    <a:lnTo>
                      <a:pt x="1771396" y="0"/>
                    </a:lnTo>
                    <a:cubicBezTo>
                      <a:pt x="1774952" y="0"/>
                      <a:pt x="1777746" y="2794"/>
                      <a:pt x="1777746" y="6350"/>
                    </a:cubicBezTo>
                    <a:lnTo>
                      <a:pt x="1777746" y="654304"/>
                    </a:lnTo>
                    <a:cubicBezTo>
                      <a:pt x="1777746" y="657860"/>
                      <a:pt x="1774952" y="660654"/>
                      <a:pt x="1771396" y="660654"/>
                    </a:cubicBezTo>
                    <a:lnTo>
                      <a:pt x="6350" y="660654"/>
                    </a:lnTo>
                    <a:cubicBezTo>
                      <a:pt x="2794" y="660654"/>
                      <a:pt x="0" y="657860"/>
                      <a:pt x="0" y="654304"/>
                    </a:cubicBezTo>
                    <a:lnTo>
                      <a:pt x="0" y="6350"/>
                    </a:lnTo>
                    <a:cubicBezTo>
                      <a:pt x="0" y="2794"/>
                      <a:pt x="2794" y="0"/>
                      <a:pt x="6350" y="0"/>
                    </a:cubicBezTo>
                    <a:moveTo>
                      <a:pt x="6350" y="12700"/>
                    </a:moveTo>
                    <a:lnTo>
                      <a:pt x="6350" y="6350"/>
                    </a:lnTo>
                    <a:lnTo>
                      <a:pt x="12700" y="6350"/>
                    </a:lnTo>
                    <a:lnTo>
                      <a:pt x="12700" y="654304"/>
                    </a:lnTo>
                    <a:lnTo>
                      <a:pt x="6350" y="654304"/>
                    </a:lnTo>
                    <a:lnTo>
                      <a:pt x="6350" y="647954"/>
                    </a:lnTo>
                    <a:lnTo>
                      <a:pt x="1771396" y="647954"/>
                    </a:lnTo>
                    <a:lnTo>
                      <a:pt x="1771396" y="654304"/>
                    </a:lnTo>
                    <a:lnTo>
                      <a:pt x="1765046" y="654304"/>
                    </a:lnTo>
                    <a:lnTo>
                      <a:pt x="1765046" y="6350"/>
                    </a:lnTo>
                    <a:lnTo>
                      <a:pt x="1771396" y="6350"/>
                    </a:lnTo>
                    <a:lnTo>
                      <a:pt x="1771396" y="12700"/>
                    </a:lnTo>
                    <a:lnTo>
                      <a:pt x="6350" y="12700"/>
                    </a:lnTo>
                    <a:close/>
                  </a:path>
                </a:pathLst>
              </a:custGeom>
              <a:solidFill>
                <a:srgbClr val="000000"/>
              </a:solidFill>
            </p:spPr>
          </p:sp>
        </p:grpSp>
        <p:grpSp>
          <p:nvGrpSpPr>
            <p:cNvPr name="Group 30" id="30"/>
            <p:cNvGrpSpPr/>
            <p:nvPr/>
          </p:nvGrpSpPr>
          <p:grpSpPr>
            <a:xfrm rot="0">
              <a:off x="1903702" y="1383691"/>
              <a:ext cx="2495133" cy="929027"/>
              <a:chOff x="0" y="0"/>
              <a:chExt cx="1774317" cy="660641"/>
            </a:xfrm>
          </p:grpSpPr>
          <p:sp>
            <p:nvSpPr>
              <p:cNvPr name="Freeform 31" id="31"/>
              <p:cNvSpPr/>
              <p:nvPr/>
            </p:nvSpPr>
            <p:spPr>
              <a:xfrm flipH="false" flipV="false" rot="0">
                <a:off x="6350" y="6350"/>
                <a:ext cx="1761617" cy="647954"/>
              </a:xfrm>
              <a:custGeom>
                <a:avLst/>
                <a:gdLst/>
                <a:ahLst/>
                <a:cxnLst/>
                <a:rect r="r" b="b" t="t" l="l"/>
                <a:pathLst>
                  <a:path h="647954" w="1761617">
                    <a:moveTo>
                      <a:pt x="0" y="0"/>
                    </a:moveTo>
                    <a:lnTo>
                      <a:pt x="1761617" y="0"/>
                    </a:lnTo>
                    <a:lnTo>
                      <a:pt x="1761617" y="647954"/>
                    </a:lnTo>
                    <a:lnTo>
                      <a:pt x="0" y="647954"/>
                    </a:lnTo>
                    <a:close/>
                  </a:path>
                </a:pathLst>
              </a:custGeom>
              <a:solidFill>
                <a:srgbClr val="842319"/>
              </a:solidFill>
            </p:spPr>
          </p:sp>
          <p:sp>
            <p:nvSpPr>
              <p:cNvPr name="Freeform 32" id="32"/>
              <p:cNvSpPr/>
              <p:nvPr/>
            </p:nvSpPr>
            <p:spPr>
              <a:xfrm flipH="false" flipV="false" rot="0">
                <a:off x="0" y="0"/>
                <a:ext cx="1774317" cy="660654"/>
              </a:xfrm>
              <a:custGeom>
                <a:avLst/>
                <a:gdLst/>
                <a:ahLst/>
                <a:cxnLst/>
                <a:rect r="r" b="b" t="t" l="l"/>
                <a:pathLst>
                  <a:path h="660654" w="1774317">
                    <a:moveTo>
                      <a:pt x="6350" y="0"/>
                    </a:moveTo>
                    <a:lnTo>
                      <a:pt x="1767967" y="0"/>
                    </a:lnTo>
                    <a:cubicBezTo>
                      <a:pt x="1771523" y="0"/>
                      <a:pt x="1774317" y="2794"/>
                      <a:pt x="1774317" y="6350"/>
                    </a:cubicBezTo>
                    <a:lnTo>
                      <a:pt x="1774317" y="654304"/>
                    </a:lnTo>
                    <a:cubicBezTo>
                      <a:pt x="1774317" y="657860"/>
                      <a:pt x="1771523" y="660654"/>
                      <a:pt x="1767967" y="660654"/>
                    </a:cubicBezTo>
                    <a:lnTo>
                      <a:pt x="6350" y="660654"/>
                    </a:lnTo>
                    <a:cubicBezTo>
                      <a:pt x="2794" y="660654"/>
                      <a:pt x="0" y="657860"/>
                      <a:pt x="0" y="654304"/>
                    </a:cubicBezTo>
                    <a:lnTo>
                      <a:pt x="0" y="6350"/>
                    </a:lnTo>
                    <a:cubicBezTo>
                      <a:pt x="0" y="2794"/>
                      <a:pt x="2794" y="0"/>
                      <a:pt x="6350" y="0"/>
                    </a:cubicBezTo>
                    <a:moveTo>
                      <a:pt x="6350" y="12700"/>
                    </a:moveTo>
                    <a:lnTo>
                      <a:pt x="6350" y="6350"/>
                    </a:lnTo>
                    <a:lnTo>
                      <a:pt x="12700" y="6350"/>
                    </a:lnTo>
                    <a:lnTo>
                      <a:pt x="12700" y="654304"/>
                    </a:lnTo>
                    <a:lnTo>
                      <a:pt x="6350" y="654304"/>
                    </a:lnTo>
                    <a:lnTo>
                      <a:pt x="6350" y="647954"/>
                    </a:lnTo>
                    <a:lnTo>
                      <a:pt x="1767967" y="647954"/>
                    </a:lnTo>
                    <a:lnTo>
                      <a:pt x="1767967" y="654304"/>
                    </a:lnTo>
                    <a:lnTo>
                      <a:pt x="1761617" y="654304"/>
                    </a:lnTo>
                    <a:lnTo>
                      <a:pt x="1761617" y="6350"/>
                    </a:lnTo>
                    <a:lnTo>
                      <a:pt x="1767967" y="6350"/>
                    </a:lnTo>
                    <a:lnTo>
                      <a:pt x="1767967" y="12700"/>
                    </a:lnTo>
                    <a:lnTo>
                      <a:pt x="6350" y="12700"/>
                    </a:lnTo>
                    <a:close/>
                  </a:path>
                </a:pathLst>
              </a:custGeom>
              <a:solidFill>
                <a:srgbClr val="000000"/>
              </a:solidFill>
            </p:spPr>
          </p:sp>
        </p:grpSp>
        <p:grpSp>
          <p:nvGrpSpPr>
            <p:cNvPr name="Group 33" id="33"/>
            <p:cNvGrpSpPr/>
            <p:nvPr/>
          </p:nvGrpSpPr>
          <p:grpSpPr>
            <a:xfrm rot="0">
              <a:off x="2378083" y="1370421"/>
              <a:ext cx="1546372" cy="964638"/>
              <a:chOff x="0" y="0"/>
              <a:chExt cx="1099642" cy="685965"/>
            </a:xfrm>
          </p:grpSpPr>
          <p:sp>
            <p:nvSpPr>
              <p:cNvPr name="Freeform 34" id="34"/>
              <p:cNvSpPr/>
              <p:nvPr/>
            </p:nvSpPr>
            <p:spPr>
              <a:xfrm flipH="false" flipV="false" rot="0">
                <a:off x="0" y="0"/>
                <a:ext cx="1099638" cy="685968"/>
              </a:xfrm>
              <a:custGeom>
                <a:avLst/>
                <a:gdLst/>
                <a:ahLst/>
                <a:cxnLst/>
                <a:rect r="r" b="b" t="t" l="l"/>
                <a:pathLst>
                  <a:path h="685968" w="1099638">
                    <a:moveTo>
                      <a:pt x="0" y="0"/>
                    </a:moveTo>
                    <a:lnTo>
                      <a:pt x="1099638" y="0"/>
                    </a:lnTo>
                    <a:lnTo>
                      <a:pt x="1099638" y="685968"/>
                    </a:lnTo>
                    <a:lnTo>
                      <a:pt x="0" y="685968"/>
                    </a:lnTo>
                    <a:close/>
                  </a:path>
                </a:pathLst>
              </a:custGeom>
              <a:blipFill>
                <a:blip r:embed="rId2">
                  <a:alphaModFix amt="0"/>
                </a:blip>
                <a:stretch>
                  <a:fillRect l="-30036" t="0" r="-30037" b="0"/>
                </a:stretch>
              </a:blipFill>
            </p:spPr>
          </p:sp>
          <p:sp>
            <p:nvSpPr>
              <p:cNvPr name="TextBox 35" id="35"/>
              <p:cNvSpPr txBox="true"/>
              <p:nvPr/>
            </p:nvSpPr>
            <p:spPr>
              <a:xfrm>
                <a:off x="0" y="0"/>
                <a:ext cx="1099642" cy="685965"/>
              </a:xfrm>
              <a:prstGeom prst="rect">
                <a:avLst/>
              </a:prstGeom>
            </p:spPr>
            <p:txBody>
              <a:bodyPr anchor="ctr" rtlCol="false" tIns="0" lIns="0" bIns="0" rIns="0"/>
              <a:lstStyle/>
              <a:p>
                <a:pPr algn="ctr">
                  <a:lnSpc>
                    <a:spcPts val="1519"/>
                  </a:lnSpc>
                </a:pPr>
                <a:r>
                  <a:rPr lang="en-US" sz="1265" b="true">
                    <a:solidFill>
                      <a:srgbClr val="FFFFFF"/>
                    </a:solidFill>
                    <a:latin typeface="Century Gothic Paneuropean Bold"/>
                    <a:ea typeface="Century Gothic Paneuropean Bold"/>
                    <a:cs typeface="Century Gothic Paneuropean Bold"/>
                    <a:sym typeface="Century Gothic Paneuropean Bold"/>
                  </a:rPr>
                  <a:t>Hvilken</a:t>
                </a:r>
              </a:p>
              <a:p>
                <a:pPr algn="ctr">
                  <a:lnSpc>
                    <a:spcPts val="1519"/>
                  </a:lnSpc>
                </a:pPr>
                <a:r>
                  <a:rPr lang="en-US" sz="1265" b="true">
                    <a:solidFill>
                      <a:srgbClr val="FFFFFF"/>
                    </a:solidFill>
                    <a:latin typeface="Century Gothic Paneuropean Bold"/>
                    <a:ea typeface="Century Gothic Paneuropean Bold"/>
                    <a:cs typeface="Century Gothic Paneuropean Bold"/>
                    <a:sym typeface="Century Gothic Paneuropean Bold"/>
                  </a:rPr>
                  <a:t>kompetanse </a:t>
                </a:r>
              </a:p>
              <a:p>
                <a:pPr algn="ctr">
                  <a:lnSpc>
                    <a:spcPts val="1519"/>
                  </a:lnSpc>
                </a:pPr>
                <a:r>
                  <a:rPr lang="en-US" sz="1265" b="true">
                    <a:solidFill>
                      <a:srgbClr val="FFFFFF"/>
                    </a:solidFill>
                    <a:latin typeface="Century Gothic Paneuropean Bold"/>
                    <a:ea typeface="Century Gothic Paneuropean Bold"/>
                    <a:cs typeface="Century Gothic Paneuropean Bold"/>
                    <a:sym typeface="Century Gothic Paneuropean Bold"/>
                  </a:rPr>
                  <a:t>trenger vi?</a:t>
                </a:r>
              </a:p>
            </p:txBody>
          </p:sp>
        </p:grpSp>
        <p:grpSp>
          <p:nvGrpSpPr>
            <p:cNvPr name="Group 36" id="36"/>
            <p:cNvGrpSpPr/>
            <p:nvPr/>
          </p:nvGrpSpPr>
          <p:grpSpPr>
            <a:xfrm rot="0">
              <a:off x="5119836" y="1365885"/>
              <a:ext cx="1546372" cy="964638"/>
              <a:chOff x="0" y="0"/>
              <a:chExt cx="1099642" cy="685965"/>
            </a:xfrm>
          </p:grpSpPr>
          <p:sp>
            <p:nvSpPr>
              <p:cNvPr name="Freeform 37" id="37"/>
              <p:cNvSpPr/>
              <p:nvPr/>
            </p:nvSpPr>
            <p:spPr>
              <a:xfrm flipH="false" flipV="false" rot="0">
                <a:off x="0" y="0"/>
                <a:ext cx="1099637" cy="685968"/>
              </a:xfrm>
              <a:custGeom>
                <a:avLst/>
                <a:gdLst/>
                <a:ahLst/>
                <a:cxnLst/>
                <a:rect r="r" b="b" t="t" l="l"/>
                <a:pathLst>
                  <a:path h="685968" w="1099637">
                    <a:moveTo>
                      <a:pt x="0" y="0"/>
                    </a:moveTo>
                    <a:lnTo>
                      <a:pt x="1099637" y="0"/>
                    </a:lnTo>
                    <a:lnTo>
                      <a:pt x="1099637" y="685968"/>
                    </a:lnTo>
                    <a:lnTo>
                      <a:pt x="0" y="685968"/>
                    </a:lnTo>
                    <a:close/>
                  </a:path>
                </a:pathLst>
              </a:custGeom>
              <a:blipFill>
                <a:blip r:embed="rId2">
                  <a:alphaModFix amt="0"/>
                </a:blip>
                <a:stretch>
                  <a:fillRect l="-30036" t="0" r="-30037" b="0"/>
                </a:stretch>
              </a:blipFill>
            </p:spPr>
          </p:sp>
          <p:sp>
            <p:nvSpPr>
              <p:cNvPr name="TextBox 38" id="38"/>
              <p:cNvSpPr txBox="true"/>
              <p:nvPr/>
            </p:nvSpPr>
            <p:spPr>
              <a:xfrm>
                <a:off x="0" y="0"/>
                <a:ext cx="1099642" cy="685965"/>
              </a:xfrm>
              <a:prstGeom prst="rect">
                <a:avLst/>
              </a:prstGeom>
            </p:spPr>
            <p:txBody>
              <a:bodyPr anchor="ctr" rtlCol="false" tIns="0" lIns="0" bIns="0" rIns="0"/>
              <a:lstStyle/>
              <a:p>
                <a:pPr algn="ctr">
                  <a:lnSpc>
                    <a:spcPts val="1519"/>
                  </a:lnSpc>
                </a:pPr>
                <a:r>
                  <a:rPr lang="en-US" sz="1265" b="true">
                    <a:solidFill>
                      <a:srgbClr val="FFFFFF"/>
                    </a:solidFill>
                    <a:latin typeface="Century Gothic Paneuropean Bold"/>
                    <a:ea typeface="Century Gothic Paneuropean Bold"/>
                    <a:cs typeface="Century Gothic Paneuropean Bold"/>
                    <a:sym typeface="Century Gothic Paneuropean Bold"/>
                  </a:rPr>
                  <a:t>Hvilken</a:t>
                </a:r>
              </a:p>
              <a:p>
                <a:pPr algn="ctr">
                  <a:lnSpc>
                    <a:spcPts val="1519"/>
                  </a:lnSpc>
                </a:pPr>
                <a:r>
                  <a:rPr lang="en-US" sz="1265" b="true">
                    <a:solidFill>
                      <a:srgbClr val="FFFFFF"/>
                    </a:solidFill>
                    <a:latin typeface="Century Gothic Paneuropean Bold"/>
                    <a:ea typeface="Century Gothic Paneuropean Bold"/>
                    <a:cs typeface="Century Gothic Paneuropean Bold"/>
                    <a:sym typeface="Century Gothic Paneuropean Bold"/>
                  </a:rPr>
                  <a:t>kompetanse </a:t>
                </a:r>
              </a:p>
              <a:p>
                <a:pPr algn="ctr">
                  <a:lnSpc>
                    <a:spcPts val="1519"/>
                  </a:lnSpc>
                </a:pPr>
                <a:r>
                  <a:rPr lang="en-US" sz="1265" b="true">
                    <a:solidFill>
                      <a:srgbClr val="FFFFFF"/>
                    </a:solidFill>
                    <a:latin typeface="Century Gothic Paneuropean Bold"/>
                    <a:ea typeface="Century Gothic Paneuropean Bold"/>
                    <a:cs typeface="Century Gothic Paneuropean Bold"/>
                    <a:sym typeface="Century Gothic Paneuropean Bold"/>
                  </a:rPr>
                  <a:t>har vi?</a:t>
                </a:r>
              </a:p>
            </p:txBody>
          </p:sp>
        </p:grpSp>
        <p:grpSp>
          <p:nvGrpSpPr>
            <p:cNvPr name="Group 39" id="39"/>
            <p:cNvGrpSpPr/>
            <p:nvPr/>
          </p:nvGrpSpPr>
          <p:grpSpPr>
            <a:xfrm rot="0">
              <a:off x="7959280" y="379351"/>
              <a:ext cx="2220778" cy="421928"/>
              <a:chOff x="0" y="0"/>
              <a:chExt cx="1579220" cy="300038"/>
            </a:xfrm>
          </p:grpSpPr>
          <p:sp>
            <p:nvSpPr>
              <p:cNvPr name="Freeform 40" id="40"/>
              <p:cNvSpPr/>
              <p:nvPr/>
            </p:nvSpPr>
            <p:spPr>
              <a:xfrm flipH="false" flipV="false" rot="0">
                <a:off x="0" y="0"/>
                <a:ext cx="1579220" cy="300031"/>
              </a:xfrm>
              <a:custGeom>
                <a:avLst/>
                <a:gdLst/>
                <a:ahLst/>
                <a:cxnLst/>
                <a:rect r="r" b="b" t="t" l="l"/>
                <a:pathLst>
                  <a:path h="300031" w="1579220">
                    <a:moveTo>
                      <a:pt x="0" y="0"/>
                    </a:moveTo>
                    <a:lnTo>
                      <a:pt x="1579220" y="0"/>
                    </a:lnTo>
                    <a:lnTo>
                      <a:pt x="1579220" y="300031"/>
                    </a:lnTo>
                    <a:lnTo>
                      <a:pt x="0" y="300031"/>
                    </a:lnTo>
                    <a:close/>
                  </a:path>
                </a:pathLst>
              </a:custGeom>
              <a:blipFill>
                <a:blip r:embed="rId2">
                  <a:alphaModFix amt="0"/>
                </a:blip>
                <a:stretch>
                  <a:fillRect l="0" t="-52558" r="0" b="-52560"/>
                </a:stretch>
              </a:blipFill>
            </p:spPr>
          </p:sp>
          <p:sp>
            <p:nvSpPr>
              <p:cNvPr name="TextBox 41" id="41"/>
              <p:cNvSpPr txBox="true"/>
              <p:nvPr/>
            </p:nvSpPr>
            <p:spPr>
              <a:xfrm>
                <a:off x="0" y="0"/>
                <a:ext cx="1579220" cy="300038"/>
              </a:xfrm>
              <a:prstGeom prst="rect">
                <a:avLst/>
              </a:prstGeom>
            </p:spPr>
            <p:txBody>
              <a:bodyPr anchor="ctr" rtlCol="false" tIns="0" lIns="0" bIns="0" rIns="0"/>
              <a:lstStyle/>
              <a:p>
                <a:pPr algn="l">
                  <a:lnSpc>
                    <a:spcPts val="1519"/>
                  </a:lnSpc>
                </a:pPr>
                <a:r>
                  <a:rPr lang="en-US" sz="1265" b="true">
                    <a:solidFill>
                      <a:srgbClr val="55220A"/>
                    </a:solidFill>
                    <a:latin typeface="Century Gothic Paneuropean Bold"/>
                    <a:ea typeface="Century Gothic Paneuropean Bold"/>
                    <a:cs typeface="Century Gothic Paneuropean Bold"/>
                    <a:sym typeface="Century Gothic Paneuropean Bold"/>
                  </a:rPr>
                  <a:t>Ledelsen/Klubb(er)</a:t>
                </a:r>
              </a:p>
            </p:txBody>
          </p:sp>
        </p:grpSp>
        <p:grpSp>
          <p:nvGrpSpPr>
            <p:cNvPr name="Group 42" id="42"/>
            <p:cNvGrpSpPr/>
            <p:nvPr/>
          </p:nvGrpSpPr>
          <p:grpSpPr>
            <a:xfrm rot="0">
              <a:off x="7959280" y="1516886"/>
              <a:ext cx="2281660" cy="681674"/>
              <a:chOff x="0" y="0"/>
              <a:chExt cx="1622514" cy="484746"/>
            </a:xfrm>
          </p:grpSpPr>
          <p:sp>
            <p:nvSpPr>
              <p:cNvPr name="Freeform 43" id="43"/>
              <p:cNvSpPr/>
              <p:nvPr/>
            </p:nvSpPr>
            <p:spPr>
              <a:xfrm flipH="false" flipV="false" rot="0">
                <a:off x="0" y="0"/>
                <a:ext cx="1622511" cy="484742"/>
              </a:xfrm>
              <a:custGeom>
                <a:avLst/>
                <a:gdLst/>
                <a:ahLst/>
                <a:cxnLst/>
                <a:rect r="r" b="b" t="t" l="l"/>
                <a:pathLst>
                  <a:path h="484742" w="1622511">
                    <a:moveTo>
                      <a:pt x="0" y="0"/>
                    </a:moveTo>
                    <a:lnTo>
                      <a:pt x="1622511" y="0"/>
                    </a:lnTo>
                    <a:lnTo>
                      <a:pt x="1622511" y="484742"/>
                    </a:lnTo>
                    <a:lnTo>
                      <a:pt x="0" y="484742"/>
                    </a:lnTo>
                    <a:close/>
                  </a:path>
                </a:pathLst>
              </a:custGeom>
              <a:blipFill>
                <a:blip r:embed="rId2">
                  <a:alphaModFix amt="0"/>
                </a:blip>
                <a:stretch>
                  <a:fillRect l="0" t="-15219" r="0" b="-15220"/>
                </a:stretch>
              </a:blipFill>
            </p:spPr>
          </p:sp>
          <p:sp>
            <p:nvSpPr>
              <p:cNvPr name="TextBox 44" id="44"/>
              <p:cNvSpPr txBox="true"/>
              <p:nvPr/>
            </p:nvSpPr>
            <p:spPr>
              <a:xfrm>
                <a:off x="0" y="0"/>
                <a:ext cx="1622514" cy="484746"/>
              </a:xfrm>
              <a:prstGeom prst="rect">
                <a:avLst/>
              </a:prstGeom>
            </p:spPr>
            <p:txBody>
              <a:bodyPr anchor="ctr" rtlCol="false" tIns="0" lIns="0" bIns="0" rIns="0"/>
              <a:lstStyle/>
              <a:p>
                <a:pPr algn="l">
                  <a:lnSpc>
                    <a:spcPts val="1519"/>
                  </a:lnSpc>
                </a:pPr>
                <a:r>
                  <a:rPr lang="en-US" sz="1265" b="true">
                    <a:solidFill>
                      <a:srgbClr val="55220A"/>
                    </a:solidFill>
                    <a:latin typeface="Century Gothic Paneuropean Bold"/>
                    <a:ea typeface="Century Gothic Paneuropean Bold"/>
                    <a:cs typeface="Century Gothic Paneuropean Bold"/>
                    <a:sym typeface="Century Gothic Paneuropean Bold"/>
                  </a:rPr>
                  <a:t>Ledelsen/Klubb(er),</a:t>
                </a:r>
              </a:p>
              <a:p>
                <a:pPr algn="l">
                  <a:lnSpc>
                    <a:spcPts val="1519"/>
                  </a:lnSpc>
                </a:pPr>
                <a:r>
                  <a:rPr lang="en-US" sz="1265" b="true">
                    <a:solidFill>
                      <a:srgbClr val="55220A"/>
                    </a:solidFill>
                    <a:latin typeface="Century Gothic Paneuropean Bold"/>
                    <a:ea typeface="Century Gothic Paneuropean Bold"/>
                    <a:cs typeface="Century Gothic Paneuropean Bold"/>
                    <a:sym typeface="Century Gothic Paneuropean Bold"/>
                  </a:rPr>
                  <a:t>avdelingsledere</a:t>
                </a:r>
              </a:p>
            </p:txBody>
          </p:sp>
        </p:grpSp>
        <p:grpSp>
          <p:nvGrpSpPr>
            <p:cNvPr name="Group 45" id="45"/>
            <p:cNvGrpSpPr/>
            <p:nvPr/>
          </p:nvGrpSpPr>
          <p:grpSpPr>
            <a:xfrm rot="0">
              <a:off x="0" y="0"/>
              <a:ext cx="1204740" cy="1180612"/>
              <a:chOff x="0" y="0"/>
              <a:chExt cx="856704" cy="839546"/>
            </a:xfrm>
          </p:grpSpPr>
          <p:sp>
            <p:nvSpPr>
              <p:cNvPr name="Freeform 46" id="46"/>
              <p:cNvSpPr/>
              <p:nvPr/>
            </p:nvSpPr>
            <p:spPr>
              <a:xfrm flipH="false" flipV="false" rot="0">
                <a:off x="6350" y="6350"/>
                <a:ext cx="844042" cy="826897"/>
              </a:xfrm>
              <a:custGeom>
                <a:avLst/>
                <a:gdLst/>
                <a:ahLst/>
                <a:cxnLst/>
                <a:rect r="r" b="b" t="t" l="l"/>
                <a:pathLst>
                  <a:path h="826897" w="844042">
                    <a:moveTo>
                      <a:pt x="0" y="413385"/>
                    </a:moveTo>
                    <a:cubicBezTo>
                      <a:pt x="0" y="185039"/>
                      <a:pt x="188976" y="0"/>
                      <a:pt x="422021" y="0"/>
                    </a:cubicBezTo>
                    <a:cubicBezTo>
                      <a:pt x="655066" y="0"/>
                      <a:pt x="844042" y="185039"/>
                      <a:pt x="844042" y="413385"/>
                    </a:cubicBezTo>
                    <a:cubicBezTo>
                      <a:pt x="844042" y="641731"/>
                      <a:pt x="655066" y="826897"/>
                      <a:pt x="422021" y="826897"/>
                    </a:cubicBezTo>
                    <a:cubicBezTo>
                      <a:pt x="188976" y="826897"/>
                      <a:pt x="0" y="641731"/>
                      <a:pt x="0" y="413385"/>
                    </a:cubicBezTo>
                    <a:close/>
                  </a:path>
                </a:pathLst>
              </a:custGeom>
              <a:solidFill>
                <a:srgbClr val="F3E9E2"/>
              </a:solidFill>
            </p:spPr>
          </p:sp>
        </p:grpSp>
        <p:grpSp>
          <p:nvGrpSpPr>
            <p:cNvPr name="Group 47" id="47"/>
            <p:cNvGrpSpPr/>
            <p:nvPr/>
          </p:nvGrpSpPr>
          <p:grpSpPr>
            <a:xfrm rot="0">
              <a:off x="131195" y="379351"/>
              <a:ext cx="942314" cy="421928"/>
              <a:chOff x="0" y="0"/>
              <a:chExt cx="670090" cy="300038"/>
            </a:xfrm>
          </p:grpSpPr>
          <p:sp>
            <p:nvSpPr>
              <p:cNvPr name="Freeform 48" id="48"/>
              <p:cNvSpPr/>
              <p:nvPr/>
            </p:nvSpPr>
            <p:spPr>
              <a:xfrm flipH="false" flipV="false" rot="0">
                <a:off x="0" y="0"/>
                <a:ext cx="670095" cy="300031"/>
              </a:xfrm>
              <a:custGeom>
                <a:avLst/>
                <a:gdLst/>
                <a:ahLst/>
                <a:cxnLst/>
                <a:rect r="r" b="b" t="t" l="l"/>
                <a:pathLst>
                  <a:path h="300031" w="670095">
                    <a:moveTo>
                      <a:pt x="0" y="0"/>
                    </a:moveTo>
                    <a:lnTo>
                      <a:pt x="670095" y="0"/>
                    </a:lnTo>
                    <a:lnTo>
                      <a:pt x="670095" y="300031"/>
                    </a:lnTo>
                    <a:lnTo>
                      <a:pt x="0" y="300031"/>
                    </a:lnTo>
                    <a:close/>
                  </a:path>
                </a:pathLst>
              </a:custGeom>
              <a:blipFill>
                <a:blip r:embed="rId2">
                  <a:alphaModFix amt="0"/>
                </a:blip>
                <a:stretch>
                  <a:fillRect l="-7448" t="0" r="-7448" b="-2"/>
                </a:stretch>
              </a:blipFill>
            </p:spPr>
          </p:sp>
          <p:sp>
            <p:nvSpPr>
              <p:cNvPr name="TextBox 49" id="49"/>
              <p:cNvSpPr txBox="true"/>
              <p:nvPr/>
            </p:nvSpPr>
            <p:spPr>
              <a:xfrm>
                <a:off x="0" y="0"/>
                <a:ext cx="670090" cy="300038"/>
              </a:xfrm>
              <a:prstGeom prst="rect">
                <a:avLst/>
              </a:prstGeom>
            </p:spPr>
            <p:txBody>
              <a:bodyPr anchor="ctr" rtlCol="false" tIns="0" lIns="0" bIns="0" rIns="0"/>
              <a:lstStyle/>
              <a:p>
                <a:pPr algn="ctr">
                  <a:lnSpc>
                    <a:spcPts val="1519"/>
                  </a:lnSpc>
                </a:pPr>
                <a:r>
                  <a:rPr lang="en-US" sz="1265" b="true">
                    <a:solidFill>
                      <a:srgbClr val="55220A"/>
                    </a:solidFill>
                    <a:latin typeface="Century Gothic Paneuropean Bold"/>
                    <a:ea typeface="Century Gothic Paneuropean Bold"/>
                    <a:cs typeface="Century Gothic Paneuropean Bold"/>
                    <a:sym typeface="Century Gothic Paneuropean Bold"/>
                  </a:rPr>
                  <a:t>TRINN 2</a:t>
                </a:r>
              </a:p>
            </p:txBody>
          </p:sp>
        </p:grpSp>
      </p:grpSp>
      <p:grpSp>
        <p:nvGrpSpPr>
          <p:cNvPr name="Group 50" id="50"/>
          <p:cNvGrpSpPr/>
          <p:nvPr/>
        </p:nvGrpSpPr>
        <p:grpSpPr>
          <a:xfrm rot="0">
            <a:off x="11088082" y="9395206"/>
            <a:ext cx="1626967" cy="505269"/>
            <a:chOff x="0" y="0"/>
            <a:chExt cx="1542606" cy="479069"/>
          </a:xfrm>
        </p:grpSpPr>
        <p:sp>
          <p:nvSpPr>
            <p:cNvPr name="Freeform 51" id="51"/>
            <p:cNvSpPr/>
            <p:nvPr/>
          </p:nvSpPr>
          <p:spPr>
            <a:xfrm flipH="false" flipV="false" rot="0">
              <a:off x="0" y="0"/>
              <a:ext cx="1542542" cy="479044"/>
            </a:xfrm>
            <a:custGeom>
              <a:avLst/>
              <a:gdLst/>
              <a:ahLst/>
              <a:cxnLst/>
              <a:rect r="r" b="b" t="t" l="l"/>
              <a:pathLst>
                <a:path h="479044" w="1542542">
                  <a:moveTo>
                    <a:pt x="0" y="0"/>
                  </a:moveTo>
                  <a:lnTo>
                    <a:pt x="1542542" y="0"/>
                  </a:lnTo>
                  <a:lnTo>
                    <a:pt x="1542542" y="479044"/>
                  </a:lnTo>
                  <a:lnTo>
                    <a:pt x="0" y="479044"/>
                  </a:lnTo>
                  <a:lnTo>
                    <a:pt x="0" y="0"/>
                  </a:lnTo>
                  <a:close/>
                </a:path>
              </a:pathLst>
            </a:custGeom>
            <a:blipFill>
              <a:blip r:embed="rId5"/>
              <a:stretch>
                <a:fillRect l="0" t="0" r="-4" b="-5"/>
              </a:stretch>
            </a:blipFill>
          </p:spPr>
        </p:sp>
      </p:grpSp>
      <p:sp>
        <p:nvSpPr>
          <p:cNvPr name="Freeform 52" id="52"/>
          <p:cNvSpPr/>
          <p:nvPr/>
        </p:nvSpPr>
        <p:spPr>
          <a:xfrm flipH="false" flipV="false" rot="0">
            <a:off x="8725110" y="9446708"/>
            <a:ext cx="1547165" cy="402263"/>
          </a:xfrm>
          <a:custGeom>
            <a:avLst/>
            <a:gdLst/>
            <a:ahLst/>
            <a:cxnLst/>
            <a:rect r="r" b="b" t="t" l="l"/>
            <a:pathLst>
              <a:path h="402263" w="1547165">
                <a:moveTo>
                  <a:pt x="0" y="0"/>
                </a:moveTo>
                <a:lnTo>
                  <a:pt x="1547165" y="0"/>
                </a:lnTo>
                <a:lnTo>
                  <a:pt x="1547165" y="402263"/>
                </a:lnTo>
                <a:lnTo>
                  <a:pt x="0" y="40226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3" id="53"/>
          <p:cNvSpPr/>
          <p:nvPr/>
        </p:nvSpPr>
        <p:spPr>
          <a:xfrm flipH="false" flipV="false" rot="0">
            <a:off x="13530856" y="9395206"/>
            <a:ext cx="1596425" cy="505269"/>
          </a:xfrm>
          <a:custGeom>
            <a:avLst/>
            <a:gdLst/>
            <a:ahLst/>
            <a:cxnLst/>
            <a:rect r="r" b="b" t="t" l="l"/>
            <a:pathLst>
              <a:path h="505269" w="1596425">
                <a:moveTo>
                  <a:pt x="0" y="0"/>
                </a:moveTo>
                <a:lnTo>
                  <a:pt x="1596425" y="0"/>
                </a:lnTo>
                <a:lnTo>
                  <a:pt x="1596425" y="505268"/>
                </a:lnTo>
                <a:lnTo>
                  <a:pt x="0" y="505268"/>
                </a:lnTo>
                <a:lnTo>
                  <a:pt x="0" y="0"/>
                </a:lnTo>
                <a:close/>
              </a:path>
            </a:pathLst>
          </a:custGeom>
          <a:blipFill>
            <a:blip r:embed="rId8"/>
            <a:stretch>
              <a:fillRect l="0" t="0" r="0" b="0"/>
            </a:stretch>
          </a:blipFill>
        </p:spPr>
      </p:sp>
    </p:spTree>
  </p:cSld>
  <p:clrMapOvr>
    <a:masterClrMapping/>
  </p:clrMapOvr>
  <p:transition spd="fast">
    <p:fade/>
  </p:transition>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323902" y="2859545"/>
            <a:ext cx="11534687" cy="602901"/>
            <a:chOff x="0" y="0"/>
            <a:chExt cx="10936592" cy="571640"/>
          </a:xfrm>
        </p:grpSpPr>
        <p:sp>
          <p:nvSpPr>
            <p:cNvPr name="Freeform 3" id="3"/>
            <p:cNvSpPr/>
            <p:nvPr/>
          </p:nvSpPr>
          <p:spPr>
            <a:xfrm flipH="false" flipV="false" rot="0">
              <a:off x="6350" y="6350"/>
              <a:ext cx="10923905" cy="558927"/>
            </a:xfrm>
            <a:custGeom>
              <a:avLst/>
              <a:gdLst/>
              <a:ahLst/>
              <a:cxnLst/>
              <a:rect r="r" b="b" t="t" l="l"/>
              <a:pathLst>
                <a:path h="558927" w="10923905">
                  <a:moveTo>
                    <a:pt x="0" y="0"/>
                  </a:moveTo>
                  <a:lnTo>
                    <a:pt x="10923905" y="0"/>
                  </a:lnTo>
                  <a:lnTo>
                    <a:pt x="10923905" y="558927"/>
                  </a:lnTo>
                  <a:lnTo>
                    <a:pt x="0" y="558927"/>
                  </a:lnTo>
                  <a:close/>
                </a:path>
              </a:pathLst>
            </a:custGeom>
            <a:solidFill>
              <a:srgbClr val="842319"/>
            </a:solidFill>
          </p:spPr>
        </p:sp>
      </p:grpSp>
      <p:grpSp>
        <p:nvGrpSpPr>
          <p:cNvPr name="Group 4" id="4"/>
          <p:cNvGrpSpPr/>
          <p:nvPr/>
        </p:nvGrpSpPr>
        <p:grpSpPr>
          <a:xfrm rot="0">
            <a:off x="13008751" y="2996692"/>
            <a:ext cx="1153256" cy="321549"/>
            <a:chOff x="0" y="0"/>
            <a:chExt cx="1093457" cy="304876"/>
          </a:xfrm>
        </p:grpSpPr>
        <p:sp>
          <p:nvSpPr>
            <p:cNvPr name="Freeform 5" id="5"/>
            <p:cNvSpPr/>
            <p:nvPr/>
          </p:nvSpPr>
          <p:spPr>
            <a:xfrm flipH="false" flipV="false" rot="0">
              <a:off x="0" y="0"/>
              <a:ext cx="1093460" cy="304875"/>
            </a:xfrm>
            <a:custGeom>
              <a:avLst/>
              <a:gdLst/>
              <a:ahLst/>
              <a:cxnLst/>
              <a:rect r="r" b="b" t="t" l="l"/>
              <a:pathLst>
                <a:path h="304875" w="1093460">
                  <a:moveTo>
                    <a:pt x="0" y="0"/>
                  </a:moveTo>
                  <a:lnTo>
                    <a:pt x="1093460" y="0"/>
                  </a:lnTo>
                  <a:lnTo>
                    <a:pt x="1093460" y="304875"/>
                  </a:lnTo>
                  <a:lnTo>
                    <a:pt x="0" y="304875"/>
                  </a:lnTo>
                  <a:close/>
                </a:path>
              </a:pathLst>
            </a:custGeom>
            <a:blipFill>
              <a:blip r:embed="rId2">
                <a:alphaModFix amt="0"/>
              </a:blip>
              <a:stretch>
                <a:fillRect l="0" t="-19884" r="0" b="-19884"/>
              </a:stretch>
            </a:blipFill>
          </p:spPr>
        </p:sp>
        <p:sp>
          <p:nvSpPr>
            <p:cNvPr name="TextBox 6" id="6"/>
            <p:cNvSpPr txBox="true"/>
            <p:nvPr/>
          </p:nvSpPr>
          <p:spPr>
            <a:xfrm>
              <a:off x="0" y="0"/>
              <a:ext cx="1093457" cy="304876"/>
            </a:xfrm>
            <a:prstGeom prst="rect">
              <a:avLst/>
            </a:prstGeom>
          </p:spPr>
          <p:txBody>
            <a:bodyPr anchor="ctr" rtlCol="false" tIns="0" lIns="0" bIns="0" rIns="0"/>
            <a:lstStyle/>
            <a:p>
              <a:pPr algn="ctr">
                <a:lnSpc>
                  <a:spcPts val="1519"/>
                </a:lnSpc>
              </a:pPr>
              <a:r>
                <a:rPr lang="en-US" sz="1265" b="true">
                  <a:solidFill>
                    <a:srgbClr val="FFFFFF"/>
                  </a:solidFill>
                  <a:latin typeface="Century Gothic Paneuropean Bold"/>
                  <a:ea typeface="Century Gothic Paneuropean Bold"/>
                  <a:cs typeface="Century Gothic Paneuropean Bold"/>
                  <a:sym typeface="Century Gothic Paneuropean Bold"/>
                </a:rPr>
                <a:t>VEIEN VIDERE</a:t>
              </a:r>
            </a:p>
          </p:txBody>
        </p:sp>
      </p:grpSp>
      <p:grpSp>
        <p:nvGrpSpPr>
          <p:cNvPr name="Group 7" id="7"/>
          <p:cNvGrpSpPr/>
          <p:nvPr/>
        </p:nvGrpSpPr>
        <p:grpSpPr>
          <a:xfrm rot="0">
            <a:off x="7053623" y="2999223"/>
            <a:ext cx="2393763" cy="321549"/>
            <a:chOff x="0" y="0"/>
            <a:chExt cx="2269642" cy="304876"/>
          </a:xfrm>
        </p:grpSpPr>
        <p:sp>
          <p:nvSpPr>
            <p:cNvPr name="Freeform 8" id="8"/>
            <p:cNvSpPr/>
            <p:nvPr/>
          </p:nvSpPr>
          <p:spPr>
            <a:xfrm flipH="false" flipV="false" rot="0">
              <a:off x="0" y="0"/>
              <a:ext cx="2269639" cy="304875"/>
            </a:xfrm>
            <a:custGeom>
              <a:avLst/>
              <a:gdLst/>
              <a:ahLst/>
              <a:cxnLst/>
              <a:rect r="r" b="b" t="t" l="l"/>
              <a:pathLst>
                <a:path h="304875" w="2269639">
                  <a:moveTo>
                    <a:pt x="0" y="0"/>
                  </a:moveTo>
                  <a:lnTo>
                    <a:pt x="2269639" y="0"/>
                  </a:lnTo>
                  <a:lnTo>
                    <a:pt x="2269639" y="304875"/>
                  </a:lnTo>
                  <a:lnTo>
                    <a:pt x="0" y="304875"/>
                  </a:lnTo>
                  <a:close/>
                </a:path>
              </a:pathLst>
            </a:custGeom>
            <a:blipFill>
              <a:blip r:embed="rId2">
                <a:alphaModFix amt="0"/>
              </a:blip>
              <a:stretch>
                <a:fillRect l="0" t="-95056" r="0" b="-95056"/>
              </a:stretch>
            </a:blipFill>
          </p:spPr>
        </p:sp>
        <p:sp>
          <p:nvSpPr>
            <p:cNvPr name="TextBox 9" id="9"/>
            <p:cNvSpPr txBox="true"/>
            <p:nvPr/>
          </p:nvSpPr>
          <p:spPr>
            <a:xfrm>
              <a:off x="0" y="0"/>
              <a:ext cx="2269642" cy="304876"/>
            </a:xfrm>
            <a:prstGeom prst="rect">
              <a:avLst/>
            </a:prstGeom>
          </p:spPr>
          <p:txBody>
            <a:bodyPr anchor="ctr" rtlCol="false" tIns="0" lIns="0" bIns="0" rIns="0"/>
            <a:lstStyle/>
            <a:p>
              <a:pPr algn="l">
                <a:lnSpc>
                  <a:spcPts val="1519"/>
                </a:lnSpc>
              </a:pPr>
              <a:r>
                <a:rPr lang="en-US" sz="1265" b="true">
                  <a:solidFill>
                    <a:srgbClr val="FFFFFF"/>
                  </a:solidFill>
                  <a:latin typeface="Century Gothic Paneuropean Bold"/>
                  <a:ea typeface="Century Gothic Paneuropean Bold"/>
                  <a:cs typeface="Century Gothic Paneuropean Bold"/>
                  <a:sym typeface="Century Gothic Paneuropean Bold"/>
                </a:rPr>
                <a:t>DRØFTELSESPUNKTER</a:t>
              </a:r>
            </a:p>
          </p:txBody>
        </p:sp>
      </p:grpSp>
      <p:grpSp>
        <p:nvGrpSpPr>
          <p:cNvPr name="Group 10" id="10"/>
          <p:cNvGrpSpPr/>
          <p:nvPr/>
        </p:nvGrpSpPr>
        <p:grpSpPr>
          <a:xfrm rot="0">
            <a:off x="3329970" y="3507599"/>
            <a:ext cx="11534701" cy="4169999"/>
            <a:chOff x="0" y="0"/>
            <a:chExt cx="10936605" cy="3953777"/>
          </a:xfrm>
        </p:grpSpPr>
        <p:sp>
          <p:nvSpPr>
            <p:cNvPr name="Freeform 11" id="11"/>
            <p:cNvSpPr/>
            <p:nvPr/>
          </p:nvSpPr>
          <p:spPr>
            <a:xfrm flipH="false" flipV="false" rot="0">
              <a:off x="6350" y="6350"/>
              <a:ext cx="10923905" cy="3941064"/>
            </a:xfrm>
            <a:custGeom>
              <a:avLst/>
              <a:gdLst/>
              <a:ahLst/>
              <a:cxnLst/>
              <a:rect r="r" b="b" t="t" l="l"/>
              <a:pathLst>
                <a:path h="3941064" w="10923905">
                  <a:moveTo>
                    <a:pt x="0" y="0"/>
                  </a:moveTo>
                  <a:lnTo>
                    <a:pt x="10923905" y="0"/>
                  </a:lnTo>
                  <a:lnTo>
                    <a:pt x="10923905" y="3941064"/>
                  </a:lnTo>
                  <a:lnTo>
                    <a:pt x="0" y="3941064"/>
                  </a:lnTo>
                  <a:close/>
                </a:path>
              </a:pathLst>
            </a:custGeom>
            <a:solidFill>
              <a:srgbClr val="F5E9E1">
                <a:alpha val="48235"/>
              </a:srgbClr>
            </a:solidFill>
          </p:spPr>
        </p:sp>
      </p:grpSp>
      <p:grpSp>
        <p:nvGrpSpPr>
          <p:cNvPr name="Group 12" id="12"/>
          <p:cNvGrpSpPr/>
          <p:nvPr/>
        </p:nvGrpSpPr>
        <p:grpSpPr>
          <a:xfrm rot="0">
            <a:off x="6315638" y="3526418"/>
            <a:ext cx="26802" cy="3705209"/>
            <a:chOff x="0" y="0"/>
            <a:chExt cx="25413" cy="3513087"/>
          </a:xfrm>
        </p:grpSpPr>
        <p:sp>
          <p:nvSpPr>
            <p:cNvPr name="Freeform 13" id="13"/>
            <p:cNvSpPr/>
            <p:nvPr/>
          </p:nvSpPr>
          <p:spPr>
            <a:xfrm flipH="false" flipV="false" rot="0">
              <a:off x="0" y="12700"/>
              <a:ext cx="25400" cy="3487674"/>
            </a:xfrm>
            <a:custGeom>
              <a:avLst/>
              <a:gdLst/>
              <a:ahLst/>
              <a:cxnLst/>
              <a:rect r="r" b="b" t="t" l="l"/>
              <a:pathLst>
                <a:path h="3487674" w="25400">
                  <a:moveTo>
                    <a:pt x="0" y="3487674"/>
                  </a:moveTo>
                  <a:lnTo>
                    <a:pt x="0" y="0"/>
                  </a:lnTo>
                  <a:lnTo>
                    <a:pt x="25400" y="0"/>
                  </a:lnTo>
                  <a:lnTo>
                    <a:pt x="25400" y="3487674"/>
                  </a:lnTo>
                  <a:close/>
                </a:path>
              </a:pathLst>
            </a:custGeom>
            <a:solidFill>
              <a:srgbClr val="FFFFFF"/>
            </a:solidFill>
          </p:spPr>
        </p:sp>
      </p:grpSp>
      <p:grpSp>
        <p:nvGrpSpPr>
          <p:cNvPr name="Group 14" id="14"/>
          <p:cNvGrpSpPr/>
          <p:nvPr/>
        </p:nvGrpSpPr>
        <p:grpSpPr>
          <a:xfrm rot="0">
            <a:off x="9664391" y="2800596"/>
            <a:ext cx="26802" cy="720800"/>
            <a:chOff x="0" y="0"/>
            <a:chExt cx="25413" cy="683425"/>
          </a:xfrm>
        </p:grpSpPr>
        <p:sp>
          <p:nvSpPr>
            <p:cNvPr name="Freeform 15" id="15"/>
            <p:cNvSpPr/>
            <p:nvPr/>
          </p:nvSpPr>
          <p:spPr>
            <a:xfrm flipH="false" flipV="false" rot="0">
              <a:off x="0" y="12700"/>
              <a:ext cx="25400" cy="657987"/>
            </a:xfrm>
            <a:custGeom>
              <a:avLst/>
              <a:gdLst/>
              <a:ahLst/>
              <a:cxnLst/>
              <a:rect r="r" b="b" t="t" l="l"/>
              <a:pathLst>
                <a:path h="657987" w="25400">
                  <a:moveTo>
                    <a:pt x="0" y="657987"/>
                  </a:moveTo>
                  <a:lnTo>
                    <a:pt x="0" y="0"/>
                  </a:lnTo>
                  <a:lnTo>
                    <a:pt x="25400" y="0"/>
                  </a:lnTo>
                  <a:lnTo>
                    <a:pt x="25400" y="657987"/>
                  </a:lnTo>
                  <a:close/>
                </a:path>
              </a:pathLst>
            </a:custGeom>
            <a:solidFill>
              <a:srgbClr val="FFFFFF"/>
            </a:solidFill>
          </p:spPr>
        </p:sp>
      </p:grpSp>
      <p:grpSp>
        <p:nvGrpSpPr>
          <p:cNvPr name="Group 16" id="16"/>
          <p:cNvGrpSpPr/>
          <p:nvPr/>
        </p:nvGrpSpPr>
        <p:grpSpPr>
          <a:xfrm rot="0">
            <a:off x="6315638" y="2864595"/>
            <a:ext cx="26802" cy="720800"/>
            <a:chOff x="0" y="0"/>
            <a:chExt cx="25413" cy="683425"/>
          </a:xfrm>
        </p:grpSpPr>
        <p:sp>
          <p:nvSpPr>
            <p:cNvPr name="Freeform 17" id="17"/>
            <p:cNvSpPr/>
            <p:nvPr/>
          </p:nvSpPr>
          <p:spPr>
            <a:xfrm flipH="false" flipV="false" rot="0">
              <a:off x="0" y="12700"/>
              <a:ext cx="25400" cy="657987"/>
            </a:xfrm>
            <a:custGeom>
              <a:avLst/>
              <a:gdLst/>
              <a:ahLst/>
              <a:cxnLst/>
              <a:rect r="r" b="b" t="t" l="l"/>
              <a:pathLst>
                <a:path h="657987" w="25400">
                  <a:moveTo>
                    <a:pt x="0" y="657987"/>
                  </a:moveTo>
                  <a:lnTo>
                    <a:pt x="0" y="0"/>
                  </a:lnTo>
                  <a:lnTo>
                    <a:pt x="25400" y="0"/>
                  </a:lnTo>
                  <a:lnTo>
                    <a:pt x="25400" y="657987"/>
                  </a:lnTo>
                  <a:close/>
                </a:path>
              </a:pathLst>
            </a:custGeom>
            <a:solidFill>
              <a:srgbClr val="FFFFFF"/>
            </a:solidFill>
          </p:spPr>
        </p:sp>
      </p:grpSp>
      <p:sp>
        <p:nvSpPr>
          <p:cNvPr name="TextBox 18" id="18"/>
          <p:cNvSpPr txBox="true"/>
          <p:nvPr/>
        </p:nvSpPr>
        <p:spPr>
          <a:xfrm rot="0">
            <a:off x="6576978" y="3943765"/>
            <a:ext cx="2945913" cy="1875234"/>
          </a:xfrm>
          <a:prstGeom prst="rect">
            <a:avLst/>
          </a:prstGeom>
        </p:spPr>
        <p:txBody>
          <a:bodyPr anchor="t" rtlCol="false" tIns="0" lIns="0" bIns="0" rIns="0">
            <a:spAutoFit/>
          </a:bodyPr>
          <a:lstStyle/>
          <a:p>
            <a:pPr algn="l" marL="114579" indent="-57290" lvl="1">
              <a:lnSpc>
                <a:spcPts val="1519"/>
              </a:lnSpc>
              <a:buAutoNum type="arabicPeriod" startAt="1"/>
            </a:pPr>
            <a:r>
              <a:rPr lang="en-US" sz="1265">
                <a:solidFill>
                  <a:srgbClr val="000000"/>
                </a:solidFill>
                <a:latin typeface="Century Gothic Paneuropean"/>
                <a:ea typeface="Century Gothic Paneuropean"/>
                <a:cs typeface="Century Gothic Paneuropean"/>
                <a:sym typeface="Century Gothic Paneuropean"/>
              </a:rPr>
              <a:t> </a:t>
            </a:r>
            <a:r>
              <a:rPr lang="en-US" sz="1265">
                <a:solidFill>
                  <a:srgbClr val="000000"/>
                </a:solidFill>
                <a:latin typeface="Century Gothic Paneuropean"/>
                <a:ea typeface="Century Gothic Paneuropean"/>
                <a:cs typeface="Century Gothic Paneuropean"/>
                <a:sym typeface="Century Gothic Paneuropean"/>
              </a:rPr>
              <a:t>Er ledelsens forslag til mål og rammer for kompetansearbeidet de riktige?</a:t>
            </a:r>
          </a:p>
          <a:p>
            <a:pPr algn="l" marL="114579" indent="-57290" lvl="1">
              <a:lnSpc>
                <a:spcPts val="1519"/>
              </a:lnSpc>
            </a:pPr>
          </a:p>
          <a:p>
            <a:pPr algn="l" marL="114579" indent="-57290" lvl="1">
              <a:lnSpc>
                <a:spcPts val="1519"/>
              </a:lnSpc>
              <a:buAutoNum type="arabicPeriod" startAt="1"/>
            </a:pPr>
            <a:r>
              <a:rPr lang="en-US" sz="1265">
                <a:solidFill>
                  <a:srgbClr val="000000"/>
                </a:solidFill>
                <a:latin typeface="Century Gothic Paneuropean"/>
                <a:ea typeface="Century Gothic Paneuropean"/>
                <a:cs typeface="Century Gothic Paneuropean"/>
                <a:sym typeface="Century Gothic Paneuropean"/>
              </a:rPr>
              <a:t> </a:t>
            </a:r>
            <a:r>
              <a:rPr lang="en-US" sz="1265">
                <a:solidFill>
                  <a:srgbClr val="000000"/>
                </a:solidFill>
                <a:latin typeface="Century Gothic Paneuropean"/>
                <a:ea typeface="Century Gothic Paneuropean"/>
                <a:cs typeface="Century Gothic Paneuropean"/>
                <a:sym typeface="Century Gothic Paneuropean"/>
              </a:rPr>
              <a:t>Hvordan skal kompetanse-kartleggingen foregå?</a:t>
            </a:r>
          </a:p>
          <a:p>
            <a:pPr algn="l" marL="114579" indent="-57290" lvl="1">
              <a:lnSpc>
                <a:spcPts val="1519"/>
              </a:lnSpc>
            </a:pPr>
          </a:p>
          <a:p>
            <a:pPr algn="l" marL="114579" indent="-57290" lvl="1">
              <a:lnSpc>
                <a:spcPts val="1519"/>
              </a:lnSpc>
              <a:buAutoNum type="arabicPeriod" startAt="1"/>
            </a:pPr>
            <a:r>
              <a:rPr lang="en-US" sz="1265">
                <a:solidFill>
                  <a:srgbClr val="000000"/>
                </a:solidFill>
                <a:latin typeface="Century Gothic Paneuropean"/>
                <a:ea typeface="Century Gothic Paneuropean"/>
                <a:cs typeface="Century Gothic Paneuropean"/>
                <a:sym typeface="Century Gothic Paneuropean"/>
              </a:rPr>
              <a:t> </a:t>
            </a:r>
            <a:r>
              <a:rPr lang="en-US" sz="1265">
                <a:solidFill>
                  <a:srgbClr val="000000"/>
                </a:solidFill>
                <a:latin typeface="Century Gothic Paneuropean"/>
                <a:ea typeface="Century Gothic Paneuropean"/>
                <a:cs typeface="Century Gothic Paneuropean"/>
                <a:sym typeface="Century Gothic Paneuropean"/>
              </a:rPr>
              <a:t>Hvilken tidsplan skal følges?</a:t>
            </a:r>
          </a:p>
          <a:p>
            <a:pPr algn="l" marL="114579" indent="-57290" lvl="1">
              <a:lnSpc>
                <a:spcPts val="1519"/>
              </a:lnSpc>
            </a:pPr>
          </a:p>
          <a:p>
            <a:pPr algn="l" marL="114579" indent="-57290" lvl="1">
              <a:lnSpc>
                <a:spcPts val="1519"/>
              </a:lnSpc>
              <a:buAutoNum type="arabicPeriod" startAt="1"/>
            </a:pPr>
            <a:r>
              <a:rPr lang="en-US" sz="1265">
                <a:solidFill>
                  <a:srgbClr val="000000"/>
                </a:solidFill>
                <a:latin typeface="Century Gothic Paneuropean"/>
                <a:ea typeface="Century Gothic Paneuropean"/>
                <a:cs typeface="Century Gothic Paneuropean"/>
                <a:sym typeface="Century Gothic Paneuropean"/>
              </a:rPr>
              <a:t> </a:t>
            </a:r>
            <a:r>
              <a:rPr lang="en-US" sz="1265">
                <a:solidFill>
                  <a:srgbClr val="000000"/>
                </a:solidFill>
                <a:latin typeface="Century Gothic Paneuropean"/>
                <a:ea typeface="Century Gothic Paneuropean"/>
                <a:cs typeface="Century Gothic Paneuropean"/>
                <a:sym typeface="Century Gothic Paneuropean"/>
              </a:rPr>
              <a:t>Prioriteringer og  budsjett</a:t>
            </a:r>
          </a:p>
        </p:txBody>
      </p:sp>
      <p:grpSp>
        <p:nvGrpSpPr>
          <p:cNvPr name="Group 19" id="19"/>
          <p:cNvGrpSpPr/>
          <p:nvPr/>
        </p:nvGrpSpPr>
        <p:grpSpPr>
          <a:xfrm rot="0">
            <a:off x="9664391" y="3466920"/>
            <a:ext cx="26802" cy="3705209"/>
            <a:chOff x="0" y="0"/>
            <a:chExt cx="25413" cy="3513087"/>
          </a:xfrm>
        </p:grpSpPr>
        <p:sp>
          <p:nvSpPr>
            <p:cNvPr name="Freeform 20" id="20"/>
            <p:cNvSpPr/>
            <p:nvPr/>
          </p:nvSpPr>
          <p:spPr>
            <a:xfrm flipH="false" flipV="false" rot="0">
              <a:off x="0" y="12700"/>
              <a:ext cx="25400" cy="3487674"/>
            </a:xfrm>
            <a:custGeom>
              <a:avLst/>
              <a:gdLst/>
              <a:ahLst/>
              <a:cxnLst/>
              <a:rect r="r" b="b" t="t" l="l"/>
              <a:pathLst>
                <a:path h="3487674" w="25400">
                  <a:moveTo>
                    <a:pt x="0" y="3487674"/>
                  </a:moveTo>
                  <a:lnTo>
                    <a:pt x="0" y="0"/>
                  </a:lnTo>
                  <a:lnTo>
                    <a:pt x="25400" y="0"/>
                  </a:lnTo>
                  <a:lnTo>
                    <a:pt x="25400" y="3487674"/>
                  </a:lnTo>
                  <a:close/>
                </a:path>
              </a:pathLst>
            </a:custGeom>
            <a:solidFill>
              <a:srgbClr val="FFFFFF"/>
            </a:solidFill>
          </p:spPr>
        </p:sp>
      </p:grpSp>
      <p:sp>
        <p:nvSpPr>
          <p:cNvPr name="TextBox 21" id="21"/>
          <p:cNvSpPr txBox="true"/>
          <p:nvPr/>
        </p:nvSpPr>
        <p:spPr>
          <a:xfrm rot="0">
            <a:off x="12679996" y="3943765"/>
            <a:ext cx="1940975" cy="3187898"/>
          </a:xfrm>
          <a:prstGeom prst="rect">
            <a:avLst/>
          </a:prstGeom>
        </p:spPr>
        <p:txBody>
          <a:bodyPr anchor="t" rtlCol="false" tIns="0" lIns="0" bIns="0" rIns="0">
            <a:spAutoFit/>
          </a:bodyPr>
          <a:lstStyle/>
          <a:p>
            <a:pPr algn="l" marL="114471" indent="-57235" lvl="1">
              <a:lnSpc>
                <a:spcPts val="1519"/>
              </a:lnSpc>
              <a:buAutoNum type="arabicPeriod" startAt="1"/>
            </a:pPr>
            <a:r>
              <a:rPr lang="en-US" sz="1265">
                <a:solidFill>
                  <a:srgbClr val="000000"/>
                </a:solidFill>
                <a:latin typeface="Century Gothic Paneuropean"/>
                <a:ea typeface="Century Gothic Paneuropean"/>
                <a:cs typeface="Century Gothic Paneuropean"/>
                <a:sym typeface="Century Gothic Paneuropean"/>
              </a:rPr>
              <a:t> </a:t>
            </a:r>
            <a:r>
              <a:rPr lang="en-US" sz="1265">
                <a:solidFill>
                  <a:srgbClr val="000000"/>
                </a:solidFill>
                <a:latin typeface="Century Gothic Paneuropean"/>
                <a:ea typeface="Century Gothic Paneuropean"/>
                <a:cs typeface="Century Gothic Paneuropean"/>
                <a:sym typeface="Century Gothic Paneuropean"/>
              </a:rPr>
              <a:t>Sett opp en tidsplan for når avdelingsledernes arbeid skal gjennomføres/ ferdigstilles samt tid for neste møtepunkt mellom ledergruppe og klubb.</a:t>
            </a:r>
          </a:p>
          <a:p>
            <a:pPr algn="l" marL="114579" indent="-57290" lvl="1">
              <a:lnSpc>
                <a:spcPts val="1519"/>
              </a:lnSpc>
            </a:pPr>
          </a:p>
          <a:p>
            <a:pPr algn="l" marL="114579" indent="-57290" lvl="1">
              <a:lnSpc>
                <a:spcPts val="1519"/>
              </a:lnSpc>
              <a:buAutoNum type="arabicPeriod" startAt="1"/>
            </a:pPr>
            <a:r>
              <a:rPr lang="en-US" sz="1265">
                <a:solidFill>
                  <a:srgbClr val="000000"/>
                </a:solidFill>
                <a:latin typeface="Century Gothic Paneuropean"/>
                <a:ea typeface="Century Gothic Paneuropean"/>
                <a:cs typeface="Century Gothic Paneuropean"/>
                <a:sym typeface="Century Gothic Paneuropean"/>
              </a:rPr>
              <a:t> </a:t>
            </a:r>
            <a:r>
              <a:rPr lang="en-US" sz="1265">
                <a:solidFill>
                  <a:srgbClr val="000000"/>
                </a:solidFill>
                <a:latin typeface="Century Gothic Paneuropean"/>
                <a:ea typeface="Century Gothic Paneuropean"/>
                <a:cs typeface="Century Gothic Paneuropean"/>
                <a:sym typeface="Century Gothic Paneuropean"/>
              </a:rPr>
              <a:t>Avklar hvor hyppig ledelse/klubb skal møtes med kompetanseheving som agenda, for eksempel årlig eller hvert halvår.</a:t>
            </a:r>
          </a:p>
        </p:txBody>
      </p:sp>
      <p:grpSp>
        <p:nvGrpSpPr>
          <p:cNvPr name="Group 22" id="22"/>
          <p:cNvGrpSpPr/>
          <p:nvPr/>
        </p:nvGrpSpPr>
        <p:grpSpPr>
          <a:xfrm rot="0">
            <a:off x="12521471" y="2860094"/>
            <a:ext cx="26802" cy="720800"/>
            <a:chOff x="0" y="0"/>
            <a:chExt cx="25413" cy="683425"/>
          </a:xfrm>
        </p:grpSpPr>
        <p:sp>
          <p:nvSpPr>
            <p:cNvPr name="Freeform 23" id="23"/>
            <p:cNvSpPr/>
            <p:nvPr/>
          </p:nvSpPr>
          <p:spPr>
            <a:xfrm flipH="false" flipV="false" rot="0">
              <a:off x="0" y="12700"/>
              <a:ext cx="25400" cy="657987"/>
            </a:xfrm>
            <a:custGeom>
              <a:avLst/>
              <a:gdLst/>
              <a:ahLst/>
              <a:cxnLst/>
              <a:rect r="r" b="b" t="t" l="l"/>
              <a:pathLst>
                <a:path h="657987" w="25400">
                  <a:moveTo>
                    <a:pt x="0" y="657987"/>
                  </a:moveTo>
                  <a:lnTo>
                    <a:pt x="0" y="0"/>
                  </a:lnTo>
                  <a:lnTo>
                    <a:pt x="25400" y="0"/>
                  </a:lnTo>
                  <a:lnTo>
                    <a:pt x="25400" y="657987"/>
                  </a:lnTo>
                  <a:close/>
                </a:path>
              </a:pathLst>
            </a:custGeom>
            <a:solidFill>
              <a:srgbClr val="FFFFFF"/>
            </a:solidFill>
          </p:spPr>
        </p:sp>
      </p:grpSp>
      <p:grpSp>
        <p:nvGrpSpPr>
          <p:cNvPr name="Group 24" id="24"/>
          <p:cNvGrpSpPr/>
          <p:nvPr/>
        </p:nvGrpSpPr>
        <p:grpSpPr>
          <a:xfrm rot="0">
            <a:off x="12521471" y="3526418"/>
            <a:ext cx="26802" cy="3705209"/>
            <a:chOff x="0" y="0"/>
            <a:chExt cx="25413" cy="3513087"/>
          </a:xfrm>
        </p:grpSpPr>
        <p:sp>
          <p:nvSpPr>
            <p:cNvPr name="Freeform 25" id="25"/>
            <p:cNvSpPr/>
            <p:nvPr/>
          </p:nvSpPr>
          <p:spPr>
            <a:xfrm flipH="false" flipV="false" rot="0">
              <a:off x="0" y="12700"/>
              <a:ext cx="25400" cy="3487674"/>
            </a:xfrm>
            <a:custGeom>
              <a:avLst/>
              <a:gdLst/>
              <a:ahLst/>
              <a:cxnLst/>
              <a:rect r="r" b="b" t="t" l="l"/>
              <a:pathLst>
                <a:path h="3487674" w="25400">
                  <a:moveTo>
                    <a:pt x="0" y="3487674"/>
                  </a:moveTo>
                  <a:lnTo>
                    <a:pt x="0" y="0"/>
                  </a:lnTo>
                  <a:lnTo>
                    <a:pt x="25400" y="0"/>
                  </a:lnTo>
                  <a:lnTo>
                    <a:pt x="25400" y="3487674"/>
                  </a:lnTo>
                  <a:close/>
                </a:path>
              </a:pathLst>
            </a:custGeom>
            <a:solidFill>
              <a:srgbClr val="FFFFFF"/>
            </a:solidFill>
          </p:spPr>
        </p:sp>
      </p:grpSp>
      <p:grpSp>
        <p:nvGrpSpPr>
          <p:cNvPr name="Group 26" id="26"/>
          <p:cNvGrpSpPr/>
          <p:nvPr/>
        </p:nvGrpSpPr>
        <p:grpSpPr>
          <a:xfrm rot="0">
            <a:off x="10359339" y="3000228"/>
            <a:ext cx="1735114" cy="321549"/>
            <a:chOff x="0" y="0"/>
            <a:chExt cx="1645145" cy="304876"/>
          </a:xfrm>
        </p:grpSpPr>
        <p:sp>
          <p:nvSpPr>
            <p:cNvPr name="Freeform 27" id="27"/>
            <p:cNvSpPr/>
            <p:nvPr/>
          </p:nvSpPr>
          <p:spPr>
            <a:xfrm flipH="false" flipV="false" rot="0">
              <a:off x="0" y="0"/>
              <a:ext cx="1645152" cy="304875"/>
            </a:xfrm>
            <a:custGeom>
              <a:avLst/>
              <a:gdLst/>
              <a:ahLst/>
              <a:cxnLst/>
              <a:rect r="r" b="b" t="t" l="l"/>
              <a:pathLst>
                <a:path h="304875" w="1645152">
                  <a:moveTo>
                    <a:pt x="0" y="0"/>
                  </a:moveTo>
                  <a:lnTo>
                    <a:pt x="1645152" y="0"/>
                  </a:lnTo>
                  <a:lnTo>
                    <a:pt x="1645152" y="304875"/>
                  </a:lnTo>
                  <a:lnTo>
                    <a:pt x="0" y="304875"/>
                  </a:lnTo>
                  <a:close/>
                </a:path>
              </a:pathLst>
            </a:custGeom>
            <a:blipFill>
              <a:blip r:embed="rId2">
                <a:alphaModFix amt="0"/>
              </a:blip>
              <a:stretch>
                <a:fillRect l="0" t="-55143" r="0" b="-55143"/>
              </a:stretch>
            </a:blipFill>
          </p:spPr>
        </p:sp>
        <p:sp>
          <p:nvSpPr>
            <p:cNvPr name="TextBox 28" id="28"/>
            <p:cNvSpPr txBox="true"/>
            <p:nvPr/>
          </p:nvSpPr>
          <p:spPr>
            <a:xfrm>
              <a:off x="0" y="0"/>
              <a:ext cx="1645145" cy="304876"/>
            </a:xfrm>
            <a:prstGeom prst="rect">
              <a:avLst/>
            </a:prstGeom>
          </p:spPr>
          <p:txBody>
            <a:bodyPr anchor="ctr" rtlCol="false" tIns="0" lIns="0" bIns="0" rIns="0"/>
            <a:lstStyle/>
            <a:p>
              <a:pPr algn="ctr">
                <a:lnSpc>
                  <a:spcPts val="1519"/>
                </a:lnSpc>
              </a:pPr>
              <a:r>
                <a:rPr lang="en-US" sz="1265" b="true">
                  <a:solidFill>
                    <a:srgbClr val="FFFFFF"/>
                  </a:solidFill>
                  <a:latin typeface="Century Gothic Paneuropean Bold"/>
                  <a:ea typeface="Century Gothic Paneuropean Bold"/>
                  <a:cs typeface="Century Gothic Paneuropean Bold"/>
                  <a:sym typeface="Century Gothic Paneuropean Bold"/>
                </a:rPr>
                <a:t>ANSVARSFORDELING</a:t>
              </a:r>
            </a:p>
          </p:txBody>
        </p:sp>
      </p:grpSp>
      <p:sp>
        <p:nvSpPr>
          <p:cNvPr name="TextBox 29" id="29"/>
          <p:cNvSpPr txBox="true"/>
          <p:nvPr/>
        </p:nvSpPr>
        <p:spPr>
          <a:xfrm rot="0">
            <a:off x="9883633" y="3943765"/>
            <a:ext cx="2582988" cy="2625328"/>
          </a:xfrm>
          <a:prstGeom prst="rect">
            <a:avLst/>
          </a:prstGeom>
        </p:spPr>
        <p:txBody>
          <a:bodyPr anchor="t" rtlCol="false" tIns="0" lIns="0" bIns="0" rIns="0">
            <a:spAutoFit/>
          </a:bodyPr>
          <a:lstStyle/>
          <a:p>
            <a:pPr algn="l">
              <a:lnSpc>
                <a:spcPts val="1519"/>
              </a:lnSpc>
            </a:pPr>
            <a:r>
              <a:rPr lang="en-US" sz="1265">
                <a:solidFill>
                  <a:srgbClr val="000000"/>
                </a:solidFill>
                <a:latin typeface="Century Gothic Paneuropean"/>
                <a:ea typeface="Century Gothic Paneuropean"/>
                <a:cs typeface="Century Gothic Paneuropean"/>
                <a:sym typeface="Century Gothic Paneuropean"/>
              </a:rPr>
              <a:t>Fordel ansvar for gjennomføring av kompetansekartleggingen.</a:t>
            </a:r>
          </a:p>
          <a:p>
            <a:pPr algn="l">
              <a:lnSpc>
                <a:spcPts val="1519"/>
              </a:lnSpc>
            </a:pPr>
          </a:p>
          <a:p>
            <a:pPr algn="l" marL="114579" indent="-57290" lvl="1">
              <a:lnSpc>
                <a:spcPts val="1519"/>
              </a:lnSpc>
              <a:buAutoNum type="arabicPeriod" startAt="1"/>
            </a:pPr>
            <a:r>
              <a:rPr lang="en-US" sz="1265">
                <a:solidFill>
                  <a:srgbClr val="000000"/>
                </a:solidFill>
                <a:latin typeface="Century Gothic Paneuropean"/>
                <a:ea typeface="Century Gothic Paneuropean"/>
                <a:cs typeface="Century Gothic Paneuropean"/>
                <a:sym typeface="Century Gothic Paneuropean"/>
              </a:rPr>
              <a:t> </a:t>
            </a:r>
            <a:r>
              <a:rPr lang="en-US" sz="1265">
                <a:solidFill>
                  <a:srgbClr val="000000"/>
                </a:solidFill>
                <a:latin typeface="Century Gothic Paneuropean"/>
                <a:ea typeface="Century Gothic Paneuropean"/>
                <a:cs typeface="Century Gothic Paneuropean"/>
                <a:sym typeface="Century Gothic Paneuropean"/>
              </a:rPr>
              <a:t>For eksempel kan det være hensiktsmessig at avdelingsledere får ansvar for å kartlegge og definere behov i sin gruppe.</a:t>
            </a:r>
          </a:p>
          <a:p>
            <a:pPr algn="l" marL="114579" indent="-57290" lvl="1">
              <a:lnSpc>
                <a:spcPts val="1519"/>
              </a:lnSpc>
            </a:pPr>
          </a:p>
          <a:p>
            <a:pPr algn="l" marL="114579" indent="-57290" lvl="1">
              <a:lnSpc>
                <a:spcPts val="1519"/>
              </a:lnSpc>
              <a:buAutoNum type="arabicPeriod" startAt="1"/>
            </a:pPr>
            <a:r>
              <a:rPr lang="en-US" sz="1265">
                <a:solidFill>
                  <a:srgbClr val="000000"/>
                </a:solidFill>
                <a:latin typeface="Century Gothic Paneuropean"/>
                <a:ea typeface="Century Gothic Paneuropean"/>
                <a:cs typeface="Century Gothic Paneuropean"/>
                <a:sym typeface="Century Gothic Paneuropean"/>
              </a:rPr>
              <a:t> </a:t>
            </a:r>
            <a:r>
              <a:rPr lang="en-US" sz="1265">
                <a:solidFill>
                  <a:srgbClr val="000000"/>
                </a:solidFill>
                <a:latin typeface="Century Gothic Paneuropean"/>
                <a:ea typeface="Century Gothic Paneuropean"/>
                <a:cs typeface="Century Gothic Paneuropean"/>
                <a:sym typeface="Century Gothic Paneuropean"/>
              </a:rPr>
              <a:t>Hvordan skal tiltak og gjennomføring defineres i neste ledd?</a:t>
            </a:r>
          </a:p>
          <a:p>
            <a:pPr algn="l" marL="114579" indent="-57290" lvl="1">
              <a:lnSpc>
                <a:spcPts val="1519"/>
              </a:lnSpc>
            </a:pPr>
          </a:p>
          <a:p>
            <a:pPr algn="l" marL="114579" indent="-57290" lvl="1">
              <a:lnSpc>
                <a:spcPts val="1519"/>
              </a:lnSpc>
              <a:buAutoNum type="arabicPeriod" startAt="1"/>
            </a:pPr>
            <a:r>
              <a:rPr lang="en-US" sz="1265">
                <a:solidFill>
                  <a:srgbClr val="000000"/>
                </a:solidFill>
                <a:latin typeface="Century Gothic Paneuropean"/>
                <a:ea typeface="Century Gothic Paneuropean"/>
                <a:cs typeface="Century Gothic Paneuropean"/>
                <a:sym typeface="Century Gothic Paneuropean"/>
              </a:rPr>
              <a:t> </a:t>
            </a:r>
            <a:r>
              <a:rPr lang="en-US" sz="1265">
                <a:solidFill>
                  <a:srgbClr val="000000"/>
                </a:solidFill>
                <a:latin typeface="Century Gothic Paneuropean"/>
                <a:ea typeface="Century Gothic Paneuropean"/>
                <a:cs typeface="Century Gothic Paneuropean"/>
                <a:sym typeface="Century Gothic Paneuropean"/>
              </a:rPr>
              <a:t>Referat </a:t>
            </a:r>
          </a:p>
        </p:txBody>
      </p:sp>
      <p:grpSp>
        <p:nvGrpSpPr>
          <p:cNvPr name="Group 30" id="30"/>
          <p:cNvGrpSpPr/>
          <p:nvPr/>
        </p:nvGrpSpPr>
        <p:grpSpPr>
          <a:xfrm rot="0">
            <a:off x="3955374" y="3000228"/>
            <a:ext cx="2393763" cy="321549"/>
            <a:chOff x="0" y="0"/>
            <a:chExt cx="2269642" cy="304876"/>
          </a:xfrm>
        </p:grpSpPr>
        <p:sp>
          <p:nvSpPr>
            <p:cNvPr name="Freeform 31" id="31"/>
            <p:cNvSpPr/>
            <p:nvPr/>
          </p:nvSpPr>
          <p:spPr>
            <a:xfrm flipH="false" flipV="false" rot="0">
              <a:off x="0" y="0"/>
              <a:ext cx="2269639" cy="304875"/>
            </a:xfrm>
            <a:custGeom>
              <a:avLst/>
              <a:gdLst/>
              <a:ahLst/>
              <a:cxnLst/>
              <a:rect r="r" b="b" t="t" l="l"/>
              <a:pathLst>
                <a:path h="304875" w="2269639">
                  <a:moveTo>
                    <a:pt x="0" y="0"/>
                  </a:moveTo>
                  <a:lnTo>
                    <a:pt x="2269639" y="0"/>
                  </a:lnTo>
                  <a:lnTo>
                    <a:pt x="2269639" y="304875"/>
                  </a:lnTo>
                  <a:lnTo>
                    <a:pt x="0" y="304875"/>
                  </a:lnTo>
                  <a:close/>
                </a:path>
              </a:pathLst>
            </a:custGeom>
            <a:blipFill>
              <a:blip r:embed="rId2">
                <a:alphaModFix amt="0"/>
              </a:blip>
              <a:stretch>
                <a:fillRect l="0" t="-95056" r="0" b="-95056"/>
              </a:stretch>
            </a:blipFill>
          </p:spPr>
        </p:sp>
        <p:sp>
          <p:nvSpPr>
            <p:cNvPr name="TextBox 32" id="32"/>
            <p:cNvSpPr txBox="true"/>
            <p:nvPr/>
          </p:nvSpPr>
          <p:spPr>
            <a:xfrm>
              <a:off x="0" y="0"/>
              <a:ext cx="2269642" cy="304876"/>
            </a:xfrm>
            <a:prstGeom prst="rect">
              <a:avLst/>
            </a:prstGeom>
          </p:spPr>
          <p:txBody>
            <a:bodyPr anchor="ctr" rtlCol="false" tIns="0" lIns="0" bIns="0" rIns="0"/>
            <a:lstStyle/>
            <a:p>
              <a:pPr algn="l">
                <a:lnSpc>
                  <a:spcPts val="1519"/>
                </a:lnSpc>
              </a:pPr>
              <a:r>
                <a:rPr lang="en-US" sz="1265" b="true">
                  <a:solidFill>
                    <a:srgbClr val="FFFFFF"/>
                  </a:solidFill>
                  <a:latin typeface="Century Gothic Paneuropean Bold"/>
                  <a:ea typeface="Century Gothic Paneuropean Bold"/>
                  <a:cs typeface="Century Gothic Paneuropean Bold"/>
                  <a:sym typeface="Century Gothic Paneuropean Bold"/>
                </a:rPr>
                <a:t>FORMÅL MED MØTET</a:t>
              </a:r>
            </a:p>
          </p:txBody>
        </p:sp>
      </p:grpSp>
      <p:sp>
        <p:nvSpPr>
          <p:cNvPr name="TextBox 33" id="33"/>
          <p:cNvSpPr txBox="true"/>
          <p:nvPr/>
        </p:nvSpPr>
        <p:spPr>
          <a:xfrm rot="0">
            <a:off x="3498111" y="3943765"/>
            <a:ext cx="2582988" cy="2062758"/>
          </a:xfrm>
          <a:prstGeom prst="rect">
            <a:avLst/>
          </a:prstGeom>
        </p:spPr>
        <p:txBody>
          <a:bodyPr anchor="t" rtlCol="false" tIns="0" lIns="0" bIns="0" rIns="0">
            <a:spAutoFit/>
          </a:bodyPr>
          <a:lstStyle/>
          <a:p>
            <a:pPr algn="l" marL="114579" indent="-57290" lvl="1">
              <a:lnSpc>
                <a:spcPts val="1519"/>
              </a:lnSpc>
              <a:buAutoNum type="arabicPeriod" startAt="1"/>
            </a:pPr>
            <a:r>
              <a:rPr lang="en-US" sz="1265">
                <a:solidFill>
                  <a:srgbClr val="000000"/>
                </a:solidFill>
                <a:latin typeface="Century Gothic Paneuropean"/>
                <a:ea typeface="Century Gothic Paneuropean"/>
                <a:cs typeface="Century Gothic Paneuropean"/>
                <a:sym typeface="Century Gothic Paneuropean"/>
              </a:rPr>
              <a:t> </a:t>
            </a:r>
            <a:r>
              <a:rPr lang="en-US" sz="1265">
                <a:solidFill>
                  <a:srgbClr val="000000"/>
                </a:solidFill>
                <a:latin typeface="Century Gothic Paneuropean"/>
                <a:ea typeface="Century Gothic Paneuropean"/>
                <a:cs typeface="Century Gothic Paneuropean"/>
                <a:sym typeface="Century Gothic Paneuropean"/>
              </a:rPr>
              <a:t>Gjør det klart i møteinnkallingen at formålet med møtet er at alle ansatte skal ha en individuell plan for kompetanseheving, og at ledelse og klubb skal jobbe med dette kontinuerlig.</a:t>
            </a:r>
          </a:p>
          <a:p>
            <a:pPr algn="l" marL="114579" indent="-57290" lvl="1">
              <a:lnSpc>
                <a:spcPts val="1519"/>
              </a:lnSpc>
            </a:pPr>
          </a:p>
          <a:p>
            <a:pPr algn="l" marL="114579" indent="-57290" lvl="1">
              <a:lnSpc>
                <a:spcPts val="1519"/>
              </a:lnSpc>
              <a:buAutoNum type="arabicPeriod" startAt="1"/>
            </a:pPr>
            <a:r>
              <a:rPr lang="en-US" sz="1265">
                <a:solidFill>
                  <a:srgbClr val="000000"/>
                </a:solidFill>
                <a:latin typeface="Century Gothic Paneuropean"/>
                <a:ea typeface="Century Gothic Paneuropean"/>
                <a:cs typeface="Century Gothic Paneuropean"/>
                <a:sym typeface="Century Gothic Paneuropean"/>
              </a:rPr>
              <a:t> </a:t>
            </a:r>
            <a:r>
              <a:rPr lang="en-US" sz="1265">
                <a:solidFill>
                  <a:srgbClr val="000000"/>
                </a:solidFill>
                <a:latin typeface="Century Gothic Paneuropean"/>
                <a:ea typeface="Century Gothic Paneuropean"/>
                <a:cs typeface="Century Gothic Paneuropean"/>
                <a:sym typeface="Century Gothic Paneuropean"/>
              </a:rPr>
              <a:t>Initiativet kan gjerne handle om både individuelle og kollektiv utvikling, knyttet til mål.</a:t>
            </a:r>
          </a:p>
        </p:txBody>
      </p:sp>
      <p:grpSp>
        <p:nvGrpSpPr>
          <p:cNvPr name="Group 34" id="34"/>
          <p:cNvGrpSpPr/>
          <p:nvPr/>
        </p:nvGrpSpPr>
        <p:grpSpPr>
          <a:xfrm rot="0">
            <a:off x="14522561" y="440412"/>
            <a:ext cx="903555" cy="885459"/>
            <a:chOff x="0" y="0"/>
            <a:chExt cx="856704" cy="839546"/>
          </a:xfrm>
        </p:grpSpPr>
        <p:sp>
          <p:nvSpPr>
            <p:cNvPr name="Freeform 35" id="35"/>
            <p:cNvSpPr/>
            <p:nvPr/>
          </p:nvSpPr>
          <p:spPr>
            <a:xfrm flipH="false" flipV="false" rot="0">
              <a:off x="6350" y="6350"/>
              <a:ext cx="844042" cy="826897"/>
            </a:xfrm>
            <a:custGeom>
              <a:avLst/>
              <a:gdLst/>
              <a:ahLst/>
              <a:cxnLst/>
              <a:rect r="r" b="b" t="t" l="l"/>
              <a:pathLst>
                <a:path h="826897" w="844042">
                  <a:moveTo>
                    <a:pt x="0" y="413385"/>
                  </a:moveTo>
                  <a:cubicBezTo>
                    <a:pt x="0" y="185039"/>
                    <a:pt x="188976" y="0"/>
                    <a:pt x="422021" y="0"/>
                  </a:cubicBezTo>
                  <a:cubicBezTo>
                    <a:pt x="655066" y="0"/>
                    <a:pt x="844042" y="185039"/>
                    <a:pt x="844042" y="413385"/>
                  </a:cubicBezTo>
                  <a:cubicBezTo>
                    <a:pt x="844042" y="641731"/>
                    <a:pt x="655066" y="826897"/>
                    <a:pt x="422021" y="826897"/>
                  </a:cubicBezTo>
                  <a:cubicBezTo>
                    <a:pt x="188976" y="826897"/>
                    <a:pt x="0" y="641731"/>
                    <a:pt x="0" y="413385"/>
                  </a:cubicBezTo>
                  <a:close/>
                </a:path>
              </a:pathLst>
            </a:custGeom>
            <a:solidFill>
              <a:srgbClr val="F3E9E2"/>
            </a:solidFill>
          </p:spPr>
        </p:sp>
      </p:grpSp>
      <p:grpSp>
        <p:nvGrpSpPr>
          <p:cNvPr name="Group 36" id="36"/>
          <p:cNvGrpSpPr/>
          <p:nvPr/>
        </p:nvGrpSpPr>
        <p:grpSpPr>
          <a:xfrm rot="0">
            <a:off x="14620970" y="724912"/>
            <a:ext cx="706736" cy="316446"/>
            <a:chOff x="0" y="0"/>
            <a:chExt cx="670090" cy="300038"/>
          </a:xfrm>
        </p:grpSpPr>
        <p:sp>
          <p:nvSpPr>
            <p:cNvPr name="Freeform 37" id="37"/>
            <p:cNvSpPr/>
            <p:nvPr/>
          </p:nvSpPr>
          <p:spPr>
            <a:xfrm flipH="false" flipV="false" rot="0">
              <a:off x="0" y="0"/>
              <a:ext cx="670095" cy="300031"/>
            </a:xfrm>
            <a:custGeom>
              <a:avLst/>
              <a:gdLst/>
              <a:ahLst/>
              <a:cxnLst/>
              <a:rect r="r" b="b" t="t" l="l"/>
              <a:pathLst>
                <a:path h="300031" w="670095">
                  <a:moveTo>
                    <a:pt x="0" y="0"/>
                  </a:moveTo>
                  <a:lnTo>
                    <a:pt x="670095" y="0"/>
                  </a:lnTo>
                  <a:lnTo>
                    <a:pt x="670095" y="300031"/>
                  </a:lnTo>
                  <a:lnTo>
                    <a:pt x="0" y="300031"/>
                  </a:lnTo>
                  <a:close/>
                </a:path>
              </a:pathLst>
            </a:custGeom>
            <a:blipFill>
              <a:blip r:embed="rId2">
                <a:alphaModFix amt="0"/>
              </a:blip>
              <a:stretch>
                <a:fillRect l="-7448" t="0" r="-7448" b="-2"/>
              </a:stretch>
            </a:blipFill>
          </p:spPr>
        </p:sp>
        <p:sp>
          <p:nvSpPr>
            <p:cNvPr name="TextBox 38" id="38"/>
            <p:cNvSpPr txBox="true"/>
            <p:nvPr/>
          </p:nvSpPr>
          <p:spPr>
            <a:xfrm>
              <a:off x="0" y="0"/>
              <a:ext cx="670090" cy="300038"/>
            </a:xfrm>
            <a:prstGeom prst="rect">
              <a:avLst/>
            </a:prstGeom>
          </p:spPr>
          <p:txBody>
            <a:bodyPr anchor="ctr" rtlCol="false" tIns="0" lIns="0" bIns="0" rIns="0"/>
            <a:lstStyle/>
            <a:p>
              <a:pPr algn="ctr">
                <a:lnSpc>
                  <a:spcPts val="1519"/>
                </a:lnSpc>
              </a:pPr>
              <a:r>
                <a:rPr lang="en-US" sz="1265" b="true">
                  <a:solidFill>
                    <a:srgbClr val="55220A"/>
                  </a:solidFill>
                  <a:latin typeface="Century Gothic Paneuropean Bold"/>
                  <a:ea typeface="Century Gothic Paneuropean Bold"/>
                  <a:cs typeface="Century Gothic Paneuropean Bold"/>
                  <a:sym typeface="Century Gothic Paneuropean Bold"/>
                </a:rPr>
                <a:t>TRINN 2</a:t>
              </a:r>
            </a:p>
          </p:txBody>
        </p:sp>
      </p:grpSp>
      <p:grpSp>
        <p:nvGrpSpPr>
          <p:cNvPr name="Group 39" id="39"/>
          <p:cNvGrpSpPr/>
          <p:nvPr/>
        </p:nvGrpSpPr>
        <p:grpSpPr>
          <a:xfrm rot="0">
            <a:off x="2781933" y="481399"/>
            <a:ext cx="5680205" cy="803471"/>
            <a:chOff x="0" y="0"/>
            <a:chExt cx="5385676" cy="761810"/>
          </a:xfrm>
        </p:grpSpPr>
        <p:sp>
          <p:nvSpPr>
            <p:cNvPr name="Freeform 40" id="40"/>
            <p:cNvSpPr/>
            <p:nvPr/>
          </p:nvSpPr>
          <p:spPr>
            <a:xfrm flipH="false" flipV="false" rot="0">
              <a:off x="0" y="0"/>
              <a:ext cx="5385678" cy="761809"/>
            </a:xfrm>
            <a:custGeom>
              <a:avLst/>
              <a:gdLst/>
              <a:ahLst/>
              <a:cxnLst/>
              <a:rect r="r" b="b" t="t" l="l"/>
              <a:pathLst>
                <a:path h="761809" w="5385678">
                  <a:moveTo>
                    <a:pt x="0" y="0"/>
                  </a:moveTo>
                  <a:lnTo>
                    <a:pt x="5385678" y="0"/>
                  </a:lnTo>
                  <a:lnTo>
                    <a:pt x="5385678" y="761809"/>
                  </a:lnTo>
                  <a:lnTo>
                    <a:pt x="0" y="761809"/>
                  </a:lnTo>
                  <a:close/>
                </a:path>
              </a:pathLst>
            </a:custGeom>
            <a:blipFill>
              <a:blip r:embed="rId2">
                <a:alphaModFix amt="0"/>
              </a:blip>
              <a:stretch>
                <a:fillRect l="0" t="-87751" r="0" b="-87751"/>
              </a:stretch>
            </a:blipFill>
          </p:spPr>
        </p:sp>
        <p:sp>
          <p:nvSpPr>
            <p:cNvPr name="TextBox 41" id="41"/>
            <p:cNvSpPr txBox="true"/>
            <p:nvPr/>
          </p:nvSpPr>
          <p:spPr>
            <a:xfrm>
              <a:off x="0" y="9525"/>
              <a:ext cx="5385676" cy="752285"/>
            </a:xfrm>
            <a:prstGeom prst="rect">
              <a:avLst/>
            </a:prstGeom>
          </p:spPr>
          <p:txBody>
            <a:bodyPr anchor="ctr" rtlCol="false" tIns="0" lIns="0" bIns="0" rIns="0"/>
            <a:lstStyle/>
            <a:p>
              <a:pPr algn="l">
                <a:lnSpc>
                  <a:spcPts val="3544"/>
                </a:lnSpc>
              </a:pPr>
              <a:r>
                <a:rPr lang="en-US" sz="2953" b="true">
                  <a:solidFill>
                    <a:srgbClr val="7A2B1F"/>
                  </a:solidFill>
                  <a:latin typeface="Century Gothic Paneuropean Bold"/>
                  <a:ea typeface="Century Gothic Paneuropean Bold"/>
                  <a:cs typeface="Century Gothic Paneuropean Bold"/>
                  <a:sym typeface="Century Gothic Paneuropean Bold"/>
                </a:rPr>
                <a:t>RAMMER, DRØFTING OG PLAN </a:t>
              </a:r>
            </a:p>
            <a:p>
              <a:pPr algn="l">
                <a:lnSpc>
                  <a:spcPts val="1772"/>
                </a:lnSpc>
              </a:pPr>
              <a:r>
                <a:rPr lang="en-US" sz="1476" b="true">
                  <a:solidFill>
                    <a:srgbClr val="000000"/>
                  </a:solidFill>
                  <a:latin typeface="Century Gothic Paneuropean Bold"/>
                  <a:ea typeface="Century Gothic Paneuropean Bold"/>
                  <a:cs typeface="Century Gothic Paneuropean Bold"/>
                  <a:sym typeface="Century Gothic Paneuropean Bold"/>
                </a:rPr>
                <a:t>Møteskjema  </a:t>
              </a:r>
            </a:p>
          </p:txBody>
        </p:sp>
      </p:grpSp>
      <p:sp>
        <p:nvSpPr>
          <p:cNvPr name="TextBox 42" id="42"/>
          <p:cNvSpPr txBox="true"/>
          <p:nvPr/>
        </p:nvSpPr>
        <p:spPr>
          <a:xfrm rot="0">
            <a:off x="2896349" y="1493115"/>
            <a:ext cx="10473639" cy="703092"/>
          </a:xfrm>
          <a:prstGeom prst="rect">
            <a:avLst/>
          </a:prstGeom>
        </p:spPr>
        <p:txBody>
          <a:bodyPr anchor="t" rtlCol="false" tIns="0" lIns="0" bIns="0" rIns="0">
            <a:spAutoFit/>
          </a:bodyPr>
          <a:lstStyle/>
          <a:p>
            <a:pPr algn="l">
              <a:lnSpc>
                <a:spcPts val="2658"/>
              </a:lnSpc>
            </a:pPr>
            <a:r>
              <a:rPr lang="en-US" sz="1476">
                <a:solidFill>
                  <a:srgbClr val="2F2F2F"/>
                </a:solidFill>
                <a:latin typeface="Century Gothic Paneuropean"/>
                <a:ea typeface="Century Gothic Paneuropean"/>
                <a:cs typeface="Century Gothic Paneuropean"/>
                <a:sym typeface="Century Gothic Paneuropean"/>
              </a:rPr>
              <a:t>Her er et eksempel på hvordan organisere prosessen videre: </a:t>
            </a:r>
          </a:p>
          <a:p>
            <a:pPr algn="l">
              <a:lnSpc>
                <a:spcPts val="2658"/>
              </a:lnSpc>
            </a:pPr>
            <a:r>
              <a:rPr lang="en-US" sz="1476">
                <a:solidFill>
                  <a:srgbClr val="2F2F2F"/>
                </a:solidFill>
                <a:latin typeface="Century Gothic Paneuropean"/>
                <a:ea typeface="Century Gothic Paneuropean"/>
                <a:cs typeface="Century Gothic Paneuropean"/>
                <a:sym typeface="Century Gothic Paneuropean"/>
              </a:rPr>
              <a:t>FORMÅL MED MØTET -&gt;  DRØFTELSESPUNKTER -&gt; ANSVARSFORDELING -&gt; VEIEN VIDERE.</a:t>
            </a:r>
          </a:p>
        </p:txBody>
      </p:sp>
      <p:grpSp>
        <p:nvGrpSpPr>
          <p:cNvPr name="Group 43" id="43"/>
          <p:cNvGrpSpPr/>
          <p:nvPr/>
        </p:nvGrpSpPr>
        <p:grpSpPr>
          <a:xfrm rot="0">
            <a:off x="11088082" y="9395206"/>
            <a:ext cx="1626967" cy="505269"/>
            <a:chOff x="0" y="0"/>
            <a:chExt cx="1542606" cy="479069"/>
          </a:xfrm>
        </p:grpSpPr>
        <p:sp>
          <p:nvSpPr>
            <p:cNvPr name="Freeform 44" id="44"/>
            <p:cNvSpPr/>
            <p:nvPr/>
          </p:nvSpPr>
          <p:spPr>
            <a:xfrm flipH="false" flipV="false" rot="0">
              <a:off x="0" y="0"/>
              <a:ext cx="1542542" cy="479044"/>
            </a:xfrm>
            <a:custGeom>
              <a:avLst/>
              <a:gdLst/>
              <a:ahLst/>
              <a:cxnLst/>
              <a:rect r="r" b="b" t="t" l="l"/>
              <a:pathLst>
                <a:path h="479044" w="1542542">
                  <a:moveTo>
                    <a:pt x="0" y="0"/>
                  </a:moveTo>
                  <a:lnTo>
                    <a:pt x="1542542" y="0"/>
                  </a:lnTo>
                  <a:lnTo>
                    <a:pt x="1542542" y="479044"/>
                  </a:lnTo>
                  <a:lnTo>
                    <a:pt x="0" y="479044"/>
                  </a:lnTo>
                  <a:lnTo>
                    <a:pt x="0" y="0"/>
                  </a:lnTo>
                  <a:close/>
                </a:path>
              </a:pathLst>
            </a:custGeom>
            <a:blipFill>
              <a:blip r:embed="rId3"/>
              <a:stretch>
                <a:fillRect l="0" t="0" r="-4" b="-5"/>
              </a:stretch>
            </a:blipFill>
          </p:spPr>
        </p:sp>
      </p:grpSp>
      <p:sp>
        <p:nvSpPr>
          <p:cNvPr name="Freeform 45" id="45"/>
          <p:cNvSpPr/>
          <p:nvPr/>
        </p:nvSpPr>
        <p:spPr>
          <a:xfrm flipH="false" flipV="false" rot="0">
            <a:off x="8725110" y="9446708"/>
            <a:ext cx="1547165" cy="402263"/>
          </a:xfrm>
          <a:custGeom>
            <a:avLst/>
            <a:gdLst/>
            <a:ahLst/>
            <a:cxnLst/>
            <a:rect r="r" b="b" t="t" l="l"/>
            <a:pathLst>
              <a:path h="402263" w="1547165">
                <a:moveTo>
                  <a:pt x="0" y="0"/>
                </a:moveTo>
                <a:lnTo>
                  <a:pt x="1547165" y="0"/>
                </a:lnTo>
                <a:lnTo>
                  <a:pt x="1547165" y="402263"/>
                </a:lnTo>
                <a:lnTo>
                  <a:pt x="0" y="40226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6" id="46"/>
          <p:cNvSpPr/>
          <p:nvPr/>
        </p:nvSpPr>
        <p:spPr>
          <a:xfrm flipH="false" flipV="false" rot="0">
            <a:off x="13530856" y="9395206"/>
            <a:ext cx="1596425" cy="505269"/>
          </a:xfrm>
          <a:custGeom>
            <a:avLst/>
            <a:gdLst/>
            <a:ahLst/>
            <a:cxnLst/>
            <a:rect r="r" b="b" t="t" l="l"/>
            <a:pathLst>
              <a:path h="505269" w="1596425">
                <a:moveTo>
                  <a:pt x="0" y="0"/>
                </a:moveTo>
                <a:lnTo>
                  <a:pt x="1596425" y="0"/>
                </a:lnTo>
                <a:lnTo>
                  <a:pt x="1596425" y="505268"/>
                </a:lnTo>
                <a:lnTo>
                  <a:pt x="0" y="505268"/>
                </a:lnTo>
                <a:lnTo>
                  <a:pt x="0" y="0"/>
                </a:lnTo>
                <a:close/>
              </a:path>
            </a:pathLst>
          </a:custGeom>
          <a:blipFill>
            <a:blip r:embed="rId6"/>
            <a:stretch>
              <a:fillRect l="0" t="0" r="0" b="0"/>
            </a:stretch>
          </a:blipFill>
        </p:spPr>
      </p:sp>
    </p:spTree>
  </p:cSld>
  <p:clrMapOvr>
    <a:masterClrMapping/>
  </p:clrMapOvr>
  <p:transition spd="fast">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DAHCU67tIlc</dc:identifier>
  <dcterms:modified xsi:type="dcterms:W3CDTF">2011-08-01T06:04:30Z</dcterms:modified>
  <cp:revision>1</cp:revision>
  <dc:title>STYRK redaksjonen presentasjon</dc:title>
</cp:coreProperties>
</file>