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Century Gothic Paneuropean" panose="020B0502020202020204" pitchFamily="34" charset="0"/>
      <p:regular r:id="rId30"/>
    </p:embeddedFont>
    <p:embeddedFont>
      <p:font typeface="Century Gothic Paneuropean Bold" panose="020B0702020202020204" pitchFamily="34" charset="0"/>
      <p:regular r:id="rId31"/>
      <p:bold r:id="rId32"/>
    </p:embeddedFont>
    <p:embeddedFont>
      <p:font typeface="Century Gothic Paneuropean Bold Italics" panose="020B0702020202020204" pitchFamily="34" charset="0"/>
      <p:regular r:id="rId33"/>
      <p:bold r:id="rId34"/>
    </p:embeddedFont>
    <p:embeddedFont>
      <p:font typeface="Century Gothic Paneuropean Italics" panose="020B0502020202090204" pitchFamily="34" charset="0"/>
      <p:regular r:id="rId35"/>
      <p:italic r:id="rId36"/>
    </p:embeddedFont>
    <p:embeddedFont>
      <p:font typeface="Helvetica" pitchFamily="2" charset="0"/>
      <p:regular r:id="rId37"/>
    </p:embeddedFont>
    <p:embeddedFont>
      <p:font typeface="Helvetica Bold" pitchFamily="2" charset="0"/>
      <p:regular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94682" autoAdjust="0"/>
  </p:normalViewPr>
  <p:slideViewPr>
    <p:cSldViewPr>
      <p:cViewPr varScale="1">
        <p:scale>
          <a:sx n="70" d="100"/>
          <a:sy n="70" d="100"/>
        </p:scale>
        <p:origin x="2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21E73333-29A9-2B32-C4A1-6EC9A1CB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5" y="574935"/>
            <a:ext cx="9569450" cy="683532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6181072"/>
            <a:ext cx="18288000" cy="1564368"/>
            <a:chOff x="0" y="0"/>
            <a:chExt cx="13004805" cy="14832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5" cy="1328199"/>
            </a:xfrm>
            <a:custGeom>
              <a:avLst/>
              <a:gdLst/>
              <a:ahLst/>
              <a:cxnLst/>
              <a:rect l="l" t="t" r="r" b="b"/>
              <a:pathLst>
                <a:path w="13004805" h="1328199">
                  <a:moveTo>
                    <a:pt x="0" y="0"/>
                  </a:moveTo>
                  <a:lnTo>
                    <a:pt x="13004805" y="0"/>
                  </a:lnTo>
                  <a:lnTo>
                    <a:pt x="13004805" y="1328199"/>
                  </a:lnTo>
                  <a:lnTo>
                    <a:pt x="0" y="132819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76820" r="33161" b="-7821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060"/>
              <a:ext cx="13004800" cy="132819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31"/>
                </a:lnSpc>
              </a:pPr>
              <a:r>
                <a:rPr lang="en-US" sz="2800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KOMPETANSELØFT I FIRE TRINN</a:t>
              </a:r>
            </a:p>
            <a:p>
              <a:pPr algn="ctr">
                <a:lnSpc>
                  <a:spcPts val="2531"/>
                </a:lnSpc>
              </a:pPr>
              <a:endParaRPr lang="en-US" sz="2109" b="1" dirty="0">
                <a:solidFill>
                  <a:srgbClr val="7A2B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Journalistikken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er bare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så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god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som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folkene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bak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den. 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STYRK er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kompetanseplanlegging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for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små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og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store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redaksjoner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-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gjort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2400" dirty="0" err="1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enkelt</a:t>
              </a:r>
              <a:r>
                <a:rPr lang="en-US" sz="2400" dirty="0">
                  <a:solidFill>
                    <a:srgbClr val="7A2B1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!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794997A-7C37-5C5B-A30B-860AEA1F2C98}"/>
              </a:ext>
            </a:extLst>
          </p:cNvPr>
          <p:cNvSpPr txBox="1"/>
          <p:nvPr/>
        </p:nvSpPr>
        <p:spPr>
          <a:xfrm>
            <a:off x="1783080" y="845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50199" y="2208450"/>
            <a:ext cx="11430022" cy="318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6"/>
              </a:lnSpc>
            </a:pPr>
            <a:r>
              <a:rPr lang="en-US" sz="1546" b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OPPGAVE </a:t>
            </a: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 definere hvilken kompetanse organisasjonen besitter kan gjøres enkelt eller omfattende. </a:t>
            </a: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Trengs det ekstern konsulentbistand for en større kartlegging, skal det utarbeides en questback eller er det mest hensiktsmessig med kompetansesamtaler mellom avdelingsledere og ansatte?</a:t>
            </a:r>
          </a:p>
          <a:p>
            <a:pPr algn="l">
              <a:lnSpc>
                <a:spcPts val="1856"/>
              </a:lnSpc>
            </a:pPr>
            <a:endParaRPr lang="en-US" sz="1546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Det er viktig at arbeidet er preget av tillit, og det bør fremgå hvorfor kartleggingen gjøres og hva resultatene skal brukes til.</a:t>
            </a:r>
          </a:p>
          <a:p>
            <a:pPr algn="l">
              <a:lnSpc>
                <a:spcPts val="1856"/>
              </a:lnSpc>
            </a:pPr>
            <a:endParaRPr lang="en-US" sz="1546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</a:pP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FORSLAG</a:t>
            </a: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 hvert enkelt redaksjonsmedlem gjøre en egenvurdering av egen kompetanse for hvert punkt. Nærmeste leder kan gjøre det samme og så kan man i et møte med den enkelte gå gjennom resultatene. Dette vil kunne gi et fint grunnlag for å få til god kompetanseutvikling for den enkelte.</a:t>
            </a:r>
          </a:p>
          <a:p>
            <a:pPr algn="l">
              <a:lnSpc>
                <a:spcPts val="1856"/>
              </a:lnSpc>
            </a:pPr>
            <a:endParaRPr lang="en-US" sz="154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</a:pPr>
            <a:endParaRPr lang="en-US" sz="154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258630" y="5851347"/>
            <a:ext cx="2820661" cy="361317"/>
            <a:chOff x="0" y="0"/>
            <a:chExt cx="2674404" cy="342582"/>
          </a:xfrm>
        </p:grpSpPr>
        <p:sp>
          <p:nvSpPr>
            <p:cNvPr id="4" name="Freeform 4"/>
            <p:cNvSpPr/>
            <p:nvPr/>
          </p:nvSpPr>
          <p:spPr>
            <a:xfrm>
              <a:off x="6350" y="6350"/>
              <a:ext cx="2661666" cy="329946"/>
            </a:xfrm>
            <a:custGeom>
              <a:avLst/>
              <a:gdLst/>
              <a:ahLst/>
              <a:cxnLst/>
              <a:rect l="l" t="t" r="r" b="b"/>
              <a:pathLst>
                <a:path w="2661666" h="329946">
                  <a:moveTo>
                    <a:pt x="0" y="0"/>
                  </a:moveTo>
                  <a:lnTo>
                    <a:pt x="2661666" y="0"/>
                  </a:lnTo>
                  <a:lnTo>
                    <a:pt x="2661666" y="329946"/>
                  </a:lnTo>
                  <a:lnTo>
                    <a:pt x="0" y="329946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674366" cy="342646"/>
            </a:xfrm>
            <a:custGeom>
              <a:avLst/>
              <a:gdLst/>
              <a:ahLst/>
              <a:cxnLst/>
              <a:rect l="l" t="t" r="r" b="b"/>
              <a:pathLst>
                <a:path w="2674366" h="342646">
                  <a:moveTo>
                    <a:pt x="6350" y="0"/>
                  </a:moveTo>
                  <a:lnTo>
                    <a:pt x="2668016" y="0"/>
                  </a:lnTo>
                  <a:cubicBezTo>
                    <a:pt x="2671572" y="0"/>
                    <a:pt x="2674366" y="2794"/>
                    <a:pt x="2674366" y="6350"/>
                  </a:cubicBezTo>
                  <a:lnTo>
                    <a:pt x="2674366" y="336296"/>
                  </a:lnTo>
                  <a:cubicBezTo>
                    <a:pt x="2674366" y="339852"/>
                    <a:pt x="2671572" y="342646"/>
                    <a:pt x="2668016" y="342646"/>
                  </a:cubicBezTo>
                  <a:lnTo>
                    <a:pt x="6350" y="342646"/>
                  </a:lnTo>
                  <a:cubicBezTo>
                    <a:pt x="2794" y="342646"/>
                    <a:pt x="0" y="339852"/>
                    <a:pt x="0" y="336296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336296"/>
                  </a:lnTo>
                  <a:lnTo>
                    <a:pt x="6350" y="336296"/>
                  </a:lnTo>
                  <a:lnTo>
                    <a:pt x="6350" y="329946"/>
                  </a:lnTo>
                  <a:lnTo>
                    <a:pt x="2668016" y="329946"/>
                  </a:lnTo>
                  <a:lnTo>
                    <a:pt x="2668016" y="336296"/>
                  </a:lnTo>
                  <a:lnTo>
                    <a:pt x="2661666" y="336296"/>
                  </a:lnTo>
                  <a:lnTo>
                    <a:pt x="2661666" y="6350"/>
                  </a:lnTo>
                  <a:lnTo>
                    <a:pt x="2668016" y="6350"/>
                  </a:lnTo>
                  <a:lnTo>
                    <a:pt x="2668016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28282" y="5857830"/>
            <a:ext cx="1720621" cy="348338"/>
            <a:chOff x="0" y="0"/>
            <a:chExt cx="1631404" cy="3302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1407" cy="330282"/>
            </a:xfrm>
            <a:custGeom>
              <a:avLst/>
              <a:gdLst/>
              <a:ahLst/>
              <a:cxnLst/>
              <a:rect l="l" t="t" r="r" b="b"/>
              <a:pathLst>
                <a:path w="1631407" h="330282">
                  <a:moveTo>
                    <a:pt x="0" y="0"/>
                  </a:moveTo>
                  <a:lnTo>
                    <a:pt x="1631407" y="0"/>
                  </a:lnTo>
                  <a:lnTo>
                    <a:pt x="1631407" y="330282"/>
                  </a:lnTo>
                  <a:lnTo>
                    <a:pt x="0" y="33028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6245" b="-4624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631404" cy="3302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772"/>
                </a:lnSpc>
              </a:pPr>
              <a:r>
                <a:rPr lang="en-US" sz="1476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KOMPETANSEMÅL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39811" y="5851347"/>
            <a:ext cx="2820661" cy="361317"/>
            <a:chOff x="0" y="0"/>
            <a:chExt cx="2674404" cy="342582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2661666" cy="329946"/>
            </a:xfrm>
            <a:custGeom>
              <a:avLst/>
              <a:gdLst/>
              <a:ahLst/>
              <a:cxnLst/>
              <a:rect l="l" t="t" r="r" b="b"/>
              <a:pathLst>
                <a:path w="2661666" h="329946">
                  <a:moveTo>
                    <a:pt x="0" y="0"/>
                  </a:moveTo>
                  <a:lnTo>
                    <a:pt x="2661666" y="0"/>
                  </a:lnTo>
                  <a:lnTo>
                    <a:pt x="2661666" y="329946"/>
                  </a:lnTo>
                  <a:lnTo>
                    <a:pt x="0" y="329946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2674366" cy="342646"/>
            </a:xfrm>
            <a:custGeom>
              <a:avLst/>
              <a:gdLst/>
              <a:ahLst/>
              <a:cxnLst/>
              <a:rect l="l" t="t" r="r" b="b"/>
              <a:pathLst>
                <a:path w="2674366" h="342646">
                  <a:moveTo>
                    <a:pt x="6350" y="0"/>
                  </a:moveTo>
                  <a:lnTo>
                    <a:pt x="2668016" y="0"/>
                  </a:lnTo>
                  <a:cubicBezTo>
                    <a:pt x="2671572" y="0"/>
                    <a:pt x="2674366" y="2794"/>
                    <a:pt x="2674366" y="6350"/>
                  </a:cubicBezTo>
                  <a:lnTo>
                    <a:pt x="2674366" y="336296"/>
                  </a:lnTo>
                  <a:cubicBezTo>
                    <a:pt x="2674366" y="339852"/>
                    <a:pt x="2671572" y="342646"/>
                    <a:pt x="2668016" y="342646"/>
                  </a:cubicBezTo>
                  <a:lnTo>
                    <a:pt x="6350" y="342646"/>
                  </a:lnTo>
                  <a:cubicBezTo>
                    <a:pt x="2794" y="342646"/>
                    <a:pt x="0" y="339852"/>
                    <a:pt x="0" y="336296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336296"/>
                  </a:lnTo>
                  <a:lnTo>
                    <a:pt x="6350" y="336296"/>
                  </a:lnTo>
                  <a:lnTo>
                    <a:pt x="6350" y="329946"/>
                  </a:lnTo>
                  <a:lnTo>
                    <a:pt x="2668016" y="329946"/>
                  </a:lnTo>
                  <a:lnTo>
                    <a:pt x="2668016" y="336296"/>
                  </a:lnTo>
                  <a:lnTo>
                    <a:pt x="2661666" y="336296"/>
                  </a:lnTo>
                  <a:lnTo>
                    <a:pt x="2661666" y="6350"/>
                  </a:lnTo>
                  <a:lnTo>
                    <a:pt x="2668016" y="6350"/>
                  </a:lnTo>
                  <a:lnTo>
                    <a:pt x="2668016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27854" y="5857830"/>
            <a:ext cx="1671986" cy="348338"/>
            <a:chOff x="0" y="0"/>
            <a:chExt cx="1585290" cy="3302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85296" cy="330282"/>
            </a:xfrm>
            <a:custGeom>
              <a:avLst/>
              <a:gdLst/>
              <a:ahLst/>
              <a:cxnLst/>
              <a:rect l="l" t="t" r="r" b="b"/>
              <a:pathLst>
                <a:path w="1585296" h="330282">
                  <a:moveTo>
                    <a:pt x="0" y="0"/>
                  </a:moveTo>
                  <a:lnTo>
                    <a:pt x="1585296" y="0"/>
                  </a:lnTo>
                  <a:lnTo>
                    <a:pt x="1585296" y="330282"/>
                  </a:lnTo>
                  <a:lnTo>
                    <a:pt x="0" y="33028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525" b="-4352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585290" cy="3302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772"/>
                </a:lnSpc>
              </a:pPr>
              <a:r>
                <a:rPr lang="en-US" sz="1476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EGENVURDERING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20992" y="5851347"/>
            <a:ext cx="2820661" cy="361317"/>
            <a:chOff x="0" y="0"/>
            <a:chExt cx="2674404" cy="342582"/>
          </a:xfrm>
        </p:grpSpPr>
        <p:sp>
          <p:nvSpPr>
            <p:cNvPr id="16" name="Freeform 16"/>
            <p:cNvSpPr/>
            <p:nvPr/>
          </p:nvSpPr>
          <p:spPr>
            <a:xfrm>
              <a:off x="6350" y="6350"/>
              <a:ext cx="2661666" cy="329946"/>
            </a:xfrm>
            <a:custGeom>
              <a:avLst/>
              <a:gdLst/>
              <a:ahLst/>
              <a:cxnLst/>
              <a:rect l="l" t="t" r="r" b="b"/>
              <a:pathLst>
                <a:path w="2661666" h="329946">
                  <a:moveTo>
                    <a:pt x="0" y="0"/>
                  </a:moveTo>
                  <a:lnTo>
                    <a:pt x="2661666" y="0"/>
                  </a:lnTo>
                  <a:lnTo>
                    <a:pt x="2661666" y="329946"/>
                  </a:lnTo>
                  <a:lnTo>
                    <a:pt x="0" y="329946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2674366" cy="342646"/>
            </a:xfrm>
            <a:custGeom>
              <a:avLst/>
              <a:gdLst/>
              <a:ahLst/>
              <a:cxnLst/>
              <a:rect l="l" t="t" r="r" b="b"/>
              <a:pathLst>
                <a:path w="2674366" h="342646">
                  <a:moveTo>
                    <a:pt x="6350" y="0"/>
                  </a:moveTo>
                  <a:lnTo>
                    <a:pt x="2668016" y="0"/>
                  </a:lnTo>
                  <a:cubicBezTo>
                    <a:pt x="2671572" y="0"/>
                    <a:pt x="2674366" y="2794"/>
                    <a:pt x="2674366" y="6350"/>
                  </a:cubicBezTo>
                  <a:lnTo>
                    <a:pt x="2674366" y="336296"/>
                  </a:lnTo>
                  <a:cubicBezTo>
                    <a:pt x="2674366" y="339852"/>
                    <a:pt x="2671572" y="342646"/>
                    <a:pt x="2668016" y="342646"/>
                  </a:cubicBezTo>
                  <a:lnTo>
                    <a:pt x="6350" y="342646"/>
                  </a:lnTo>
                  <a:cubicBezTo>
                    <a:pt x="2794" y="342646"/>
                    <a:pt x="0" y="339852"/>
                    <a:pt x="0" y="336296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336296"/>
                  </a:lnTo>
                  <a:lnTo>
                    <a:pt x="6350" y="336296"/>
                  </a:lnTo>
                  <a:lnTo>
                    <a:pt x="6350" y="329946"/>
                  </a:lnTo>
                  <a:lnTo>
                    <a:pt x="2668016" y="329946"/>
                  </a:lnTo>
                  <a:lnTo>
                    <a:pt x="2668016" y="336296"/>
                  </a:lnTo>
                  <a:lnTo>
                    <a:pt x="2661666" y="336296"/>
                  </a:lnTo>
                  <a:lnTo>
                    <a:pt x="2661666" y="6350"/>
                  </a:lnTo>
                  <a:lnTo>
                    <a:pt x="2668016" y="6350"/>
                  </a:lnTo>
                  <a:lnTo>
                    <a:pt x="2668016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16603" y="5857830"/>
            <a:ext cx="1848392" cy="348338"/>
            <a:chOff x="0" y="0"/>
            <a:chExt cx="1752549" cy="3302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52545" cy="330282"/>
            </a:xfrm>
            <a:custGeom>
              <a:avLst/>
              <a:gdLst/>
              <a:ahLst/>
              <a:cxnLst/>
              <a:rect l="l" t="t" r="r" b="b"/>
              <a:pathLst>
                <a:path w="1752545" h="330282">
                  <a:moveTo>
                    <a:pt x="0" y="0"/>
                  </a:moveTo>
                  <a:lnTo>
                    <a:pt x="1752545" y="0"/>
                  </a:lnTo>
                  <a:lnTo>
                    <a:pt x="1752545" y="330282"/>
                  </a:lnTo>
                  <a:lnTo>
                    <a:pt x="0" y="33028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392" b="-5339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752549" cy="3302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772"/>
                </a:lnSpc>
              </a:pPr>
              <a:r>
                <a:rPr lang="en-US" sz="1476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LEDERS VURDERING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12058" y="5851347"/>
            <a:ext cx="2820661" cy="361317"/>
            <a:chOff x="0" y="0"/>
            <a:chExt cx="2674404" cy="342582"/>
          </a:xfrm>
        </p:grpSpPr>
        <p:sp>
          <p:nvSpPr>
            <p:cNvPr id="22" name="Freeform 22"/>
            <p:cNvSpPr/>
            <p:nvPr/>
          </p:nvSpPr>
          <p:spPr>
            <a:xfrm>
              <a:off x="6350" y="6350"/>
              <a:ext cx="2661666" cy="329946"/>
            </a:xfrm>
            <a:custGeom>
              <a:avLst/>
              <a:gdLst/>
              <a:ahLst/>
              <a:cxnLst/>
              <a:rect l="l" t="t" r="r" b="b"/>
              <a:pathLst>
                <a:path w="2661666" h="329946">
                  <a:moveTo>
                    <a:pt x="0" y="0"/>
                  </a:moveTo>
                  <a:lnTo>
                    <a:pt x="2661666" y="0"/>
                  </a:lnTo>
                  <a:lnTo>
                    <a:pt x="2661666" y="329946"/>
                  </a:lnTo>
                  <a:lnTo>
                    <a:pt x="0" y="329946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2674366" cy="342646"/>
            </a:xfrm>
            <a:custGeom>
              <a:avLst/>
              <a:gdLst/>
              <a:ahLst/>
              <a:cxnLst/>
              <a:rect l="l" t="t" r="r" b="b"/>
              <a:pathLst>
                <a:path w="2674366" h="342646">
                  <a:moveTo>
                    <a:pt x="6350" y="0"/>
                  </a:moveTo>
                  <a:lnTo>
                    <a:pt x="2668016" y="0"/>
                  </a:lnTo>
                  <a:cubicBezTo>
                    <a:pt x="2671572" y="0"/>
                    <a:pt x="2674366" y="2794"/>
                    <a:pt x="2674366" y="6350"/>
                  </a:cubicBezTo>
                  <a:lnTo>
                    <a:pt x="2674366" y="336296"/>
                  </a:lnTo>
                  <a:cubicBezTo>
                    <a:pt x="2674366" y="339852"/>
                    <a:pt x="2671572" y="342646"/>
                    <a:pt x="2668016" y="342646"/>
                  </a:cubicBezTo>
                  <a:lnTo>
                    <a:pt x="6350" y="342646"/>
                  </a:lnTo>
                  <a:cubicBezTo>
                    <a:pt x="2794" y="342646"/>
                    <a:pt x="0" y="339852"/>
                    <a:pt x="0" y="336296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336296"/>
                  </a:lnTo>
                  <a:lnTo>
                    <a:pt x="6350" y="336296"/>
                  </a:lnTo>
                  <a:lnTo>
                    <a:pt x="6350" y="329946"/>
                  </a:lnTo>
                  <a:lnTo>
                    <a:pt x="2668016" y="329946"/>
                  </a:lnTo>
                  <a:lnTo>
                    <a:pt x="2668016" y="336296"/>
                  </a:lnTo>
                  <a:lnTo>
                    <a:pt x="2661666" y="336296"/>
                  </a:lnTo>
                  <a:lnTo>
                    <a:pt x="2661666" y="6350"/>
                  </a:lnTo>
                  <a:lnTo>
                    <a:pt x="2668016" y="6350"/>
                  </a:lnTo>
                  <a:lnTo>
                    <a:pt x="2668016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964174" y="5857830"/>
            <a:ext cx="936639" cy="348338"/>
            <a:chOff x="0" y="0"/>
            <a:chExt cx="888073" cy="33027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88077" cy="330282"/>
            </a:xfrm>
            <a:custGeom>
              <a:avLst/>
              <a:gdLst/>
              <a:ahLst/>
              <a:cxnLst/>
              <a:rect l="l" t="t" r="r" b="b"/>
              <a:pathLst>
                <a:path w="888077" h="330282">
                  <a:moveTo>
                    <a:pt x="0" y="0"/>
                  </a:moveTo>
                  <a:lnTo>
                    <a:pt x="888077" y="0"/>
                  </a:lnTo>
                  <a:lnTo>
                    <a:pt x="888077" y="330282"/>
                  </a:lnTo>
                  <a:lnTo>
                    <a:pt x="0" y="33028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392" b="-239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888073" cy="3302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772"/>
                </a:lnSpc>
              </a:pPr>
              <a:r>
                <a:rPr lang="en-US" sz="1476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SAMTALE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264913" y="6314852"/>
            <a:ext cx="2794702" cy="2000822"/>
            <a:chOff x="0" y="0"/>
            <a:chExt cx="2649792" cy="18970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649728" cy="1897126"/>
            </a:xfrm>
            <a:custGeom>
              <a:avLst/>
              <a:gdLst/>
              <a:ahLst/>
              <a:cxnLst/>
              <a:rect l="l" t="t" r="r" b="b"/>
              <a:pathLst>
                <a:path w="2649728" h="1897126">
                  <a:moveTo>
                    <a:pt x="0" y="0"/>
                  </a:moveTo>
                  <a:lnTo>
                    <a:pt x="2649728" y="0"/>
                  </a:lnTo>
                  <a:lnTo>
                    <a:pt x="2649728" y="1897126"/>
                  </a:lnTo>
                  <a:lnTo>
                    <a:pt x="0" y="1897126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46937" y="6314852"/>
            <a:ext cx="2807253" cy="2000822"/>
            <a:chOff x="0" y="0"/>
            <a:chExt cx="2661691" cy="18970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61666" cy="1897126"/>
            </a:xfrm>
            <a:custGeom>
              <a:avLst/>
              <a:gdLst/>
              <a:ahLst/>
              <a:cxnLst/>
              <a:rect l="l" t="t" r="r" b="b"/>
              <a:pathLst>
                <a:path w="2661666" h="1897126">
                  <a:moveTo>
                    <a:pt x="0" y="0"/>
                  </a:moveTo>
                  <a:lnTo>
                    <a:pt x="2661666" y="0"/>
                  </a:lnTo>
                  <a:lnTo>
                    <a:pt x="2661666" y="1897126"/>
                  </a:lnTo>
                  <a:lnTo>
                    <a:pt x="0" y="1897126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230890" y="6314852"/>
            <a:ext cx="2807253" cy="2000822"/>
            <a:chOff x="0" y="0"/>
            <a:chExt cx="2661691" cy="18970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661666" cy="1897126"/>
            </a:xfrm>
            <a:custGeom>
              <a:avLst/>
              <a:gdLst/>
              <a:ahLst/>
              <a:cxnLst/>
              <a:rect l="l" t="t" r="r" b="b"/>
              <a:pathLst>
                <a:path w="2661666" h="1897126">
                  <a:moveTo>
                    <a:pt x="0" y="0"/>
                  </a:moveTo>
                  <a:lnTo>
                    <a:pt x="2661666" y="0"/>
                  </a:lnTo>
                  <a:lnTo>
                    <a:pt x="2661666" y="1897126"/>
                  </a:lnTo>
                  <a:lnTo>
                    <a:pt x="0" y="1897126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219183" y="6314852"/>
            <a:ext cx="2807253" cy="2000822"/>
            <a:chOff x="0" y="0"/>
            <a:chExt cx="2661691" cy="189707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661666" cy="1897126"/>
            </a:xfrm>
            <a:custGeom>
              <a:avLst/>
              <a:gdLst/>
              <a:ahLst/>
              <a:cxnLst/>
              <a:rect l="l" t="t" r="r" b="b"/>
              <a:pathLst>
                <a:path w="2661666" h="1897126">
                  <a:moveTo>
                    <a:pt x="0" y="0"/>
                  </a:moveTo>
                  <a:lnTo>
                    <a:pt x="2661666" y="0"/>
                  </a:lnTo>
                  <a:lnTo>
                    <a:pt x="2661666" y="1897126"/>
                  </a:lnTo>
                  <a:lnTo>
                    <a:pt x="0" y="1897126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383200" y="6431371"/>
            <a:ext cx="2528231" cy="1928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 å nå dette målet skal: </a:t>
            </a:r>
          </a:p>
          <a:p>
            <a:pPr marL="484574" lvl="1" indent="-242287" algn="l">
              <a:lnSpc>
                <a:spcPts val="1687"/>
              </a:lnSpc>
              <a:buFont typeface="Arial"/>
              <a:buChar char="•"/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alle i avdelingen kunne ta enkle videopptak med mobilen</a:t>
            </a:r>
          </a:p>
          <a:p>
            <a:pPr marL="484574" lvl="1" indent="-242287" algn="l">
              <a:lnSpc>
                <a:spcPts val="1687"/>
              </a:lnSpc>
              <a:buFont typeface="Arial"/>
              <a:buChar char="•"/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flere ha god kunnskap om hvordan man bygger opp en god visuell historie</a:t>
            </a:r>
          </a:p>
          <a:p>
            <a:pPr marL="484574" lvl="1" indent="-242287" algn="l">
              <a:lnSpc>
                <a:spcPts val="1687"/>
              </a:lnSpc>
            </a:pPr>
            <a:endParaRPr lang="en-US" sz="140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412796" y="6431371"/>
            <a:ext cx="2408892" cy="1071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 hvert redaksjonsmedlem</a:t>
            </a:r>
          </a:p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om å foreta en vurdering av egen kompetanse/ egne ferdigheter.</a:t>
            </a:r>
          </a:p>
          <a:p>
            <a:pPr algn="l">
              <a:lnSpc>
                <a:spcPts val="1687"/>
              </a:lnSpc>
            </a:pPr>
            <a:endParaRPr lang="en-US" sz="140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360924" y="6431371"/>
            <a:ext cx="2528231" cy="1071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Nærmeste leder foretar en vurdering av</a:t>
            </a:r>
          </a:p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redaksjonsmedlemmets</a:t>
            </a:r>
          </a:p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kompetanse/ferdigheter.</a:t>
            </a:r>
          </a:p>
          <a:p>
            <a:pPr algn="l">
              <a:lnSpc>
                <a:spcPts val="1687"/>
              </a:lnSpc>
            </a:pPr>
            <a:endParaRPr lang="en-US" sz="140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351990" y="6431371"/>
            <a:ext cx="252823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Gjennomgå resultatene</a:t>
            </a:r>
          </a:p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sammen, for eksempel i</a:t>
            </a:r>
          </a:p>
          <a:p>
            <a:pPr algn="l">
              <a:lnSpc>
                <a:spcPts val="1687"/>
              </a:lnSpc>
            </a:pPr>
            <a:r>
              <a:rPr lang="en-US" sz="14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medarbeidersamtalen.</a:t>
            </a:r>
          </a:p>
          <a:p>
            <a:pPr algn="l">
              <a:lnSpc>
                <a:spcPts val="1687"/>
              </a:lnSpc>
            </a:pPr>
            <a:endParaRPr lang="en-US" sz="140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2781933" y="481199"/>
            <a:ext cx="5663060" cy="803873"/>
            <a:chOff x="0" y="0"/>
            <a:chExt cx="5369420" cy="76219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369419" cy="762187"/>
            </a:xfrm>
            <a:custGeom>
              <a:avLst/>
              <a:gdLst/>
              <a:ahLst/>
              <a:cxnLst/>
              <a:rect l="l" t="t" r="r" b="b"/>
              <a:pathLst>
                <a:path w="5369419" h="762187">
                  <a:moveTo>
                    <a:pt x="0" y="0"/>
                  </a:moveTo>
                  <a:lnTo>
                    <a:pt x="5369419" y="0"/>
                  </a:lnTo>
                  <a:lnTo>
                    <a:pt x="5369419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7267" b="-8726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9525"/>
              <a:ext cx="5369420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HVILKEN KOMPETANSE HAR VI?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Kartlegging</a:t>
              </a:r>
              <a:endPara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43" name="Freeform 43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2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843FCFC0-5414-8ED0-0EF1-041CA0F8B0C7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id="{A525A03C-1A75-28FA-78B2-B10547989F4B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3" name="Freeform 7">
            <a:extLst>
              <a:ext uri="{FF2B5EF4-FFF2-40B4-BE49-F238E27FC236}">
                <a16:creationId xmlns:a16="http://schemas.microsoft.com/office/drawing/2014/main" id="{C809E702-A2A9-0399-FAFD-3CA9CF085DA3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4" name="Freeform 8">
            <a:extLst>
              <a:ext uri="{FF2B5EF4-FFF2-40B4-BE49-F238E27FC236}">
                <a16:creationId xmlns:a16="http://schemas.microsoft.com/office/drawing/2014/main" id="{B735DDE4-A8D5-848B-281C-7837FC1E7044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2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81933" y="481199"/>
            <a:ext cx="7095833" cy="803873"/>
            <a:chOff x="0" y="0"/>
            <a:chExt cx="6727901" cy="7621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27906" cy="762187"/>
            </a:xfrm>
            <a:custGeom>
              <a:avLst/>
              <a:gdLst/>
              <a:ahLst/>
              <a:cxnLst/>
              <a:rect l="l" t="t" r="r" b="b"/>
              <a:pathLst>
                <a:path w="6727906" h="762187">
                  <a:moveTo>
                    <a:pt x="0" y="0"/>
                  </a:moveTo>
                  <a:lnTo>
                    <a:pt x="6727906" y="0"/>
                  </a:lnTo>
                  <a:lnTo>
                    <a:pt x="6727906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1996" b="-12199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6727901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KARTLEGGING AV KOMPETANSEBEHOV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Hvilken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trenger</a:t>
              </a:r>
              <a:r>
                <a:rPr lang="en-US" sz="1600" b="1" i="1" dirty="0">
                  <a:solidFill>
                    <a:srgbClr val="000000"/>
                  </a:solidFill>
                  <a:latin typeface="Century Gothic Paneuropean Bold Italics"/>
                  <a:ea typeface="Century Gothic Paneuropean Bold Italics"/>
                  <a:cs typeface="Century Gothic Paneuropean Bold Italics"/>
                  <a:sym typeface="Century Gothic Paneuropean Bold Italics"/>
                </a:rPr>
                <a:t> </a:t>
              </a:r>
              <a:r>
                <a:rPr lang="en-US" sz="1600" b="1" i="1" dirty="0" err="1">
                  <a:solidFill>
                    <a:srgbClr val="000000"/>
                  </a:solidFill>
                  <a:latin typeface="Century Gothic Paneuropean Bold Italics"/>
                  <a:ea typeface="Century Gothic Paneuropean Bold Italics"/>
                  <a:cs typeface="Century Gothic Paneuropean Bold Italics"/>
                  <a:sym typeface="Century Gothic Paneuropean Bold Italics"/>
                </a:rPr>
                <a:t>organisasjonen</a:t>
              </a:r>
              <a:r>
                <a:rPr lang="en-US" sz="1600" b="1" i="1" dirty="0">
                  <a:solidFill>
                    <a:srgbClr val="000000"/>
                  </a:solidFill>
                  <a:latin typeface="Century Gothic Paneuropean Bold Italics"/>
                  <a:ea typeface="Century Gothic Paneuropean Bold Italics"/>
                  <a:cs typeface="Century Gothic Paneuropean Bold Italics"/>
                  <a:sym typeface="Century Gothic Paneuropean Bold Italics"/>
                </a:rPr>
                <a:t> 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for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å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nå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målene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?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796001" y="2456771"/>
            <a:ext cx="3247216" cy="1607372"/>
          </a:xfrm>
          <a:custGeom>
            <a:avLst/>
            <a:gdLst/>
            <a:ahLst/>
            <a:cxnLst/>
            <a:rect l="l" t="t" r="r" b="b"/>
            <a:pathLst>
              <a:path w="3247216" h="1607372">
                <a:moveTo>
                  <a:pt x="0" y="0"/>
                </a:moveTo>
                <a:lnTo>
                  <a:pt x="3247216" y="0"/>
                </a:lnTo>
                <a:lnTo>
                  <a:pt x="3247216" y="1607372"/>
                </a:lnTo>
                <a:lnTo>
                  <a:pt x="0" y="1607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11" name="Group 11"/>
          <p:cNvGrpSpPr/>
          <p:nvPr/>
        </p:nvGrpSpPr>
        <p:grpSpPr>
          <a:xfrm>
            <a:off x="9255309" y="3260457"/>
            <a:ext cx="825358" cy="13395"/>
            <a:chOff x="0" y="0"/>
            <a:chExt cx="782561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769874" cy="12700"/>
            </a:xfrm>
            <a:custGeom>
              <a:avLst/>
              <a:gdLst/>
              <a:ahLst/>
              <a:cxnLst/>
              <a:rect l="l" t="t" r="r" b="b"/>
              <a:pathLst>
                <a:path w="769874" h="12700">
                  <a:moveTo>
                    <a:pt x="0" y="0"/>
                  </a:moveTo>
                  <a:lnTo>
                    <a:pt x="769874" y="0"/>
                  </a:lnTo>
                  <a:lnTo>
                    <a:pt x="7698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01697" y="2926009"/>
            <a:ext cx="1875033" cy="696770"/>
            <a:chOff x="0" y="0"/>
            <a:chExt cx="1777810" cy="660641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1765046" cy="647954"/>
            </a:xfrm>
            <a:custGeom>
              <a:avLst/>
              <a:gdLst/>
              <a:ahLst/>
              <a:cxnLst/>
              <a:rect l="l" t="t" r="r" b="b"/>
              <a:pathLst>
                <a:path w="1765046" h="647954">
                  <a:moveTo>
                    <a:pt x="0" y="0"/>
                  </a:moveTo>
                  <a:lnTo>
                    <a:pt x="1765046" y="0"/>
                  </a:lnTo>
                  <a:lnTo>
                    <a:pt x="1765046" y="647954"/>
                  </a:lnTo>
                  <a:lnTo>
                    <a:pt x="0" y="647954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777746" cy="660654"/>
            </a:xfrm>
            <a:custGeom>
              <a:avLst/>
              <a:gdLst/>
              <a:ahLst/>
              <a:cxnLst/>
              <a:rect l="l" t="t" r="r" b="b"/>
              <a:pathLst>
                <a:path w="1777746" h="660654">
                  <a:moveTo>
                    <a:pt x="6350" y="0"/>
                  </a:moveTo>
                  <a:lnTo>
                    <a:pt x="1771396" y="0"/>
                  </a:lnTo>
                  <a:cubicBezTo>
                    <a:pt x="1774952" y="0"/>
                    <a:pt x="1777746" y="2794"/>
                    <a:pt x="1777746" y="6350"/>
                  </a:cubicBezTo>
                  <a:lnTo>
                    <a:pt x="1777746" y="654304"/>
                  </a:lnTo>
                  <a:cubicBezTo>
                    <a:pt x="1777746" y="657860"/>
                    <a:pt x="1774952" y="660654"/>
                    <a:pt x="1771396" y="660654"/>
                  </a:cubicBezTo>
                  <a:lnTo>
                    <a:pt x="6350" y="660654"/>
                  </a:lnTo>
                  <a:cubicBezTo>
                    <a:pt x="2794" y="660654"/>
                    <a:pt x="0" y="657860"/>
                    <a:pt x="0" y="654304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54304"/>
                  </a:lnTo>
                  <a:lnTo>
                    <a:pt x="6350" y="654304"/>
                  </a:lnTo>
                  <a:lnTo>
                    <a:pt x="6350" y="647954"/>
                  </a:lnTo>
                  <a:lnTo>
                    <a:pt x="1771396" y="647954"/>
                  </a:lnTo>
                  <a:lnTo>
                    <a:pt x="1771396" y="654304"/>
                  </a:lnTo>
                  <a:lnTo>
                    <a:pt x="1765046" y="654304"/>
                  </a:lnTo>
                  <a:lnTo>
                    <a:pt x="1765046" y="6350"/>
                  </a:lnTo>
                  <a:lnTo>
                    <a:pt x="1771396" y="6350"/>
                  </a:lnTo>
                  <a:lnTo>
                    <a:pt x="1771396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843012" y="2926009"/>
            <a:ext cx="1871350" cy="696770"/>
            <a:chOff x="0" y="0"/>
            <a:chExt cx="1774317" cy="660641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1761617" cy="647954"/>
            </a:xfrm>
            <a:custGeom>
              <a:avLst/>
              <a:gdLst/>
              <a:ahLst/>
              <a:cxnLst/>
              <a:rect l="l" t="t" r="r" b="b"/>
              <a:pathLst>
                <a:path w="1761617" h="647954">
                  <a:moveTo>
                    <a:pt x="0" y="0"/>
                  </a:moveTo>
                  <a:lnTo>
                    <a:pt x="1761617" y="0"/>
                  </a:lnTo>
                  <a:lnTo>
                    <a:pt x="1761617" y="647954"/>
                  </a:lnTo>
                  <a:lnTo>
                    <a:pt x="0" y="647954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774317" cy="660654"/>
            </a:xfrm>
            <a:custGeom>
              <a:avLst/>
              <a:gdLst/>
              <a:ahLst/>
              <a:cxnLst/>
              <a:rect l="l" t="t" r="r" b="b"/>
              <a:pathLst>
                <a:path w="1774317" h="660654">
                  <a:moveTo>
                    <a:pt x="6350" y="0"/>
                  </a:moveTo>
                  <a:lnTo>
                    <a:pt x="1767967" y="0"/>
                  </a:lnTo>
                  <a:cubicBezTo>
                    <a:pt x="1771523" y="0"/>
                    <a:pt x="1774317" y="2794"/>
                    <a:pt x="1774317" y="6350"/>
                  </a:cubicBezTo>
                  <a:lnTo>
                    <a:pt x="1774317" y="654304"/>
                  </a:lnTo>
                  <a:cubicBezTo>
                    <a:pt x="1774317" y="657860"/>
                    <a:pt x="1771523" y="660654"/>
                    <a:pt x="1767967" y="660654"/>
                  </a:cubicBezTo>
                  <a:lnTo>
                    <a:pt x="6350" y="660654"/>
                  </a:lnTo>
                  <a:cubicBezTo>
                    <a:pt x="2794" y="660654"/>
                    <a:pt x="0" y="657860"/>
                    <a:pt x="0" y="654304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54304"/>
                  </a:lnTo>
                  <a:lnTo>
                    <a:pt x="6350" y="654304"/>
                  </a:lnTo>
                  <a:lnTo>
                    <a:pt x="6350" y="647954"/>
                  </a:lnTo>
                  <a:lnTo>
                    <a:pt x="1767967" y="647954"/>
                  </a:lnTo>
                  <a:lnTo>
                    <a:pt x="1767967" y="654304"/>
                  </a:lnTo>
                  <a:lnTo>
                    <a:pt x="1761617" y="654304"/>
                  </a:lnTo>
                  <a:lnTo>
                    <a:pt x="1761617" y="6350"/>
                  </a:lnTo>
                  <a:lnTo>
                    <a:pt x="1767967" y="6350"/>
                  </a:lnTo>
                  <a:lnTo>
                    <a:pt x="176796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198797" y="2916056"/>
            <a:ext cx="1159779" cy="723479"/>
            <a:chOff x="0" y="0"/>
            <a:chExt cx="1099642" cy="6859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99638" cy="685968"/>
            </a:xfrm>
            <a:custGeom>
              <a:avLst/>
              <a:gdLst/>
              <a:ahLst/>
              <a:cxnLst/>
              <a:rect l="l" t="t" r="r" b="b"/>
              <a:pathLst>
                <a:path w="1099638" h="685968">
                  <a:moveTo>
                    <a:pt x="0" y="0"/>
                  </a:moveTo>
                  <a:lnTo>
                    <a:pt x="1099638" y="0"/>
                  </a:lnTo>
                  <a:lnTo>
                    <a:pt x="1099638" y="685968"/>
                  </a:lnTo>
                  <a:lnTo>
                    <a:pt x="0" y="6859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0036" r="-3003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1099642" cy="6859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DFDFD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Hvilken</a:t>
              </a:r>
            </a:p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DFDFD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 </a:t>
              </a:r>
            </a:p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DFDFD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har vi?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255112" y="2912641"/>
            <a:ext cx="1159779" cy="723479"/>
            <a:chOff x="0" y="0"/>
            <a:chExt cx="1099642" cy="68596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99637" cy="685968"/>
            </a:xfrm>
            <a:custGeom>
              <a:avLst/>
              <a:gdLst/>
              <a:ahLst/>
              <a:cxnLst/>
              <a:rect l="l" t="t" r="r" b="b"/>
              <a:pathLst>
                <a:path w="1099637" h="685968">
                  <a:moveTo>
                    <a:pt x="0" y="0"/>
                  </a:moveTo>
                  <a:lnTo>
                    <a:pt x="1099637" y="0"/>
                  </a:lnTo>
                  <a:lnTo>
                    <a:pt x="1099637" y="685968"/>
                  </a:lnTo>
                  <a:lnTo>
                    <a:pt x="0" y="6859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0036" r="-3003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1099642" cy="6859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Hvilken</a:t>
              </a:r>
            </a:p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 </a:t>
              </a:r>
            </a:p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trenger vi?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384695" y="3020266"/>
            <a:ext cx="1622788" cy="522521"/>
            <a:chOff x="0" y="0"/>
            <a:chExt cx="1538643" cy="4954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38640" cy="495422"/>
            </a:xfrm>
            <a:custGeom>
              <a:avLst/>
              <a:gdLst/>
              <a:ahLst/>
              <a:cxnLst/>
              <a:rect l="l" t="t" r="r" b="b"/>
              <a:pathLst>
                <a:path w="1538640" h="495422">
                  <a:moveTo>
                    <a:pt x="0" y="0"/>
                  </a:moveTo>
                  <a:lnTo>
                    <a:pt x="1538640" y="0"/>
                  </a:lnTo>
                  <a:lnTo>
                    <a:pt x="1538640" y="495422"/>
                  </a:lnTo>
                  <a:lnTo>
                    <a:pt x="0" y="49542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514" b="-1051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1538643" cy="4954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Ledelsen/Klubb(er)</a:t>
              </a:r>
            </a:p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Avdelingsledere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033808" y="4697409"/>
            <a:ext cx="8103195" cy="360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endParaRPr dirty="0"/>
          </a:p>
          <a:p>
            <a:pPr algn="l"/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OPPGAVE</a:t>
            </a:r>
          </a:p>
          <a:p>
            <a:pPr algn="l"/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Definer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hvilke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kunnskaper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ferdigheter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behov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styrke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målene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satt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Eksempelvis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digital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forståelse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metode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etikk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formidling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Excel, graving,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produksjonsverktøy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knyttet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nisje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-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målgruppesatsninger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  </a:t>
            </a:r>
          </a:p>
          <a:p>
            <a:pPr algn="l"/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FORSLAG</a:t>
            </a:r>
          </a:p>
          <a:p>
            <a:pPr algn="l"/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Lag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oversikt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over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hva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slags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konkret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trengs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ulike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målene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satt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/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Dette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gjøres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workshops,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avdelingsvis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samarbeid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mellom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klubb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andre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måter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bygger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laget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forankrer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behovene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godt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 </a:t>
            </a:r>
          </a:p>
          <a:p>
            <a:pPr algn="l"/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CCA84580-5B47-3885-AF74-14DCE5F7D301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1134CEDF-76CD-7909-4A6C-30172ECE4204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5" name="Freeform 7">
            <a:extLst>
              <a:ext uri="{FF2B5EF4-FFF2-40B4-BE49-F238E27FC236}">
                <a16:creationId xmlns:a16="http://schemas.microsoft.com/office/drawing/2014/main" id="{29C88E3B-A979-ABE5-0939-05EA4FE3C1C7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B0E2046E-0C28-743A-62AB-C43BB6751EC4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24916" y="1599428"/>
            <a:ext cx="11119684" cy="576193"/>
            <a:chOff x="0" y="0"/>
            <a:chExt cx="10543108" cy="546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20078" cy="546312"/>
            </a:xfrm>
            <a:custGeom>
              <a:avLst/>
              <a:gdLst/>
              <a:ahLst/>
              <a:cxnLst/>
              <a:rect l="l" t="t" r="r" b="b"/>
              <a:pathLst>
                <a:path w="9920078" h="546312">
                  <a:moveTo>
                    <a:pt x="0" y="0"/>
                  </a:moveTo>
                  <a:lnTo>
                    <a:pt x="9920078" y="0"/>
                  </a:lnTo>
                  <a:lnTo>
                    <a:pt x="9920078" y="546312"/>
                  </a:lnTo>
                  <a:lnTo>
                    <a:pt x="0" y="5463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3813" b="-30381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0543108" cy="5463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72"/>
                </a:lnSpc>
              </a:pP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Her er et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eksempel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på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hvordan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et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oversiktlig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oppsett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av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stegene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MÅL -&gt;  DELMÅL -&gt; KOMPETANSEMÅL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kan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brukes</a:t>
              </a:r>
              <a:endParaRPr lang="en-US" sz="16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  <a:p>
              <a:pPr algn="l">
                <a:lnSpc>
                  <a:spcPts val="1772"/>
                </a:lnSpc>
              </a:pP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for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å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tydeligere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identifisere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hvilken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kompetanse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redaksjonen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skal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jobbe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med </a:t>
              </a:r>
              <a:r>
                <a:rPr lang="en-US" sz="1600" dirty="0" err="1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fremover</a:t>
              </a:r>
              <a:r>
                <a:rPr lang="en-US" sz="1600" dirty="0">
                  <a:solidFill>
                    <a:srgbClr val="2F2F2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81933" y="481199"/>
            <a:ext cx="6593217" cy="803873"/>
            <a:chOff x="0" y="0"/>
            <a:chExt cx="6251346" cy="7621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51341" cy="762187"/>
            </a:xfrm>
            <a:custGeom>
              <a:avLst/>
              <a:gdLst/>
              <a:ahLst/>
              <a:cxnLst/>
              <a:rect l="l" t="t" r="r" b="b"/>
              <a:pathLst>
                <a:path w="6251341" h="762187">
                  <a:moveTo>
                    <a:pt x="0" y="0"/>
                  </a:moveTo>
                  <a:lnTo>
                    <a:pt x="6251341" y="0"/>
                  </a:lnTo>
                  <a:lnTo>
                    <a:pt x="6251341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813" b="-10981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6251346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HVILKEN KOMPETANSE TRENGER VI? 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Skjema</a:t>
              </a:r>
              <a:endPara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992950" y="4875100"/>
            <a:ext cx="2409810" cy="811668"/>
            <a:chOff x="0" y="0"/>
            <a:chExt cx="2284857" cy="7695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84857" cy="769620"/>
            </a:xfrm>
            <a:custGeom>
              <a:avLst/>
              <a:gdLst/>
              <a:ahLst/>
              <a:cxnLst/>
              <a:rect l="l" t="t" r="r" b="b"/>
              <a:pathLst>
                <a:path w="2284857" h="769620">
                  <a:moveTo>
                    <a:pt x="0" y="0"/>
                  </a:moveTo>
                  <a:lnTo>
                    <a:pt x="2284857" y="0"/>
                  </a:lnTo>
                  <a:lnTo>
                    <a:pt x="2284857" y="769620"/>
                  </a:lnTo>
                  <a:lnTo>
                    <a:pt x="0" y="769620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91626" y="5278249"/>
            <a:ext cx="4127485" cy="13395"/>
            <a:chOff x="0" y="0"/>
            <a:chExt cx="3913467" cy="12700"/>
          </a:xfrm>
        </p:grpSpPr>
        <p:sp>
          <p:nvSpPr>
            <p:cNvPr id="16" name="Freeform 16"/>
            <p:cNvSpPr/>
            <p:nvPr/>
          </p:nvSpPr>
          <p:spPr>
            <a:xfrm>
              <a:off x="6350" y="0"/>
              <a:ext cx="3900805" cy="12700"/>
            </a:xfrm>
            <a:custGeom>
              <a:avLst/>
              <a:gdLst/>
              <a:ahLst/>
              <a:cxnLst/>
              <a:rect l="l" t="t" r="r" b="b"/>
              <a:pathLst>
                <a:path w="3900805" h="12700">
                  <a:moveTo>
                    <a:pt x="0" y="0"/>
                  </a:moveTo>
                  <a:lnTo>
                    <a:pt x="3900805" y="0"/>
                  </a:lnTo>
                  <a:lnTo>
                    <a:pt x="3900805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64807" y="4179040"/>
            <a:ext cx="2992325" cy="2214196"/>
            <a:chOff x="0" y="0"/>
            <a:chExt cx="2837167" cy="20993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37180" cy="2099437"/>
            </a:xfrm>
            <a:custGeom>
              <a:avLst/>
              <a:gdLst/>
              <a:ahLst/>
              <a:cxnLst/>
              <a:rect l="l" t="t" r="r" b="b"/>
              <a:pathLst>
                <a:path w="2837180" h="2099437">
                  <a:moveTo>
                    <a:pt x="0" y="0"/>
                  </a:moveTo>
                  <a:lnTo>
                    <a:pt x="2837180" y="0"/>
                  </a:lnTo>
                  <a:lnTo>
                    <a:pt x="2837180" y="2099437"/>
                  </a:lnTo>
                  <a:lnTo>
                    <a:pt x="0" y="2099437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60521" y="2829166"/>
            <a:ext cx="2988467" cy="1121966"/>
            <a:chOff x="0" y="0"/>
            <a:chExt cx="2833510" cy="10637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33497" cy="1063752"/>
            </a:xfrm>
            <a:custGeom>
              <a:avLst/>
              <a:gdLst/>
              <a:ahLst/>
              <a:cxnLst/>
              <a:rect l="l" t="t" r="r" b="b"/>
              <a:pathLst>
                <a:path w="2833497" h="1063752">
                  <a:moveTo>
                    <a:pt x="0" y="0"/>
                  </a:moveTo>
                  <a:lnTo>
                    <a:pt x="2833497" y="0"/>
                  </a:lnTo>
                  <a:lnTo>
                    <a:pt x="2833497" y="1063752"/>
                  </a:lnTo>
                  <a:lnTo>
                    <a:pt x="0" y="1063752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265716" y="3261260"/>
            <a:ext cx="1774240" cy="25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687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STRATEGISK MÅL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710031" y="2843003"/>
            <a:ext cx="2996169" cy="1121966"/>
            <a:chOff x="0" y="0"/>
            <a:chExt cx="2840812" cy="1063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40863" cy="1063752"/>
            </a:xfrm>
            <a:custGeom>
              <a:avLst/>
              <a:gdLst/>
              <a:ahLst/>
              <a:cxnLst/>
              <a:rect l="l" t="t" r="r" b="b"/>
              <a:pathLst>
                <a:path w="2840863" h="1063752">
                  <a:moveTo>
                    <a:pt x="0" y="0"/>
                  </a:moveTo>
                  <a:lnTo>
                    <a:pt x="2840863" y="0"/>
                  </a:lnTo>
                  <a:lnTo>
                    <a:pt x="2840863" y="1063752"/>
                  </a:lnTo>
                  <a:lnTo>
                    <a:pt x="0" y="1063752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831407" y="3275083"/>
            <a:ext cx="1225064" cy="257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5"/>
              </a:lnSpc>
            </a:pPr>
            <a:r>
              <a:rPr lang="en-US" sz="1687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DELMÅL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711959" y="4173830"/>
            <a:ext cx="2992311" cy="2214196"/>
            <a:chOff x="0" y="0"/>
            <a:chExt cx="2837155" cy="20993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7180" cy="2099437"/>
            </a:xfrm>
            <a:custGeom>
              <a:avLst/>
              <a:gdLst/>
              <a:ahLst/>
              <a:cxnLst/>
              <a:rect l="l" t="t" r="r" b="b"/>
              <a:pathLst>
                <a:path w="2837180" h="2099437">
                  <a:moveTo>
                    <a:pt x="0" y="0"/>
                  </a:moveTo>
                  <a:lnTo>
                    <a:pt x="2837180" y="0"/>
                  </a:lnTo>
                  <a:lnTo>
                    <a:pt x="2837180" y="2099437"/>
                  </a:lnTo>
                  <a:lnTo>
                    <a:pt x="0" y="2099437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056453" y="4398590"/>
            <a:ext cx="2333126" cy="139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Avis X skal ha flere undersøkende </a:t>
            </a:r>
          </a:p>
          <a:p>
            <a:pPr algn="l">
              <a:lnSpc>
                <a:spcPts val="1772"/>
              </a:lnSpc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saker og levere minst én</a:t>
            </a:r>
          </a:p>
          <a:p>
            <a:pPr algn="l">
              <a:lnSpc>
                <a:spcPts val="1772"/>
              </a:lnSpc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metoderapport til SKUP hvert år.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68887" y="5055217"/>
            <a:ext cx="2057963" cy="451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2"/>
              </a:lnSpc>
            </a:pPr>
            <a:r>
              <a:rPr lang="en-US" sz="147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KOLLEKTIV KOMPETANSE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1857250" y="2848253"/>
            <a:ext cx="3434358" cy="1121966"/>
            <a:chOff x="0" y="0"/>
            <a:chExt cx="3256280" cy="106379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56280" cy="1063752"/>
            </a:xfrm>
            <a:custGeom>
              <a:avLst/>
              <a:gdLst/>
              <a:ahLst/>
              <a:cxnLst/>
              <a:rect l="l" t="t" r="r" b="b"/>
              <a:pathLst>
                <a:path w="3256280" h="1063752">
                  <a:moveTo>
                    <a:pt x="0" y="0"/>
                  </a:moveTo>
                  <a:lnTo>
                    <a:pt x="3256280" y="0"/>
                  </a:lnTo>
                  <a:lnTo>
                    <a:pt x="3256280" y="1063752"/>
                  </a:lnTo>
                  <a:lnTo>
                    <a:pt x="0" y="1063752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42049" y="3203650"/>
            <a:ext cx="2058418" cy="400657"/>
            <a:chOff x="0" y="0"/>
            <a:chExt cx="1951685" cy="37988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51687" cy="379883"/>
            </a:xfrm>
            <a:custGeom>
              <a:avLst/>
              <a:gdLst/>
              <a:ahLst/>
              <a:cxnLst/>
              <a:rect l="l" t="t" r="r" b="b"/>
              <a:pathLst>
                <a:path w="1951687" h="379883">
                  <a:moveTo>
                    <a:pt x="0" y="0"/>
                  </a:moveTo>
                  <a:lnTo>
                    <a:pt x="1951687" y="0"/>
                  </a:lnTo>
                  <a:lnTo>
                    <a:pt x="1951687" y="379883"/>
                  </a:lnTo>
                  <a:lnTo>
                    <a:pt x="0" y="37988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106" b="-5010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1951685" cy="3798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25"/>
                </a:lnSpc>
              </a:pPr>
              <a:r>
                <a:rPr lang="en-US" sz="1687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KOMPETANSEMÅL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857250" y="4173830"/>
            <a:ext cx="3434358" cy="2214196"/>
            <a:chOff x="0" y="0"/>
            <a:chExt cx="3256280" cy="209938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56280" cy="2099437"/>
            </a:xfrm>
            <a:custGeom>
              <a:avLst/>
              <a:gdLst/>
              <a:ahLst/>
              <a:cxnLst/>
              <a:rect l="l" t="t" r="r" b="b"/>
              <a:pathLst>
                <a:path w="3256280" h="2099437">
                  <a:moveTo>
                    <a:pt x="0" y="0"/>
                  </a:moveTo>
                  <a:lnTo>
                    <a:pt x="3256280" y="0"/>
                  </a:lnTo>
                  <a:lnTo>
                    <a:pt x="3256280" y="2099437"/>
                  </a:lnTo>
                  <a:lnTo>
                    <a:pt x="0" y="2099437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045604" y="4398590"/>
            <a:ext cx="3057650" cy="209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 å nå dette målet skal vi: </a:t>
            </a:r>
          </a:p>
          <a:p>
            <a:pPr marL="455223" lvl="1" indent="-227611" algn="l">
              <a:lnSpc>
                <a:spcPts val="1772"/>
              </a:lnSpc>
              <a:buFont typeface="Arial"/>
              <a:buChar char="•"/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 flere i redaksjonen som kan lete i og søke innsyn i offentlige databaser</a:t>
            </a:r>
          </a:p>
          <a:p>
            <a:pPr marL="455223" lvl="1" indent="-227611" algn="l">
              <a:lnSpc>
                <a:spcPts val="1772"/>
              </a:lnSpc>
              <a:buFont typeface="Arial"/>
              <a:buChar char="•"/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 flere i redaksjonen som kan Excel eller andre programmer for å strukturere data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2999580" y="7316481"/>
            <a:ext cx="2409810" cy="811655"/>
            <a:chOff x="0" y="0"/>
            <a:chExt cx="2284857" cy="76956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284857" cy="769620"/>
            </a:xfrm>
            <a:custGeom>
              <a:avLst/>
              <a:gdLst/>
              <a:ahLst/>
              <a:cxnLst/>
              <a:rect l="l" t="t" r="r" b="b"/>
              <a:pathLst>
                <a:path w="2284857" h="769620">
                  <a:moveTo>
                    <a:pt x="0" y="0"/>
                  </a:moveTo>
                  <a:lnTo>
                    <a:pt x="2284857" y="0"/>
                  </a:lnTo>
                  <a:lnTo>
                    <a:pt x="2284857" y="769620"/>
                  </a:lnTo>
                  <a:lnTo>
                    <a:pt x="0" y="769620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71598" y="6620944"/>
            <a:ext cx="2992311" cy="2202731"/>
            <a:chOff x="0" y="0"/>
            <a:chExt cx="2837155" cy="208851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837180" cy="2088515"/>
            </a:xfrm>
            <a:custGeom>
              <a:avLst/>
              <a:gdLst/>
              <a:ahLst/>
              <a:cxnLst/>
              <a:rect l="l" t="t" r="r" b="b"/>
              <a:pathLst>
                <a:path w="2837180" h="2088515">
                  <a:moveTo>
                    <a:pt x="0" y="0"/>
                  </a:moveTo>
                  <a:lnTo>
                    <a:pt x="2837180" y="0"/>
                  </a:lnTo>
                  <a:lnTo>
                    <a:pt x="2837180" y="2088515"/>
                  </a:lnTo>
                  <a:lnTo>
                    <a:pt x="0" y="2088515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726131" y="6620944"/>
            <a:ext cx="2992311" cy="2202731"/>
            <a:chOff x="0" y="0"/>
            <a:chExt cx="2837155" cy="208851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837180" cy="2088515"/>
            </a:xfrm>
            <a:custGeom>
              <a:avLst/>
              <a:gdLst/>
              <a:ahLst/>
              <a:cxnLst/>
              <a:rect l="l" t="t" r="r" b="b"/>
              <a:pathLst>
                <a:path w="2837180" h="2088515">
                  <a:moveTo>
                    <a:pt x="0" y="0"/>
                  </a:moveTo>
                  <a:lnTo>
                    <a:pt x="2837180" y="0"/>
                  </a:lnTo>
                  <a:lnTo>
                    <a:pt x="2837180" y="2088515"/>
                  </a:lnTo>
                  <a:lnTo>
                    <a:pt x="0" y="2088515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825746" y="7614161"/>
            <a:ext cx="2757492" cy="39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2"/>
              </a:lnSpc>
            </a:pPr>
            <a:r>
              <a:rPr lang="en-US" sz="147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SPESIALKOMPETANSE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1864041" y="6590364"/>
            <a:ext cx="3434358" cy="2214196"/>
            <a:chOff x="0" y="0"/>
            <a:chExt cx="3256280" cy="209938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56280" cy="2099437"/>
            </a:xfrm>
            <a:custGeom>
              <a:avLst/>
              <a:gdLst/>
              <a:ahLst/>
              <a:cxnLst/>
              <a:rect l="l" t="t" r="r" b="b"/>
              <a:pathLst>
                <a:path w="3256280" h="2099437">
                  <a:moveTo>
                    <a:pt x="0" y="0"/>
                  </a:moveTo>
                  <a:lnTo>
                    <a:pt x="3256280" y="0"/>
                  </a:lnTo>
                  <a:lnTo>
                    <a:pt x="3256280" y="2099437"/>
                  </a:lnTo>
                  <a:lnTo>
                    <a:pt x="0" y="2099437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2052395" y="6843521"/>
            <a:ext cx="3057650" cy="233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 å nå dette målet skal: </a:t>
            </a:r>
          </a:p>
          <a:p>
            <a:pPr marL="455223" lvl="1" indent="-227611" algn="l">
              <a:lnSpc>
                <a:spcPts val="1772"/>
              </a:lnSpc>
              <a:buFont typeface="Arial"/>
              <a:buChar char="•"/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 jobbe med formidling av meningsstoff</a:t>
            </a:r>
          </a:p>
          <a:p>
            <a:pPr marL="455223" lvl="1" indent="-227611" algn="l">
              <a:lnSpc>
                <a:spcPts val="1772"/>
              </a:lnSpc>
              <a:buFont typeface="Arial"/>
              <a:buChar char="•"/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alle i avdeling x være komfortable foran kamera </a:t>
            </a:r>
          </a:p>
          <a:p>
            <a:pPr marL="455223" lvl="1" indent="-227611" algn="l">
              <a:lnSpc>
                <a:spcPts val="1772"/>
              </a:lnSpc>
              <a:buFont typeface="Arial"/>
              <a:buChar char="•"/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noen ha spesialkompetanse på sosiale medier </a:t>
            </a:r>
          </a:p>
          <a:p>
            <a:pPr marL="455223" lvl="1" indent="-227611" algn="l">
              <a:lnSpc>
                <a:spcPts val="1772"/>
              </a:lnSpc>
            </a:pPr>
            <a:endParaRPr lang="en-US" sz="147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455223" lvl="1" indent="-227611" algn="l">
              <a:lnSpc>
                <a:spcPts val="1772"/>
              </a:lnSpc>
            </a:pPr>
            <a:endParaRPr lang="en-US" sz="147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058208" y="6843521"/>
            <a:ext cx="2333126" cy="139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 skal gjøre veien kortere fra hendelse til analyse / meininger  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887562" y="4398590"/>
            <a:ext cx="2333126" cy="139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Avis X skal sette dagsorden oftere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906542" y="6843521"/>
            <a:ext cx="1915552" cy="139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47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Mediehuset skal ta en sterkere rolle i samfunnsdebatten</a:t>
            </a:r>
          </a:p>
        </p:txBody>
      </p:sp>
      <p:grpSp>
        <p:nvGrpSpPr>
          <p:cNvPr id="54" name="Group 2">
            <a:extLst>
              <a:ext uri="{FF2B5EF4-FFF2-40B4-BE49-F238E27FC236}">
                <a16:creationId xmlns:a16="http://schemas.microsoft.com/office/drawing/2014/main" id="{70D3B499-07AB-BB79-9EED-51370DE54045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E2370314-7E2D-0A91-F23D-CD86F6519AFD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6" name="Freeform 7">
            <a:extLst>
              <a:ext uri="{FF2B5EF4-FFF2-40B4-BE49-F238E27FC236}">
                <a16:creationId xmlns:a16="http://schemas.microsoft.com/office/drawing/2014/main" id="{AB8C1E5C-AD14-EB07-F2D9-66979352323A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7" name="Freeform 8">
            <a:extLst>
              <a:ext uri="{FF2B5EF4-FFF2-40B4-BE49-F238E27FC236}">
                <a16:creationId xmlns:a16="http://schemas.microsoft.com/office/drawing/2014/main" id="{664AD888-51B5-0A5D-9CBA-B8EEA05AD7F1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22874" y="1584294"/>
            <a:ext cx="2351464" cy="3369261"/>
          </a:xfrm>
          <a:custGeom>
            <a:avLst/>
            <a:gdLst/>
            <a:ahLst/>
            <a:cxnLst/>
            <a:rect l="l" t="t" r="r" b="b"/>
            <a:pathLst>
              <a:path w="2351464" h="3369261">
                <a:moveTo>
                  <a:pt x="0" y="0"/>
                </a:moveTo>
                <a:lnTo>
                  <a:pt x="2351464" y="0"/>
                </a:lnTo>
                <a:lnTo>
                  <a:pt x="2351464" y="3369262"/>
                </a:lnTo>
                <a:lnTo>
                  <a:pt x="0" y="33692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7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2781932" y="481199"/>
            <a:ext cx="7429745" cy="803873"/>
            <a:chOff x="-1" y="0"/>
            <a:chExt cx="7044499" cy="762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57633" cy="762187"/>
            </a:xfrm>
            <a:custGeom>
              <a:avLst/>
              <a:gdLst/>
              <a:ahLst/>
              <a:cxnLst/>
              <a:rect l="l" t="t" r="r" b="b"/>
              <a:pathLst>
                <a:path w="5657633" h="762187">
                  <a:moveTo>
                    <a:pt x="0" y="0"/>
                  </a:moveTo>
                  <a:lnTo>
                    <a:pt x="5657633" y="0"/>
                  </a:lnTo>
                  <a:lnTo>
                    <a:pt x="5657633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4635" b="-9463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9525"/>
              <a:ext cx="7044499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PLAN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Prioritering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for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avdeling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/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redaksjon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eller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hver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enkelt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medarbeider</a:t>
              </a:r>
              <a:endPara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7" name="Freeform 7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73858" y="3117992"/>
            <a:ext cx="769435" cy="13395"/>
            <a:chOff x="0" y="0"/>
            <a:chExt cx="729539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716788" cy="12700"/>
            </a:xfrm>
            <a:custGeom>
              <a:avLst/>
              <a:gdLst/>
              <a:ahLst/>
              <a:cxnLst/>
              <a:rect l="l" t="t" r="r" b="b"/>
              <a:pathLst>
                <a:path w="716788" h="12700">
                  <a:moveTo>
                    <a:pt x="0" y="0"/>
                  </a:moveTo>
                  <a:lnTo>
                    <a:pt x="716788" y="0"/>
                  </a:lnTo>
                  <a:lnTo>
                    <a:pt x="71678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264854" y="2695368"/>
            <a:ext cx="903555" cy="885459"/>
            <a:chOff x="0" y="0"/>
            <a:chExt cx="856704" cy="839546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63264" y="2979868"/>
            <a:ext cx="706736" cy="316446"/>
            <a:chOff x="0" y="0"/>
            <a:chExt cx="670090" cy="3000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082278" y="3159690"/>
            <a:ext cx="825358" cy="13395"/>
            <a:chOff x="0" y="0"/>
            <a:chExt cx="782561" cy="12700"/>
          </a:xfrm>
        </p:grpSpPr>
        <p:sp>
          <p:nvSpPr>
            <p:cNvPr id="19" name="Freeform 19"/>
            <p:cNvSpPr/>
            <p:nvPr/>
          </p:nvSpPr>
          <p:spPr>
            <a:xfrm>
              <a:off x="6350" y="0"/>
              <a:ext cx="769874" cy="12700"/>
            </a:xfrm>
            <a:custGeom>
              <a:avLst/>
              <a:gdLst/>
              <a:ahLst/>
              <a:cxnLst/>
              <a:rect l="l" t="t" r="r" b="b"/>
              <a:pathLst>
                <a:path w="769874" h="12700">
                  <a:moveTo>
                    <a:pt x="0" y="0"/>
                  </a:moveTo>
                  <a:lnTo>
                    <a:pt x="769874" y="0"/>
                  </a:lnTo>
                  <a:lnTo>
                    <a:pt x="7698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669981" y="2768797"/>
            <a:ext cx="3947114" cy="696770"/>
            <a:chOff x="0" y="0"/>
            <a:chExt cx="3742449" cy="660641"/>
          </a:xfrm>
        </p:grpSpPr>
        <p:sp>
          <p:nvSpPr>
            <p:cNvPr id="21" name="Freeform 21"/>
            <p:cNvSpPr/>
            <p:nvPr/>
          </p:nvSpPr>
          <p:spPr>
            <a:xfrm>
              <a:off x="6350" y="6350"/>
              <a:ext cx="3729736" cy="647954"/>
            </a:xfrm>
            <a:custGeom>
              <a:avLst/>
              <a:gdLst/>
              <a:ahLst/>
              <a:cxnLst/>
              <a:rect l="l" t="t" r="r" b="b"/>
              <a:pathLst>
                <a:path w="3729736" h="647954">
                  <a:moveTo>
                    <a:pt x="0" y="0"/>
                  </a:moveTo>
                  <a:lnTo>
                    <a:pt x="3729736" y="0"/>
                  </a:lnTo>
                  <a:lnTo>
                    <a:pt x="3729736" y="647954"/>
                  </a:lnTo>
                  <a:lnTo>
                    <a:pt x="0" y="647954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3742436" cy="660654"/>
            </a:xfrm>
            <a:custGeom>
              <a:avLst/>
              <a:gdLst/>
              <a:ahLst/>
              <a:cxnLst/>
              <a:rect l="l" t="t" r="r" b="b"/>
              <a:pathLst>
                <a:path w="3742436" h="660654">
                  <a:moveTo>
                    <a:pt x="6350" y="0"/>
                  </a:moveTo>
                  <a:lnTo>
                    <a:pt x="3736086" y="0"/>
                  </a:lnTo>
                  <a:cubicBezTo>
                    <a:pt x="3739642" y="0"/>
                    <a:pt x="3742436" y="2794"/>
                    <a:pt x="3742436" y="6350"/>
                  </a:cubicBezTo>
                  <a:lnTo>
                    <a:pt x="3742436" y="654304"/>
                  </a:lnTo>
                  <a:cubicBezTo>
                    <a:pt x="3742436" y="657860"/>
                    <a:pt x="3739642" y="660654"/>
                    <a:pt x="3736086" y="660654"/>
                  </a:cubicBezTo>
                  <a:lnTo>
                    <a:pt x="6350" y="660654"/>
                  </a:lnTo>
                  <a:cubicBezTo>
                    <a:pt x="2794" y="660654"/>
                    <a:pt x="0" y="657860"/>
                    <a:pt x="0" y="654304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54304"/>
                  </a:lnTo>
                  <a:lnTo>
                    <a:pt x="6350" y="654304"/>
                  </a:lnTo>
                  <a:lnTo>
                    <a:pt x="6350" y="647954"/>
                  </a:lnTo>
                  <a:lnTo>
                    <a:pt x="3736086" y="647954"/>
                  </a:lnTo>
                  <a:lnTo>
                    <a:pt x="3736086" y="654304"/>
                  </a:lnTo>
                  <a:lnTo>
                    <a:pt x="3729736" y="654304"/>
                  </a:lnTo>
                  <a:lnTo>
                    <a:pt x="3729736" y="6350"/>
                  </a:lnTo>
                  <a:lnTo>
                    <a:pt x="3736086" y="6350"/>
                  </a:lnTo>
                  <a:lnTo>
                    <a:pt x="3736086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80551" y="3010140"/>
            <a:ext cx="2324581" cy="316446"/>
            <a:chOff x="0" y="0"/>
            <a:chExt cx="2204047" cy="3000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04052" cy="300031"/>
            </a:xfrm>
            <a:custGeom>
              <a:avLst/>
              <a:gdLst/>
              <a:ahLst/>
              <a:cxnLst/>
              <a:rect l="l" t="t" r="r" b="b"/>
              <a:pathLst>
                <a:path w="2204052" h="300031">
                  <a:moveTo>
                    <a:pt x="0" y="0"/>
                  </a:moveTo>
                  <a:lnTo>
                    <a:pt x="2204052" y="0"/>
                  </a:lnTo>
                  <a:lnTo>
                    <a:pt x="2204052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3137" b="-9313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2204047" cy="319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PLAN - Prioritering og tiltak 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11678" y="2958276"/>
            <a:ext cx="3025208" cy="511256"/>
            <a:chOff x="0" y="0"/>
            <a:chExt cx="2868346" cy="48474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68349" cy="484742"/>
            </a:xfrm>
            <a:custGeom>
              <a:avLst/>
              <a:gdLst/>
              <a:ahLst/>
              <a:cxnLst/>
              <a:rect l="l" t="t" r="r" b="b"/>
              <a:pathLst>
                <a:path w="2868349" h="484742">
                  <a:moveTo>
                    <a:pt x="0" y="0"/>
                  </a:moveTo>
                  <a:lnTo>
                    <a:pt x="2868349" y="0"/>
                  </a:lnTo>
                  <a:lnTo>
                    <a:pt x="2868349" y="484742"/>
                  </a:lnTo>
                  <a:lnTo>
                    <a:pt x="0" y="48474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5297" b="-65298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2868346" cy="4847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Ledelsen/Klubb(er), avdelingsledere,</a:t>
              </a:r>
            </a:p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medarbeidere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363264" y="4288581"/>
            <a:ext cx="7083374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u="sng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OPPGAVE</a:t>
            </a:r>
          </a:p>
          <a:p>
            <a:pPr algn="l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Hvilke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kompetansebehov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prioriteres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 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 at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kartleggingen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eksisterende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behovene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foretatt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bestemmer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man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hvilke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områder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prioriteres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Kompetanseutvikling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redaksjonen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helhet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kollektivt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forankres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hos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ledergruppen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eventuelt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øverste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individuelle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planen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inngås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sammen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selv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</a:p>
          <a:p>
            <a:pPr algn="l"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600" b="1" u="sng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FORSLAG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Bruk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skjemaet</a:t>
            </a: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VÅR KOMPETANSEPLAN </a:t>
            </a:r>
            <a:r>
              <a:rPr lang="en-US" sz="1600" b="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oversikt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over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redaksjonens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avdelingens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strategiske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prioriteringer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kommende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året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Deretter sett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ned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prioriterte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kompetansebehovene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 den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kompetanseløft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bruk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skjemaet</a:t>
            </a: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MIN KOMPETANSEPLAN. </a:t>
            </a: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A1F5DE2D-3B07-0EBC-7FA1-36C162993967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6464622C-521A-7E8A-9776-FEDA9529E2FE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6" name="Freeform 7">
            <a:extLst>
              <a:ext uri="{FF2B5EF4-FFF2-40B4-BE49-F238E27FC236}">
                <a16:creationId xmlns:a16="http://schemas.microsoft.com/office/drawing/2014/main" id="{56682667-8E36-60CF-EB5B-5ED5AB338FE0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9EDE9914-7BD0-58B3-2DD4-C789E6C21EF7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1933" y="481199"/>
            <a:ext cx="4421508" cy="803873"/>
            <a:chOff x="0" y="0"/>
            <a:chExt cx="4192245" cy="7621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92248" cy="762187"/>
            </a:xfrm>
            <a:custGeom>
              <a:avLst/>
              <a:gdLst/>
              <a:ahLst/>
              <a:cxnLst/>
              <a:rect l="l" t="t" r="r" b="b"/>
              <a:pathLst>
                <a:path w="4192248" h="762187">
                  <a:moveTo>
                    <a:pt x="0" y="0"/>
                  </a:moveTo>
                  <a:lnTo>
                    <a:pt x="4192248" y="0"/>
                  </a:lnTo>
                  <a:lnTo>
                    <a:pt x="4192248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7172" b="-5717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192245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VÅR KOMPETANSEPLAN</a:t>
              </a:r>
            </a:p>
            <a:p>
              <a:pPr algn="l">
                <a:lnSpc>
                  <a:spcPts val="1772"/>
                </a:lnSpc>
              </a:pPr>
              <a:r>
                <a:rPr lang="en-US" sz="1476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Skjema for prioriteringer for redaksjon/avdeling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3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843360" y="2915735"/>
            <a:ext cx="12447203" cy="800417"/>
            <a:chOff x="0" y="0"/>
            <a:chExt cx="11801792" cy="758914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11789156" cy="746252"/>
            </a:xfrm>
            <a:custGeom>
              <a:avLst/>
              <a:gdLst/>
              <a:ahLst/>
              <a:cxnLst/>
              <a:rect l="l" t="t" r="r" b="b"/>
              <a:pathLst>
                <a:path w="11789156" h="746252">
                  <a:moveTo>
                    <a:pt x="0" y="0"/>
                  </a:moveTo>
                  <a:lnTo>
                    <a:pt x="11789156" y="0"/>
                  </a:lnTo>
                  <a:lnTo>
                    <a:pt x="11789156" y="746252"/>
                  </a:lnTo>
                  <a:lnTo>
                    <a:pt x="0" y="746252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1801856" cy="758952"/>
            </a:xfrm>
            <a:custGeom>
              <a:avLst/>
              <a:gdLst/>
              <a:ahLst/>
              <a:cxnLst/>
              <a:rect l="l" t="t" r="r" b="b"/>
              <a:pathLst>
                <a:path w="11801856" h="758952">
                  <a:moveTo>
                    <a:pt x="6350" y="0"/>
                  </a:moveTo>
                  <a:lnTo>
                    <a:pt x="11795506" y="0"/>
                  </a:lnTo>
                  <a:cubicBezTo>
                    <a:pt x="11799063" y="0"/>
                    <a:pt x="11801856" y="2794"/>
                    <a:pt x="11801856" y="6350"/>
                  </a:cubicBezTo>
                  <a:lnTo>
                    <a:pt x="11801856" y="752602"/>
                  </a:lnTo>
                  <a:cubicBezTo>
                    <a:pt x="11801856" y="756158"/>
                    <a:pt x="11799063" y="758952"/>
                    <a:pt x="11795506" y="758952"/>
                  </a:cubicBezTo>
                  <a:lnTo>
                    <a:pt x="6350" y="758952"/>
                  </a:lnTo>
                  <a:cubicBezTo>
                    <a:pt x="2794" y="758952"/>
                    <a:pt x="0" y="756158"/>
                    <a:pt x="0" y="752602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752602"/>
                  </a:lnTo>
                  <a:lnTo>
                    <a:pt x="6350" y="752602"/>
                  </a:lnTo>
                  <a:lnTo>
                    <a:pt x="6350" y="746252"/>
                  </a:lnTo>
                  <a:lnTo>
                    <a:pt x="11795506" y="746252"/>
                  </a:lnTo>
                  <a:lnTo>
                    <a:pt x="11795506" y="752602"/>
                  </a:lnTo>
                  <a:lnTo>
                    <a:pt x="11789156" y="752602"/>
                  </a:lnTo>
                  <a:lnTo>
                    <a:pt x="11789156" y="6350"/>
                  </a:lnTo>
                  <a:lnTo>
                    <a:pt x="11795506" y="6350"/>
                  </a:lnTo>
                  <a:lnTo>
                    <a:pt x="11795506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201869" y="3103486"/>
            <a:ext cx="701686" cy="424794"/>
            <a:chOff x="0" y="0"/>
            <a:chExt cx="665302" cy="4027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5299" cy="402767"/>
            </a:xfrm>
            <a:custGeom>
              <a:avLst/>
              <a:gdLst/>
              <a:ahLst/>
              <a:cxnLst/>
              <a:rect l="l" t="t" r="r" b="b"/>
              <a:pathLst>
                <a:path w="665299" h="402767">
                  <a:moveTo>
                    <a:pt x="0" y="0"/>
                  </a:moveTo>
                  <a:lnTo>
                    <a:pt x="665299" y="0"/>
                  </a:lnTo>
                  <a:lnTo>
                    <a:pt x="665299" y="402767"/>
                  </a:lnTo>
                  <a:lnTo>
                    <a:pt x="0" y="40276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7673" r="-2767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665302" cy="4027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LEDER: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872301" y="3103486"/>
            <a:ext cx="668695" cy="424794"/>
            <a:chOff x="0" y="0"/>
            <a:chExt cx="634022" cy="4027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4022" cy="402767"/>
            </a:xfrm>
            <a:custGeom>
              <a:avLst/>
              <a:gdLst/>
              <a:ahLst/>
              <a:cxnLst/>
              <a:rect l="l" t="t" r="r" b="b"/>
              <a:pathLst>
                <a:path w="634022" h="402767">
                  <a:moveTo>
                    <a:pt x="0" y="0"/>
                  </a:moveTo>
                  <a:lnTo>
                    <a:pt x="634022" y="0"/>
                  </a:lnTo>
                  <a:lnTo>
                    <a:pt x="634022" y="402767"/>
                  </a:lnTo>
                  <a:lnTo>
                    <a:pt x="0" y="40276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1505" r="-3150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634022" cy="4027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DATO: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192944" y="3103486"/>
            <a:ext cx="2618256" cy="424794"/>
            <a:chOff x="0" y="0"/>
            <a:chExt cx="2482494" cy="40276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82498" cy="402767"/>
            </a:xfrm>
            <a:custGeom>
              <a:avLst/>
              <a:gdLst/>
              <a:ahLst/>
              <a:cxnLst/>
              <a:rect l="l" t="t" r="r" b="b"/>
              <a:pathLst>
                <a:path w="2482498" h="402767">
                  <a:moveTo>
                    <a:pt x="0" y="0"/>
                  </a:moveTo>
                  <a:lnTo>
                    <a:pt x="2482498" y="0"/>
                  </a:lnTo>
                  <a:lnTo>
                    <a:pt x="2482498" y="402767"/>
                  </a:lnTo>
                  <a:lnTo>
                    <a:pt x="0" y="40276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097" b="-7009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2482494" cy="4027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AVDELING: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850004" y="3780928"/>
            <a:ext cx="12433916" cy="4833510"/>
            <a:chOff x="0" y="0"/>
            <a:chExt cx="11789194" cy="4582884"/>
          </a:xfrm>
        </p:grpSpPr>
        <p:sp>
          <p:nvSpPr>
            <p:cNvPr id="23" name="Freeform 23"/>
            <p:cNvSpPr/>
            <p:nvPr/>
          </p:nvSpPr>
          <p:spPr>
            <a:xfrm>
              <a:off x="6350" y="6350"/>
              <a:ext cx="11776456" cy="4570222"/>
            </a:xfrm>
            <a:custGeom>
              <a:avLst/>
              <a:gdLst/>
              <a:ahLst/>
              <a:cxnLst/>
              <a:rect l="l" t="t" r="r" b="b"/>
              <a:pathLst>
                <a:path w="11776456" h="4570222">
                  <a:moveTo>
                    <a:pt x="0" y="0"/>
                  </a:moveTo>
                  <a:lnTo>
                    <a:pt x="11776456" y="0"/>
                  </a:lnTo>
                  <a:lnTo>
                    <a:pt x="11776456" y="4570222"/>
                  </a:lnTo>
                  <a:lnTo>
                    <a:pt x="0" y="4570222"/>
                  </a:lnTo>
                  <a:close/>
                </a:path>
              </a:pathLst>
            </a:custGeom>
            <a:solidFill>
              <a:srgbClr val="F5E9E1">
                <a:alpha val="48235"/>
              </a:srgbClr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971804" y="3728850"/>
            <a:ext cx="26802" cy="4937653"/>
            <a:chOff x="0" y="0"/>
            <a:chExt cx="25413" cy="4681626"/>
          </a:xfrm>
        </p:grpSpPr>
        <p:sp>
          <p:nvSpPr>
            <p:cNvPr id="25" name="Freeform 25"/>
            <p:cNvSpPr/>
            <p:nvPr/>
          </p:nvSpPr>
          <p:spPr>
            <a:xfrm>
              <a:off x="0" y="12700"/>
              <a:ext cx="25400" cy="4656201"/>
            </a:xfrm>
            <a:custGeom>
              <a:avLst/>
              <a:gdLst/>
              <a:ahLst/>
              <a:cxnLst/>
              <a:rect l="l" t="t" r="r" b="b"/>
              <a:pathLst>
                <a:path w="25400" h="4656201">
                  <a:moveTo>
                    <a:pt x="0" y="4656201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656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541898" y="2839279"/>
            <a:ext cx="26802" cy="953329"/>
            <a:chOff x="0" y="0"/>
            <a:chExt cx="25413" cy="903897"/>
          </a:xfrm>
        </p:grpSpPr>
        <p:sp>
          <p:nvSpPr>
            <p:cNvPr id="27" name="Freeform 27"/>
            <p:cNvSpPr/>
            <p:nvPr/>
          </p:nvSpPr>
          <p:spPr>
            <a:xfrm>
              <a:off x="0" y="12700"/>
              <a:ext cx="25400" cy="878459"/>
            </a:xfrm>
            <a:custGeom>
              <a:avLst/>
              <a:gdLst/>
              <a:ahLst/>
              <a:cxnLst/>
              <a:rect l="l" t="t" r="r" b="b"/>
              <a:pathLst>
                <a:path w="25400" h="878459">
                  <a:moveTo>
                    <a:pt x="0" y="878459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878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971804" y="2839279"/>
            <a:ext cx="26802" cy="953329"/>
            <a:chOff x="0" y="0"/>
            <a:chExt cx="25413" cy="903897"/>
          </a:xfrm>
        </p:grpSpPr>
        <p:sp>
          <p:nvSpPr>
            <p:cNvPr id="29" name="Freeform 29"/>
            <p:cNvSpPr/>
            <p:nvPr/>
          </p:nvSpPr>
          <p:spPr>
            <a:xfrm>
              <a:off x="0" y="12700"/>
              <a:ext cx="25400" cy="878459"/>
            </a:xfrm>
            <a:custGeom>
              <a:avLst/>
              <a:gdLst/>
              <a:ahLst/>
              <a:cxnLst/>
              <a:rect l="l" t="t" r="r" b="b"/>
              <a:pathLst>
                <a:path w="25400" h="878459">
                  <a:moveTo>
                    <a:pt x="0" y="878459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878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752518" y="4595543"/>
            <a:ext cx="12628900" cy="26802"/>
            <a:chOff x="0" y="0"/>
            <a:chExt cx="11974068" cy="25413"/>
          </a:xfrm>
        </p:grpSpPr>
        <p:sp>
          <p:nvSpPr>
            <p:cNvPr id="31" name="Freeform 31"/>
            <p:cNvSpPr/>
            <p:nvPr/>
          </p:nvSpPr>
          <p:spPr>
            <a:xfrm>
              <a:off x="12700" y="0"/>
              <a:ext cx="11948668" cy="25400"/>
            </a:xfrm>
            <a:custGeom>
              <a:avLst/>
              <a:gdLst/>
              <a:ahLst/>
              <a:cxnLst/>
              <a:rect l="l" t="t" r="r" b="b"/>
              <a:pathLst>
                <a:path w="11948668" h="25400">
                  <a:moveTo>
                    <a:pt x="11948668" y="25400"/>
                  </a:moveTo>
                  <a:lnTo>
                    <a:pt x="0" y="25400"/>
                  </a:lnTo>
                  <a:lnTo>
                    <a:pt x="0" y="0"/>
                  </a:lnTo>
                  <a:lnTo>
                    <a:pt x="11948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192944" y="3825344"/>
            <a:ext cx="4440997" cy="693100"/>
            <a:chOff x="0" y="0"/>
            <a:chExt cx="4210723" cy="65716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210722" cy="657155"/>
            </a:xfrm>
            <a:custGeom>
              <a:avLst/>
              <a:gdLst/>
              <a:ahLst/>
              <a:cxnLst/>
              <a:rect l="l" t="t" r="r" b="b"/>
              <a:pathLst>
                <a:path w="4210722" h="657155">
                  <a:moveTo>
                    <a:pt x="0" y="0"/>
                  </a:moveTo>
                  <a:lnTo>
                    <a:pt x="4210722" y="0"/>
                  </a:lnTo>
                  <a:lnTo>
                    <a:pt x="4210722" y="657155"/>
                  </a:lnTo>
                  <a:lnTo>
                    <a:pt x="0" y="65715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4849" b="-7485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4210723" cy="6571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Strategiske prioriteringer for redaksjonen/ </a:t>
              </a:r>
            </a:p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avdelingen kommende år: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201869" y="3825344"/>
            <a:ext cx="4191444" cy="693100"/>
            <a:chOff x="0" y="0"/>
            <a:chExt cx="3974109" cy="65716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974104" cy="657155"/>
            </a:xfrm>
            <a:custGeom>
              <a:avLst/>
              <a:gdLst/>
              <a:ahLst/>
              <a:cxnLst/>
              <a:rect l="l" t="t" r="r" b="b"/>
              <a:pathLst>
                <a:path w="3974104" h="657155">
                  <a:moveTo>
                    <a:pt x="0" y="0"/>
                  </a:moveTo>
                  <a:lnTo>
                    <a:pt x="3974104" y="0"/>
                  </a:lnTo>
                  <a:lnTo>
                    <a:pt x="3974104" y="657155"/>
                  </a:lnTo>
                  <a:lnTo>
                    <a:pt x="0" y="65715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7834" b="-6783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3974109" cy="6571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Prioriterte kompetansebehov for redaksjonen/avdelingen kommende år: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541898" y="3622270"/>
            <a:ext cx="26802" cy="4937653"/>
            <a:chOff x="0" y="0"/>
            <a:chExt cx="25413" cy="4681626"/>
          </a:xfrm>
        </p:grpSpPr>
        <p:sp>
          <p:nvSpPr>
            <p:cNvPr id="39" name="Freeform 39"/>
            <p:cNvSpPr/>
            <p:nvPr/>
          </p:nvSpPr>
          <p:spPr>
            <a:xfrm>
              <a:off x="0" y="12700"/>
              <a:ext cx="25400" cy="4656201"/>
            </a:xfrm>
            <a:custGeom>
              <a:avLst/>
              <a:gdLst/>
              <a:ahLst/>
              <a:cxnLst/>
              <a:rect l="l" t="t" r="r" b="b"/>
              <a:pathLst>
                <a:path w="25400" h="4656201">
                  <a:moveTo>
                    <a:pt x="0" y="4656201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656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8219710" y="5099780"/>
            <a:ext cx="4048564" cy="3036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Leder/avdelingsleder fyller inn en liste over prioriterte kompetansebehov basert på kartleggingen. </a:t>
            </a:r>
          </a:p>
          <a:p>
            <a:pPr algn="l">
              <a:lnSpc>
                <a:spcPts val="1519"/>
              </a:lnSpc>
            </a:pPr>
            <a:endParaRPr lang="en-US" sz="1265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Hva har redaksjonen/avdelingen behov for å betydelig styrke, dreie eller anskaffe ny kompetanse innen?</a:t>
            </a:r>
          </a:p>
          <a:p>
            <a:pPr algn="l">
              <a:lnSpc>
                <a:spcPts val="1519"/>
              </a:lnSpc>
            </a:pPr>
            <a:endParaRPr lang="en-US" sz="1265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Dette er ikke en totaloversikt over kompetanse avdelingen trenger for å gjennomføre oppgavene, men en prioritering som viser hvilken kompetanse som må skaffes eller utvikles for å nå strategiske mål avdelingen har ansvar for.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220188" y="5099780"/>
            <a:ext cx="4048564" cy="71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Ledergruppe fyller inn hva som er prioritert å få til eksempelvis det neste året basert på strategi og hovedmål.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2768538" y="1841279"/>
            <a:ext cx="9770694" cy="348914"/>
            <a:chOff x="0" y="0"/>
            <a:chExt cx="9264066" cy="33082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264066" cy="330817"/>
            </a:xfrm>
            <a:custGeom>
              <a:avLst/>
              <a:gdLst/>
              <a:ahLst/>
              <a:cxnLst/>
              <a:rect l="l" t="t" r="r" b="b"/>
              <a:pathLst>
                <a:path w="9264066" h="330817">
                  <a:moveTo>
                    <a:pt x="0" y="0"/>
                  </a:moveTo>
                  <a:lnTo>
                    <a:pt x="9264066" y="0"/>
                  </a:lnTo>
                  <a:lnTo>
                    <a:pt x="9264066" y="330817"/>
                  </a:lnTo>
                  <a:lnTo>
                    <a:pt x="0" y="33081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650" b="-49565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0"/>
              <a:ext cx="9264066" cy="33082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72"/>
                </a:lnSpc>
              </a:pPr>
              <a:r>
                <a:rPr lang="en-US" sz="1476" b="1">
                  <a:solidFill>
                    <a:srgbClr val="46464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Eksempel på hvordan man kan fylle ut skjemaet </a:t>
              </a:r>
            </a:p>
          </p:txBody>
        </p:sp>
      </p:grpSp>
      <p:grpSp>
        <p:nvGrpSpPr>
          <p:cNvPr id="49" name="Group 2">
            <a:extLst>
              <a:ext uri="{FF2B5EF4-FFF2-40B4-BE49-F238E27FC236}">
                <a16:creationId xmlns:a16="http://schemas.microsoft.com/office/drawing/2014/main" id="{D37FB95B-DAFB-A486-7FCF-C5ED83BEC4DA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F6415A41-8E8C-7B1A-FAE6-CC1936D6686F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1" name="Freeform 7">
            <a:extLst>
              <a:ext uri="{FF2B5EF4-FFF2-40B4-BE49-F238E27FC236}">
                <a16:creationId xmlns:a16="http://schemas.microsoft.com/office/drawing/2014/main" id="{D22FE7EF-8E26-2FA0-56D4-4294A45C2708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A392C088-DD9C-0924-9FB9-DDCE9335CB41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93184" y="3644759"/>
            <a:ext cx="12810556" cy="1606299"/>
            <a:chOff x="0" y="0"/>
            <a:chExt cx="12146305" cy="1523009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133580" cy="1510284"/>
            </a:xfrm>
            <a:custGeom>
              <a:avLst/>
              <a:gdLst/>
              <a:ahLst/>
              <a:cxnLst/>
              <a:rect l="l" t="t" r="r" b="b"/>
              <a:pathLst>
                <a:path w="12133580" h="1510284">
                  <a:moveTo>
                    <a:pt x="0" y="0"/>
                  </a:moveTo>
                  <a:lnTo>
                    <a:pt x="12133580" y="0"/>
                  </a:lnTo>
                  <a:lnTo>
                    <a:pt x="12133580" y="1510284"/>
                  </a:lnTo>
                  <a:lnTo>
                    <a:pt x="0" y="1510284"/>
                  </a:lnTo>
                  <a:close/>
                </a:path>
              </a:pathLst>
            </a:custGeom>
            <a:solidFill>
              <a:srgbClr val="F6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792233" y="3054650"/>
            <a:ext cx="12810556" cy="602901"/>
            <a:chOff x="0" y="0"/>
            <a:chExt cx="12146305" cy="571640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12133580" cy="558927"/>
            </a:xfrm>
            <a:custGeom>
              <a:avLst/>
              <a:gdLst/>
              <a:ahLst/>
              <a:cxnLst/>
              <a:rect l="l" t="t" r="r" b="b"/>
              <a:pathLst>
                <a:path w="12133580" h="558927">
                  <a:moveTo>
                    <a:pt x="0" y="0"/>
                  </a:moveTo>
                  <a:lnTo>
                    <a:pt x="12133580" y="0"/>
                  </a:lnTo>
                  <a:lnTo>
                    <a:pt x="12133580" y="558927"/>
                  </a:lnTo>
                  <a:lnTo>
                    <a:pt x="0" y="558927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75311" y="3197877"/>
            <a:ext cx="1335823" cy="316446"/>
            <a:chOff x="0" y="0"/>
            <a:chExt cx="1266558" cy="300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6558" cy="300031"/>
            </a:xfrm>
            <a:custGeom>
              <a:avLst/>
              <a:gdLst/>
              <a:ahLst/>
              <a:cxnLst/>
              <a:rect l="l" t="t" r="r" b="b"/>
              <a:pathLst>
                <a:path w="1266558" h="300031">
                  <a:moveTo>
                    <a:pt x="0" y="0"/>
                  </a:moveTo>
                  <a:lnTo>
                    <a:pt x="1266558" y="0"/>
                  </a:lnTo>
                  <a:lnTo>
                    <a:pt x="1266558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253" b="-3225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66558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VEDTATT/DATO: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1352" y="3195319"/>
            <a:ext cx="1365613" cy="321549"/>
            <a:chOff x="0" y="0"/>
            <a:chExt cx="1294803" cy="304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4799" cy="304875"/>
            </a:xfrm>
            <a:custGeom>
              <a:avLst/>
              <a:gdLst/>
              <a:ahLst/>
              <a:cxnLst/>
              <a:rect l="l" t="t" r="r" b="b"/>
              <a:pathLst>
                <a:path w="1294799" h="304875">
                  <a:moveTo>
                    <a:pt x="0" y="0"/>
                  </a:moveTo>
                  <a:lnTo>
                    <a:pt x="1294799" y="0"/>
                  </a:lnTo>
                  <a:lnTo>
                    <a:pt x="129479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752" b="-3275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29480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SIST OPPDATERT: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05625" y="3195319"/>
            <a:ext cx="2393763" cy="321549"/>
            <a:chOff x="0" y="0"/>
            <a:chExt cx="2269642" cy="3048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69639" cy="304875"/>
            </a:xfrm>
            <a:custGeom>
              <a:avLst/>
              <a:gdLst/>
              <a:ahLst/>
              <a:cxnLst/>
              <a:rect l="l" t="t" r="r" b="b"/>
              <a:pathLst>
                <a:path w="2269639" h="304875">
                  <a:moveTo>
                    <a:pt x="0" y="0"/>
                  </a:moveTo>
                  <a:lnTo>
                    <a:pt x="2269639" y="0"/>
                  </a:lnTo>
                  <a:lnTo>
                    <a:pt x="226963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056" b="-9505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26964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ANSATT: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92233" y="4618461"/>
            <a:ext cx="12811507" cy="4181183"/>
            <a:chOff x="0" y="0"/>
            <a:chExt cx="12147207" cy="3964381"/>
          </a:xfrm>
        </p:grpSpPr>
        <p:sp>
          <p:nvSpPr>
            <p:cNvPr id="16" name="Freeform 16"/>
            <p:cNvSpPr/>
            <p:nvPr/>
          </p:nvSpPr>
          <p:spPr>
            <a:xfrm>
              <a:off x="6350" y="6350"/>
              <a:ext cx="12134469" cy="3951732"/>
            </a:xfrm>
            <a:custGeom>
              <a:avLst/>
              <a:gdLst/>
              <a:ahLst/>
              <a:cxnLst/>
              <a:rect l="l" t="t" r="r" b="b"/>
              <a:pathLst>
                <a:path w="12134469" h="3951732">
                  <a:moveTo>
                    <a:pt x="0" y="0"/>
                  </a:moveTo>
                  <a:lnTo>
                    <a:pt x="12134469" y="0"/>
                  </a:lnTo>
                  <a:lnTo>
                    <a:pt x="12134469" y="3951732"/>
                  </a:lnTo>
                  <a:lnTo>
                    <a:pt x="0" y="3951732"/>
                  </a:lnTo>
                  <a:close/>
                </a:path>
              </a:pathLst>
            </a:custGeom>
            <a:solidFill>
              <a:srgbClr val="F5E9E1">
                <a:alpha val="48235"/>
              </a:srgbClr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5889" y="4628052"/>
            <a:ext cx="26802" cy="4671008"/>
            <a:chOff x="0" y="0"/>
            <a:chExt cx="25413" cy="4428808"/>
          </a:xfrm>
        </p:grpSpPr>
        <p:sp>
          <p:nvSpPr>
            <p:cNvPr id="18" name="Freeform 18"/>
            <p:cNvSpPr/>
            <p:nvPr/>
          </p:nvSpPr>
          <p:spPr>
            <a:xfrm>
              <a:off x="0" y="12700"/>
              <a:ext cx="25400" cy="4403344"/>
            </a:xfrm>
            <a:custGeom>
              <a:avLst/>
              <a:gdLst/>
              <a:ahLst/>
              <a:cxnLst/>
              <a:rect l="l" t="t" r="r" b="b"/>
              <a:pathLst>
                <a:path w="25400" h="4403344">
                  <a:moveTo>
                    <a:pt x="0" y="440334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40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29955" y="2995700"/>
            <a:ext cx="26802" cy="674857"/>
            <a:chOff x="0" y="0"/>
            <a:chExt cx="25413" cy="639864"/>
          </a:xfrm>
        </p:grpSpPr>
        <p:sp>
          <p:nvSpPr>
            <p:cNvPr id="20" name="Freeform 20"/>
            <p:cNvSpPr/>
            <p:nvPr/>
          </p:nvSpPr>
          <p:spPr>
            <a:xfrm>
              <a:off x="0" y="12700"/>
              <a:ext cx="25400" cy="614426"/>
            </a:xfrm>
            <a:custGeom>
              <a:avLst/>
              <a:gdLst/>
              <a:ahLst/>
              <a:cxnLst/>
              <a:rect l="l" t="t" r="r" b="b"/>
              <a:pathLst>
                <a:path w="25400" h="614426">
                  <a:moveTo>
                    <a:pt x="0" y="614426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14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186452" y="2972729"/>
            <a:ext cx="26802" cy="720800"/>
            <a:chOff x="0" y="0"/>
            <a:chExt cx="25413" cy="683425"/>
          </a:xfrm>
        </p:grpSpPr>
        <p:sp>
          <p:nvSpPr>
            <p:cNvPr id="22" name="Freeform 22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65889" y="2995700"/>
            <a:ext cx="26802" cy="720800"/>
            <a:chOff x="0" y="0"/>
            <a:chExt cx="25413" cy="683425"/>
          </a:xfrm>
        </p:grpSpPr>
        <p:sp>
          <p:nvSpPr>
            <p:cNvPr id="24" name="Freeform 24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588529" y="3197877"/>
            <a:ext cx="615425" cy="316446"/>
            <a:chOff x="0" y="0"/>
            <a:chExt cx="583514" cy="30003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83511" cy="300031"/>
            </a:xfrm>
            <a:custGeom>
              <a:avLst/>
              <a:gdLst/>
              <a:ahLst/>
              <a:cxnLst/>
              <a:rect l="l" t="t" r="r" b="b"/>
              <a:pathLst>
                <a:path w="583511" h="300031">
                  <a:moveTo>
                    <a:pt x="0" y="0"/>
                  </a:moveTo>
                  <a:lnTo>
                    <a:pt x="583511" y="0"/>
                  </a:lnTo>
                  <a:lnTo>
                    <a:pt x="583511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5972" r="-15973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583514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LEDER: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73916" y="3991477"/>
            <a:ext cx="12190296" cy="316446"/>
            <a:chOff x="0" y="0"/>
            <a:chExt cx="11558206" cy="30003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558206" cy="300031"/>
            </a:xfrm>
            <a:custGeom>
              <a:avLst/>
              <a:gdLst/>
              <a:ahLst/>
              <a:cxnLst/>
              <a:rect l="l" t="t" r="r" b="b"/>
              <a:pathLst>
                <a:path w="11558206" h="300031">
                  <a:moveTo>
                    <a:pt x="0" y="0"/>
                  </a:moveTo>
                  <a:lnTo>
                    <a:pt x="11558206" y="0"/>
                  </a:lnTo>
                  <a:lnTo>
                    <a:pt x="11558206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0627" b="-70062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11558206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Vår avdeling skal bidra til målet om flere avsløringer og mer undersøkende journalistikk, gjennom å bli bedre i metodearbeidet vårt.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370229" y="4673071"/>
            <a:ext cx="26802" cy="4671008"/>
            <a:chOff x="0" y="0"/>
            <a:chExt cx="25413" cy="4428808"/>
          </a:xfrm>
        </p:grpSpPr>
        <p:sp>
          <p:nvSpPr>
            <p:cNvPr id="32" name="Freeform 32"/>
            <p:cNvSpPr/>
            <p:nvPr/>
          </p:nvSpPr>
          <p:spPr>
            <a:xfrm>
              <a:off x="0" y="12700"/>
              <a:ext cx="25400" cy="4403344"/>
            </a:xfrm>
            <a:custGeom>
              <a:avLst/>
              <a:gdLst/>
              <a:ahLst/>
              <a:cxnLst/>
              <a:rect l="l" t="t" r="r" b="b"/>
              <a:pathLst>
                <a:path w="25400" h="4403344">
                  <a:moveTo>
                    <a:pt x="0" y="440334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40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151675" y="4775405"/>
            <a:ext cx="2063267" cy="321549"/>
            <a:chOff x="0" y="0"/>
            <a:chExt cx="1956283" cy="30487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56279" cy="304875"/>
            </a:xfrm>
            <a:custGeom>
              <a:avLst/>
              <a:gdLst/>
              <a:ahLst/>
              <a:cxnLst/>
              <a:rect l="l" t="t" r="r" b="b"/>
              <a:pathLst>
                <a:path w="1956279" h="304875">
                  <a:moveTo>
                    <a:pt x="0" y="0"/>
                  </a:moveTo>
                  <a:lnTo>
                    <a:pt x="1956279" y="0"/>
                  </a:lnTo>
                  <a:lnTo>
                    <a:pt x="195627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5028" b="-7502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195628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LÆRINGSMÅL: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448815" y="4781593"/>
            <a:ext cx="724108" cy="321549"/>
            <a:chOff x="0" y="0"/>
            <a:chExt cx="686562" cy="30487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86568" cy="304875"/>
            </a:xfrm>
            <a:custGeom>
              <a:avLst/>
              <a:gdLst/>
              <a:ahLst/>
              <a:cxnLst/>
              <a:rect l="l" t="t" r="r" b="b"/>
              <a:pathLst>
                <a:path w="686568" h="304875">
                  <a:moveTo>
                    <a:pt x="0" y="0"/>
                  </a:moveTo>
                  <a:lnTo>
                    <a:pt x="686568" y="0"/>
                  </a:lnTo>
                  <a:lnTo>
                    <a:pt x="686568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974" r="-697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68656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TILTAK: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689930" y="4780254"/>
            <a:ext cx="2685764" cy="321549"/>
            <a:chOff x="0" y="0"/>
            <a:chExt cx="2546502" cy="30487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546509" cy="304875"/>
            </a:xfrm>
            <a:custGeom>
              <a:avLst/>
              <a:gdLst/>
              <a:ahLst/>
              <a:cxnLst/>
              <a:rect l="l" t="t" r="r" b="b"/>
              <a:pathLst>
                <a:path w="2546509" h="304875">
                  <a:moveTo>
                    <a:pt x="0" y="0"/>
                  </a:moveTo>
                  <a:lnTo>
                    <a:pt x="2546509" y="0"/>
                  </a:lnTo>
                  <a:lnTo>
                    <a:pt x="254650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750" b="-11275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0"/>
              <a:ext cx="254650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GJENNOMFØRT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257219" y="4780254"/>
            <a:ext cx="1365613" cy="321549"/>
            <a:chOff x="0" y="0"/>
            <a:chExt cx="1294803" cy="30487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94800" cy="304875"/>
            </a:xfrm>
            <a:custGeom>
              <a:avLst/>
              <a:gdLst/>
              <a:ahLst/>
              <a:cxnLst/>
              <a:rect l="l" t="t" r="r" b="b"/>
              <a:pathLst>
                <a:path w="1294800" h="304875">
                  <a:moveTo>
                    <a:pt x="0" y="0"/>
                  </a:moveTo>
                  <a:lnTo>
                    <a:pt x="1294800" y="0"/>
                  </a:lnTo>
                  <a:lnTo>
                    <a:pt x="129480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752" b="-3275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0"/>
              <a:ext cx="129480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TIDSROM: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394205" y="4611764"/>
            <a:ext cx="26802" cy="4671008"/>
            <a:chOff x="0" y="0"/>
            <a:chExt cx="25413" cy="4428808"/>
          </a:xfrm>
        </p:grpSpPr>
        <p:sp>
          <p:nvSpPr>
            <p:cNvPr id="46" name="Freeform 46"/>
            <p:cNvSpPr/>
            <p:nvPr/>
          </p:nvSpPr>
          <p:spPr>
            <a:xfrm>
              <a:off x="0" y="12700"/>
              <a:ext cx="25400" cy="4403344"/>
            </a:xfrm>
            <a:custGeom>
              <a:avLst/>
              <a:gdLst/>
              <a:ahLst/>
              <a:cxnLst/>
              <a:rect l="l" t="t" r="r" b="b"/>
              <a:pathLst>
                <a:path w="25400" h="4403344">
                  <a:moveTo>
                    <a:pt x="0" y="440334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40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1897018" y="4673071"/>
            <a:ext cx="26802" cy="4671008"/>
            <a:chOff x="0" y="0"/>
            <a:chExt cx="25413" cy="4428808"/>
          </a:xfrm>
        </p:grpSpPr>
        <p:sp>
          <p:nvSpPr>
            <p:cNvPr id="48" name="Freeform 48"/>
            <p:cNvSpPr/>
            <p:nvPr/>
          </p:nvSpPr>
          <p:spPr>
            <a:xfrm>
              <a:off x="0" y="12700"/>
              <a:ext cx="25400" cy="4403344"/>
            </a:xfrm>
            <a:custGeom>
              <a:avLst/>
              <a:gdLst/>
              <a:ahLst/>
              <a:cxnLst/>
              <a:rect l="l" t="t" r="r" b="b"/>
              <a:pathLst>
                <a:path w="25400" h="4403344">
                  <a:moveTo>
                    <a:pt x="0" y="440334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40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1812807" y="4780254"/>
            <a:ext cx="1365613" cy="321549"/>
            <a:chOff x="0" y="0"/>
            <a:chExt cx="1294803" cy="304876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294800" cy="304875"/>
            </a:xfrm>
            <a:custGeom>
              <a:avLst/>
              <a:gdLst/>
              <a:ahLst/>
              <a:cxnLst/>
              <a:rect l="l" t="t" r="r" b="b"/>
              <a:pathLst>
                <a:path w="1294800" h="304875">
                  <a:moveTo>
                    <a:pt x="0" y="0"/>
                  </a:moveTo>
                  <a:lnTo>
                    <a:pt x="1294800" y="0"/>
                  </a:lnTo>
                  <a:lnTo>
                    <a:pt x="129480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752" b="-3275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129480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ANSVAR: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781933" y="481199"/>
            <a:ext cx="4282299" cy="803873"/>
            <a:chOff x="0" y="0"/>
            <a:chExt cx="4060254" cy="76219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060255" cy="762187"/>
            </a:xfrm>
            <a:custGeom>
              <a:avLst/>
              <a:gdLst/>
              <a:ahLst/>
              <a:cxnLst/>
              <a:rect l="l" t="t" r="r" b="b"/>
              <a:pathLst>
                <a:path w="4060255" h="762187">
                  <a:moveTo>
                    <a:pt x="0" y="0"/>
                  </a:moveTo>
                  <a:lnTo>
                    <a:pt x="4060255" y="0"/>
                  </a:lnTo>
                  <a:lnTo>
                    <a:pt x="4060255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798" b="-5379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9525"/>
              <a:ext cx="4060254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MIN KOMPETANSEPLAN</a:t>
              </a:r>
            </a:p>
            <a:p>
              <a:pPr algn="l">
                <a:lnSpc>
                  <a:spcPts val="1772"/>
                </a:lnSpc>
              </a:pPr>
              <a:r>
                <a:rPr lang="en-US" sz="1476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Individuelt skjema for læringsmål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56" name="Freeform 56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3</a:t>
              </a: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2781933" y="1912712"/>
            <a:ext cx="9627815" cy="8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476" b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Eksempel på hvordan man kan fylle ut skjemaet – blankt skjema ligger bakerst i dette dokumentet</a:t>
            </a:r>
          </a:p>
          <a:p>
            <a:pPr algn="l">
              <a:lnSpc>
                <a:spcPts val="1772"/>
              </a:lnSpc>
            </a:pPr>
            <a:endParaRPr lang="en-US" sz="1476" b="1">
              <a:solidFill>
                <a:srgbClr val="464646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772"/>
              </a:lnSpc>
            </a:pPr>
            <a:r>
              <a:rPr lang="en-US" sz="1476" b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Dette dokumentet brukes til å planlegge din kompetanseutvikling. Forankres med leder og brukes i medarbeidersamtaler og utviklingsarbeid.   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037661" y="5499915"/>
            <a:ext cx="2271980" cy="114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Lære mer om søk i åpne kilder (OSINT)</a:t>
            </a:r>
          </a:p>
          <a:p>
            <a:pPr algn="l">
              <a:lnSpc>
                <a:spcPts val="1519"/>
              </a:lnSpc>
            </a:pPr>
            <a:endParaRPr lang="en-US" sz="1265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Styrke egen intervjuteknikk og kildearbeid</a:t>
            </a:r>
          </a:p>
          <a:p>
            <a:pPr algn="l">
              <a:lnSpc>
                <a:spcPts val="1519"/>
              </a:lnSpc>
            </a:pPr>
            <a:endParaRPr lang="en-US" sz="1265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5781785" y="5499915"/>
            <a:ext cx="2271980" cy="206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Kurs på IJ</a:t>
            </a:r>
          </a:p>
          <a:p>
            <a:pPr algn="l">
              <a:lnSpc>
                <a:spcPts val="1519"/>
              </a:lnSpc>
            </a:pPr>
            <a:endParaRPr lang="en-US" sz="1265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519"/>
              </a:lnSpc>
            </a:pPr>
            <a:endParaRPr lang="en-US" sz="1265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Sette av tid til lunsjer og fysiske treff med kilder, samt lære mer om intervjumetoder og kildearbeid gjennom kurs eller å jobbe i team med noen i gravegruppa.</a:t>
            </a:r>
          </a:p>
          <a:p>
            <a:pPr algn="l">
              <a:lnSpc>
                <a:spcPts val="1519"/>
              </a:lnSpc>
            </a:pPr>
            <a:r>
              <a:rPr lang="en-US" sz="126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 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10453262" y="5499915"/>
            <a:ext cx="1177875" cy="316446"/>
            <a:chOff x="0" y="0"/>
            <a:chExt cx="1116800" cy="30003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116795" cy="300031"/>
            </a:xfrm>
            <a:custGeom>
              <a:avLst/>
              <a:gdLst/>
              <a:ahLst/>
              <a:cxnLst/>
              <a:rect l="l" t="t" r="r" b="b"/>
              <a:pathLst>
                <a:path w="1116795" h="300031">
                  <a:moveTo>
                    <a:pt x="0" y="0"/>
                  </a:moveTo>
                  <a:lnTo>
                    <a:pt x="1116795" y="0"/>
                  </a:lnTo>
                  <a:lnTo>
                    <a:pt x="11167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27" b="-2252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0"/>
              <a:ext cx="111680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Våren 2023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2062976" y="5499915"/>
            <a:ext cx="1177875" cy="316446"/>
            <a:chOff x="0" y="0"/>
            <a:chExt cx="1116800" cy="30003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116795" cy="300031"/>
            </a:xfrm>
            <a:custGeom>
              <a:avLst/>
              <a:gdLst/>
              <a:ahLst/>
              <a:cxnLst/>
              <a:rect l="l" t="t" r="r" b="b"/>
              <a:pathLst>
                <a:path w="1116795" h="300031">
                  <a:moveTo>
                    <a:pt x="0" y="0"/>
                  </a:moveTo>
                  <a:lnTo>
                    <a:pt x="1116795" y="0"/>
                  </a:lnTo>
                  <a:lnTo>
                    <a:pt x="11167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27" b="-2252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0"/>
              <a:ext cx="111680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Petra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3856335" y="3202632"/>
            <a:ext cx="1177875" cy="316446"/>
            <a:chOff x="0" y="0"/>
            <a:chExt cx="1116800" cy="300038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116795" cy="300031"/>
            </a:xfrm>
            <a:custGeom>
              <a:avLst/>
              <a:gdLst/>
              <a:ahLst/>
              <a:cxnLst/>
              <a:rect l="l" t="t" r="r" b="b"/>
              <a:pathLst>
                <a:path w="1116795" h="300031">
                  <a:moveTo>
                    <a:pt x="0" y="0"/>
                  </a:moveTo>
                  <a:lnTo>
                    <a:pt x="1116795" y="0"/>
                  </a:lnTo>
                  <a:lnTo>
                    <a:pt x="11167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27" b="-2252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0"/>
              <a:ext cx="111680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Petra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6330773" y="3194957"/>
            <a:ext cx="1177875" cy="316446"/>
            <a:chOff x="0" y="0"/>
            <a:chExt cx="1116800" cy="300038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116795" cy="300031"/>
            </a:xfrm>
            <a:custGeom>
              <a:avLst/>
              <a:gdLst/>
              <a:ahLst/>
              <a:cxnLst/>
              <a:rect l="l" t="t" r="r" b="b"/>
              <a:pathLst>
                <a:path w="1116795" h="300031">
                  <a:moveTo>
                    <a:pt x="0" y="0"/>
                  </a:moveTo>
                  <a:lnTo>
                    <a:pt x="1116795" y="0"/>
                  </a:lnTo>
                  <a:lnTo>
                    <a:pt x="11167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27" b="-2252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0"/>
              <a:ext cx="111680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Marianne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838091" y="3187242"/>
            <a:ext cx="1772271" cy="316446"/>
            <a:chOff x="0" y="0"/>
            <a:chExt cx="1680375" cy="300038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680371" cy="300031"/>
            </a:xfrm>
            <a:custGeom>
              <a:avLst/>
              <a:gdLst/>
              <a:ahLst/>
              <a:cxnLst/>
              <a:rect l="l" t="t" r="r" b="b"/>
              <a:pathLst>
                <a:path w="1680371" h="300031">
                  <a:moveTo>
                    <a:pt x="0" y="0"/>
                  </a:moveTo>
                  <a:lnTo>
                    <a:pt x="1680371" y="0"/>
                  </a:lnTo>
                  <a:lnTo>
                    <a:pt x="1680371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9128" b="-5913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0"/>
              <a:ext cx="1680375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5. januar 2023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445600" y="6075746"/>
            <a:ext cx="1177875" cy="316446"/>
            <a:chOff x="0" y="0"/>
            <a:chExt cx="1116800" cy="30003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116795" cy="300031"/>
            </a:xfrm>
            <a:custGeom>
              <a:avLst/>
              <a:gdLst/>
              <a:ahLst/>
              <a:cxnLst/>
              <a:rect l="l" t="t" r="r" b="b"/>
              <a:pathLst>
                <a:path w="1116795" h="300031">
                  <a:moveTo>
                    <a:pt x="0" y="0"/>
                  </a:moveTo>
                  <a:lnTo>
                    <a:pt x="1116795" y="0"/>
                  </a:lnTo>
                  <a:lnTo>
                    <a:pt x="11167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527" b="-2252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0"/>
              <a:ext cx="111680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Hele 2023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2063311" y="6075746"/>
            <a:ext cx="1177875" cy="511256"/>
            <a:chOff x="0" y="0"/>
            <a:chExt cx="1116800" cy="484746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116795" cy="484742"/>
            </a:xfrm>
            <a:custGeom>
              <a:avLst/>
              <a:gdLst/>
              <a:ahLst/>
              <a:cxnLst/>
              <a:rect l="l" t="t" r="r" b="b"/>
              <a:pathLst>
                <a:path w="1116795" h="484742">
                  <a:moveTo>
                    <a:pt x="0" y="0"/>
                  </a:moveTo>
                  <a:lnTo>
                    <a:pt x="1116795" y="0"/>
                  </a:lnTo>
                  <a:lnTo>
                    <a:pt x="1116795" y="484742"/>
                  </a:lnTo>
                  <a:lnTo>
                    <a:pt x="0" y="48474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690" r="-569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0"/>
              <a:ext cx="1116800" cy="4847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>
                  <a:solidFill>
                    <a:srgbClr val="000000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Petra og Marianne</a:t>
              </a:r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EB2860BF-9143-02B2-6C1A-9DCFC0145ACC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0410A1C9-BF77-B448-487B-BA8DCB37A5FF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90" name="Freeform 7">
            <a:extLst>
              <a:ext uri="{FF2B5EF4-FFF2-40B4-BE49-F238E27FC236}">
                <a16:creationId xmlns:a16="http://schemas.microsoft.com/office/drawing/2014/main" id="{873D5B7F-A3C3-0956-A9BD-5ED6AF7E4AF9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1" name="Freeform 8">
            <a:extLst>
              <a:ext uri="{FF2B5EF4-FFF2-40B4-BE49-F238E27FC236}">
                <a16:creationId xmlns:a16="http://schemas.microsoft.com/office/drawing/2014/main" id="{3A21A124-7219-9635-3992-1C8205FC2CAA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81933" y="481399"/>
            <a:ext cx="3503782" cy="803471"/>
            <a:chOff x="0" y="0"/>
            <a:chExt cx="3322104" cy="7618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22109" cy="761809"/>
            </a:xfrm>
            <a:custGeom>
              <a:avLst/>
              <a:gdLst/>
              <a:ahLst/>
              <a:cxnLst/>
              <a:rect l="l" t="t" r="r" b="b"/>
              <a:pathLst>
                <a:path w="3322109" h="761809">
                  <a:moveTo>
                    <a:pt x="0" y="0"/>
                  </a:moveTo>
                  <a:lnTo>
                    <a:pt x="3322109" y="0"/>
                  </a:lnTo>
                  <a:lnTo>
                    <a:pt x="3322109" y="761809"/>
                  </a:lnTo>
                  <a:lnTo>
                    <a:pt x="0" y="7618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970" b="-3497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3322104" cy="7522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GJENNOMFØRING</a:t>
              </a:r>
            </a:p>
            <a:p>
              <a:pPr algn="l">
                <a:lnSpc>
                  <a:spcPts val="1772"/>
                </a:lnSpc>
              </a:pPr>
              <a:r>
                <a:rPr lang="en-US" sz="1476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Hvilke tiltak kan heve vår redaksjon?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03085" y="3234927"/>
            <a:ext cx="769435" cy="13395"/>
            <a:chOff x="0" y="0"/>
            <a:chExt cx="729539" cy="12700"/>
          </a:xfrm>
        </p:grpSpPr>
        <p:sp>
          <p:nvSpPr>
            <p:cNvPr id="11" name="Freeform 11"/>
            <p:cNvSpPr/>
            <p:nvPr/>
          </p:nvSpPr>
          <p:spPr>
            <a:xfrm>
              <a:off x="6350" y="0"/>
              <a:ext cx="716788" cy="12700"/>
            </a:xfrm>
            <a:custGeom>
              <a:avLst/>
              <a:gdLst/>
              <a:ahLst/>
              <a:cxnLst/>
              <a:rect l="l" t="t" r="r" b="b"/>
              <a:pathLst>
                <a:path w="716788" h="12700">
                  <a:moveTo>
                    <a:pt x="0" y="0"/>
                  </a:moveTo>
                  <a:lnTo>
                    <a:pt x="716788" y="0"/>
                  </a:lnTo>
                  <a:lnTo>
                    <a:pt x="71678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34155" y="3100968"/>
            <a:ext cx="825358" cy="13395"/>
            <a:chOff x="0" y="0"/>
            <a:chExt cx="782561" cy="12700"/>
          </a:xfrm>
        </p:grpSpPr>
        <p:sp>
          <p:nvSpPr>
            <p:cNvPr id="13" name="Freeform 13"/>
            <p:cNvSpPr/>
            <p:nvPr/>
          </p:nvSpPr>
          <p:spPr>
            <a:xfrm>
              <a:off x="6350" y="0"/>
              <a:ext cx="769874" cy="12700"/>
            </a:xfrm>
            <a:custGeom>
              <a:avLst/>
              <a:gdLst/>
              <a:ahLst/>
              <a:cxnLst/>
              <a:rect l="l" t="t" r="r" b="b"/>
              <a:pathLst>
                <a:path w="769874" h="12700">
                  <a:moveTo>
                    <a:pt x="0" y="0"/>
                  </a:moveTo>
                  <a:lnTo>
                    <a:pt x="769874" y="0"/>
                  </a:lnTo>
                  <a:lnTo>
                    <a:pt x="76987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16942" y="2894022"/>
            <a:ext cx="3944502" cy="703374"/>
            <a:chOff x="0" y="0"/>
            <a:chExt cx="3739972" cy="666902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3727323" cy="654177"/>
            </a:xfrm>
            <a:custGeom>
              <a:avLst/>
              <a:gdLst/>
              <a:ahLst/>
              <a:cxnLst/>
              <a:rect l="l" t="t" r="r" b="b"/>
              <a:pathLst>
                <a:path w="3727323" h="654177">
                  <a:moveTo>
                    <a:pt x="0" y="0"/>
                  </a:moveTo>
                  <a:lnTo>
                    <a:pt x="3727323" y="0"/>
                  </a:lnTo>
                  <a:lnTo>
                    <a:pt x="372732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740023" cy="666877"/>
            </a:xfrm>
            <a:custGeom>
              <a:avLst/>
              <a:gdLst/>
              <a:ahLst/>
              <a:cxnLst/>
              <a:rect l="l" t="t" r="r" b="b"/>
              <a:pathLst>
                <a:path w="3740023" h="666877">
                  <a:moveTo>
                    <a:pt x="6350" y="0"/>
                  </a:moveTo>
                  <a:lnTo>
                    <a:pt x="3733673" y="0"/>
                  </a:lnTo>
                  <a:cubicBezTo>
                    <a:pt x="3737229" y="0"/>
                    <a:pt x="3740023" y="2794"/>
                    <a:pt x="3740023" y="6350"/>
                  </a:cubicBezTo>
                  <a:lnTo>
                    <a:pt x="3740023" y="660527"/>
                  </a:lnTo>
                  <a:cubicBezTo>
                    <a:pt x="3740023" y="664083"/>
                    <a:pt x="3737229" y="666877"/>
                    <a:pt x="373367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3733673" y="654177"/>
                  </a:lnTo>
                  <a:lnTo>
                    <a:pt x="3733673" y="660527"/>
                  </a:lnTo>
                  <a:lnTo>
                    <a:pt x="3727323" y="660527"/>
                  </a:lnTo>
                  <a:lnTo>
                    <a:pt x="3727323" y="6350"/>
                  </a:lnTo>
                  <a:lnTo>
                    <a:pt x="3733673" y="6350"/>
                  </a:lnTo>
                  <a:lnTo>
                    <a:pt x="373367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232565" y="3054047"/>
            <a:ext cx="2866738" cy="321549"/>
            <a:chOff x="0" y="0"/>
            <a:chExt cx="2718092" cy="30487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18093" cy="304875"/>
            </a:xfrm>
            <a:custGeom>
              <a:avLst/>
              <a:gdLst/>
              <a:ahLst/>
              <a:cxnLst/>
              <a:rect l="l" t="t" r="r" b="b"/>
              <a:pathLst>
                <a:path w="2718093" h="304875">
                  <a:moveTo>
                    <a:pt x="0" y="0"/>
                  </a:moveTo>
                  <a:lnTo>
                    <a:pt x="2718093" y="0"/>
                  </a:lnTo>
                  <a:lnTo>
                    <a:pt x="2718093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3717" b="-12371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271809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GJENNOMFØRING - Kurs  og annet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66046" y="3018806"/>
            <a:ext cx="2973264" cy="522521"/>
            <a:chOff x="0" y="0"/>
            <a:chExt cx="2819095" cy="4954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19096" cy="495422"/>
            </a:xfrm>
            <a:custGeom>
              <a:avLst/>
              <a:gdLst/>
              <a:ahLst/>
              <a:cxnLst/>
              <a:rect l="l" t="t" r="r" b="b"/>
              <a:pathLst>
                <a:path w="2819096" h="495422">
                  <a:moveTo>
                    <a:pt x="0" y="0"/>
                  </a:moveTo>
                  <a:lnTo>
                    <a:pt x="2819096" y="0"/>
                  </a:lnTo>
                  <a:lnTo>
                    <a:pt x="2819096" y="495422"/>
                  </a:lnTo>
                  <a:lnTo>
                    <a:pt x="0" y="49542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0875" b="-6087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2819095" cy="4954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Ledelsen/Klubb(er), avdelingsledere</a:t>
              </a:r>
            </a:p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medarbeidere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294081" y="2812289"/>
            <a:ext cx="903555" cy="885459"/>
            <a:chOff x="0" y="0"/>
            <a:chExt cx="856704" cy="839546"/>
          </a:xfrm>
        </p:grpSpPr>
        <p:sp>
          <p:nvSpPr>
            <p:cNvPr id="24" name="Freeform 24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392491" y="3096802"/>
            <a:ext cx="706736" cy="316446"/>
            <a:chOff x="0" y="0"/>
            <a:chExt cx="670090" cy="30003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4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3502366" y="6654373"/>
            <a:ext cx="2730199" cy="2603927"/>
          </a:xfrm>
          <a:custGeom>
            <a:avLst/>
            <a:gdLst/>
            <a:ahLst/>
            <a:cxnLst/>
            <a:rect l="l" t="t" r="r" b="b"/>
            <a:pathLst>
              <a:path w="2730199" h="2603927">
                <a:moveTo>
                  <a:pt x="0" y="0"/>
                </a:moveTo>
                <a:lnTo>
                  <a:pt x="2730199" y="0"/>
                </a:lnTo>
                <a:lnTo>
                  <a:pt x="2730199" y="2603927"/>
                </a:lnTo>
                <a:lnTo>
                  <a:pt x="0" y="26039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3" name="TextBox 33"/>
          <p:cNvSpPr txBox="1"/>
          <p:nvPr/>
        </p:nvSpPr>
        <p:spPr>
          <a:xfrm>
            <a:off x="4405799" y="4361418"/>
            <a:ext cx="8638622" cy="318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6"/>
              </a:lnSpc>
              <a:spcBef>
                <a:spcPct val="0"/>
              </a:spcBef>
            </a:pPr>
            <a:r>
              <a:rPr lang="en-US" sz="154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Når kartlegging av kompetanse er utført og kompetansemål er satt samt prioritert, er det tid for å se på hvilke tiltak som skal gjennomføres for å nå målene.</a:t>
            </a:r>
          </a:p>
          <a:p>
            <a:pPr algn="l">
              <a:lnSpc>
                <a:spcPts val="1856"/>
              </a:lnSpc>
              <a:spcBef>
                <a:spcPct val="0"/>
              </a:spcBef>
            </a:pPr>
            <a:endParaRPr lang="en-US" sz="1547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  <a:spcBef>
                <a:spcPct val="0"/>
              </a:spcBef>
            </a:pPr>
            <a:r>
              <a:rPr lang="en-US" sz="1547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OPPGAVE</a:t>
            </a:r>
          </a:p>
          <a:p>
            <a:pPr algn="l">
              <a:lnSpc>
                <a:spcPts val="1856"/>
              </a:lnSpc>
              <a:spcBef>
                <a:spcPct val="0"/>
              </a:spcBef>
            </a:pPr>
            <a:endParaRPr lang="en-US" sz="1547" b="1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marL="334035" lvl="1" indent="-167017" algn="l">
              <a:lnSpc>
                <a:spcPts val="1856"/>
              </a:lnSpc>
              <a:buFont typeface="Arial"/>
              <a:buChar char="•"/>
            </a:pPr>
            <a:r>
              <a:rPr lang="en-US" sz="154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Hvilke tiltak skal gjennomføres og for/av hvem? Det kan være variasjon i tiltakene som velges</a:t>
            </a:r>
          </a:p>
          <a:p>
            <a:pPr marL="334035" lvl="1" indent="-167017" algn="l">
              <a:lnSpc>
                <a:spcPts val="1856"/>
              </a:lnSpc>
              <a:buFont typeface="Arial"/>
              <a:buChar char="•"/>
            </a:pPr>
            <a:r>
              <a:rPr lang="en-US" sz="154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Bedriftsinterne kurs eller eksterne kurs? Grunnleggende for alle, eller nivådelt? Korte kurs eller lange løp? </a:t>
            </a:r>
          </a:p>
          <a:p>
            <a:pPr marL="334035" lvl="1" indent="-167017" algn="l">
              <a:lnSpc>
                <a:spcPts val="1856"/>
              </a:lnSpc>
              <a:buFont typeface="Arial"/>
              <a:buChar char="•"/>
            </a:pPr>
            <a:r>
              <a:rPr lang="en-US" sz="154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Kollektivt eller individuelt? </a:t>
            </a:r>
          </a:p>
          <a:p>
            <a:pPr marL="334035" lvl="1" indent="-167017" algn="l">
              <a:lnSpc>
                <a:spcPts val="1856"/>
              </a:lnSpc>
              <a:buFont typeface="Arial"/>
              <a:buChar char="•"/>
            </a:pPr>
            <a:r>
              <a:rPr lang="en-US" sz="154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Oppfølging med trening, tid til å bruke det man lærer og konkrete arbeidsoppgaver er nødvendig. Se eksempler på neste side.</a:t>
            </a:r>
          </a:p>
          <a:p>
            <a:pPr algn="l">
              <a:lnSpc>
                <a:spcPts val="1856"/>
              </a:lnSpc>
              <a:spcBef>
                <a:spcPct val="0"/>
              </a:spcBef>
            </a:pPr>
            <a:endParaRPr lang="en-US" sz="1547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  <a:spcBef>
                <a:spcPct val="0"/>
              </a:spcBef>
            </a:pPr>
            <a:r>
              <a:rPr lang="en-US" sz="154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Kontakt gjerne IJ, NJ eller MBL for innspill eller støtte i dette arbeidet.</a:t>
            </a: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CAF82908-0299-6B5F-6495-21034DE98A3B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E819E969-0C87-D15E-4FC5-E720E9D0941D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6" name="Freeform 7">
            <a:extLst>
              <a:ext uri="{FF2B5EF4-FFF2-40B4-BE49-F238E27FC236}">
                <a16:creationId xmlns:a16="http://schemas.microsoft.com/office/drawing/2014/main" id="{E199B6AC-B3D4-3206-B45A-73E968165165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8BC8EE19-B78B-A3C4-B41F-F166AD609718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2326" y="3344079"/>
            <a:ext cx="6697" cy="3669847"/>
            <a:chOff x="0" y="0"/>
            <a:chExt cx="6350" cy="3479559"/>
          </a:xfrm>
        </p:grpSpPr>
        <p:sp>
          <p:nvSpPr>
            <p:cNvPr id="3" name="Freeform 3"/>
            <p:cNvSpPr/>
            <p:nvPr/>
          </p:nvSpPr>
          <p:spPr>
            <a:xfrm>
              <a:off x="0" y="3175"/>
              <a:ext cx="6350" cy="3473196"/>
            </a:xfrm>
            <a:custGeom>
              <a:avLst/>
              <a:gdLst/>
              <a:ahLst/>
              <a:cxnLst/>
              <a:rect l="l" t="t" r="r" b="b"/>
              <a:pathLst>
                <a:path w="6350" h="3473196">
                  <a:moveTo>
                    <a:pt x="6350" y="0"/>
                  </a:moveTo>
                  <a:lnTo>
                    <a:pt x="6350" y="3473196"/>
                  </a:lnTo>
                  <a:lnTo>
                    <a:pt x="0" y="347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57647" y="4428473"/>
            <a:ext cx="4229913" cy="6697"/>
            <a:chOff x="0" y="0"/>
            <a:chExt cx="4010584" cy="6350"/>
          </a:xfrm>
        </p:grpSpPr>
        <p:sp>
          <p:nvSpPr>
            <p:cNvPr id="5" name="Freeform 5"/>
            <p:cNvSpPr/>
            <p:nvPr/>
          </p:nvSpPr>
          <p:spPr>
            <a:xfrm>
              <a:off x="3175" y="0"/>
              <a:ext cx="4004183" cy="6350"/>
            </a:xfrm>
            <a:custGeom>
              <a:avLst/>
              <a:gdLst/>
              <a:ahLst/>
              <a:cxnLst/>
              <a:rect l="l" t="t" r="r" b="b"/>
              <a:pathLst>
                <a:path w="4004183" h="6350">
                  <a:moveTo>
                    <a:pt x="0" y="0"/>
                  </a:moveTo>
                  <a:lnTo>
                    <a:pt x="4004183" y="0"/>
                  </a:lnTo>
                  <a:lnTo>
                    <a:pt x="4004183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30718" y="5390428"/>
            <a:ext cx="4229913" cy="6697"/>
            <a:chOff x="0" y="0"/>
            <a:chExt cx="4010584" cy="6350"/>
          </a:xfrm>
        </p:grpSpPr>
        <p:sp>
          <p:nvSpPr>
            <p:cNvPr id="7" name="Freeform 7"/>
            <p:cNvSpPr/>
            <p:nvPr/>
          </p:nvSpPr>
          <p:spPr>
            <a:xfrm>
              <a:off x="3175" y="0"/>
              <a:ext cx="4004183" cy="6350"/>
            </a:xfrm>
            <a:custGeom>
              <a:avLst/>
              <a:gdLst/>
              <a:ahLst/>
              <a:cxnLst/>
              <a:rect l="l" t="t" r="r" b="b"/>
              <a:pathLst>
                <a:path w="4004183" h="6350">
                  <a:moveTo>
                    <a:pt x="0" y="0"/>
                  </a:moveTo>
                  <a:lnTo>
                    <a:pt x="4004183" y="0"/>
                  </a:lnTo>
                  <a:lnTo>
                    <a:pt x="4004183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0718" y="6355732"/>
            <a:ext cx="4229913" cy="6697"/>
            <a:chOff x="0" y="0"/>
            <a:chExt cx="4010584" cy="6350"/>
          </a:xfrm>
        </p:grpSpPr>
        <p:sp>
          <p:nvSpPr>
            <p:cNvPr id="9" name="Freeform 9"/>
            <p:cNvSpPr/>
            <p:nvPr/>
          </p:nvSpPr>
          <p:spPr>
            <a:xfrm>
              <a:off x="3175" y="0"/>
              <a:ext cx="4004183" cy="6350"/>
            </a:xfrm>
            <a:custGeom>
              <a:avLst/>
              <a:gdLst/>
              <a:ahLst/>
              <a:cxnLst/>
              <a:rect l="l" t="t" r="r" b="b"/>
              <a:pathLst>
                <a:path w="4004183" h="6350">
                  <a:moveTo>
                    <a:pt x="0" y="0"/>
                  </a:moveTo>
                  <a:lnTo>
                    <a:pt x="4004183" y="0"/>
                  </a:lnTo>
                  <a:lnTo>
                    <a:pt x="4004183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31899" y="3886611"/>
            <a:ext cx="2627565" cy="2627565"/>
            <a:chOff x="0" y="0"/>
            <a:chExt cx="2491321" cy="2491321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2478532" cy="2478532"/>
            </a:xfrm>
            <a:custGeom>
              <a:avLst/>
              <a:gdLst/>
              <a:ahLst/>
              <a:cxnLst/>
              <a:rect l="l" t="t" r="r" b="b"/>
              <a:pathLst>
                <a:path w="2478532" h="2478532">
                  <a:moveTo>
                    <a:pt x="0" y="1239266"/>
                  </a:moveTo>
                  <a:cubicBezTo>
                    <a:pt x="0" y="554863"/>
                    <a:pt x="554863" y="0"/>
                    <a:pt x="1239266" y="0"/>
                  </a:cubicBezTo>
                  <a:cubicBezTo>
                    <a:pt x="1923669" y="0"/>
                    <a:pt x="2478532" y="554863"/>
                    <a:pt x="2478532" y="1239266"/>
                  </a:cubicBezTo>
                  <a:cubicBezTo>
                    <a:pt x="2478532" y="1923669"/>
                    <a:pt x="1923669" y="2478532"/>
                    <a:pt x="1239266" y="2478532"/>
                  </a:cubicBezTo>
                  <a:cubicBezTo>
                    <a:pt x="554863" y="2478532"/>
                    <a:pt x="0" y="1923796"/>
                    <a:pt x="0" y="123926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15926" y="4737257"/>
            <a:ext cx="2246464" cy="771003"/>
            <a:chOff x="0" y="0"/>
            <a:chExt cx="2129980" cy="7310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29978" cy="731023"/>
            </a:xfrm>
            <a:custGeom>
              <a:avLst/>
              <a:gdLst/>
              <a:ahLst/>
              <a:cxnLst/>
              <a:rect l="l" t="t" r="r" b="b"/>
              <a:pathLst>
                <a:path w="2129978" h="731023">
                  <a:moveTo>
                    <a:pt x="0" y="0"/>
                  </a:moveTo>
                  <a:lnTo>
                    <a:pt x="2129978" y="0"/>
                  </a:lnTo>
                  <a:lnTo>
                    <a:pt x="2129978" y="731023"/>
                  </a:lnTo>
                  <a:lnTo>
                    <a:pt x="0" y="73102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773" b="-677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129980" cy="731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31"/>
                </a:lnSpc>
              </a:pPr>
              <a:r>
                <a:rPr lang="en-US" sz="210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Eksempler på </a:t>
              </a:r>
            </a:p>
            <a:p>
              <a:pPr algn="ctr">
                <a:lnSpc>
                  <a:spcPts val="2531"/>
                </a:lnSpc>
              </a:pPr>
              <a:r>
                <a:rPr lang="en-US" sz="2109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tiltak for læring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161904" y="4080135"/>
            <a:ext cx="3044403" cy="703374"/>
            <a:chOff x="0" y="0"/>
            <a:chExt cx="2886545" cy="666902"/>
          </a:xfrm>
        </p:grpSpPr>
        <p:sp>
          <p:nvSpPr>
            <p:cNvPr id="16" name="Freeform 16"/>
            <p:cNvSpPr/>
            <p:nvPr/>
          </p:nvSpPr>
          <p:spPr>
            <a:xfrm>
              <a:off x="6350" y="6350"/>
              <a:ext cx="2873883" cy="654177"/>
            </a:xfrm>
            <a:custGeom>
              <a:avLst/>
              <a:gdLst/>
              <a:ahLst/>
              <a:cxnLst/>
              <a:rect l="l" t="t" r="r" b="b"/>
              <a:pathLst>
                <a:path w="2873883" h="654177">
                  <a:moveTo>
                    <a:pt x="0" y="0"/>
                  </a:moveTo>
                  <a:lnTo>
                    <a:pt x="2873883" y="0"/>
                  </a:lnTo>
                  <a:lnTo>
                    <a:pt x="287388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2886583" cy="666877"/>
            </a:xfrm>
            <a:custGeom>
              <a:avLst/>
              <a:gdLst/>
              <a:ahLst/>
              <a:cxnLst/>
              <a:rect l="l" t="t" r="r" b="b"/>
              <a:pathLst>
                <a:path w="2886583" h="666877">
                  <a:moveTo>
                    <a:pt x="6350" y="0"/>
                  </a:moveTo>
                  <a:lnTo>
                    <a:pt x="2880233" y="0"/>
                  </a:lnTo>
                  <a:cubicBezTo>
                    <a:pt x="2883789" y="0"/>
                    <a:pt x="2886583" y="2794"/>
                    <a:pt x="2886583" y="6350"/>
                  </a:cubicBezTo>
                  <a:lnTo>
                    <a:pt x="2886583" y="660527"/>
                  </a:lnTo>
                  <a:cubicBezTo>
                    <a:pt x="2886583" y="664083"/>
                    <a:pt x="2883789" y="666877"/>
                    <a:pt x="288023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880233" y="654177"/>
                  </a:lnTo>
                  <a:lnTo>
                    <a:pt x="2880233" y="660527"/>
                  </a:lnTo>
                  <a:lnTo>
                    <a:pt x="2873883" y="660527"/>
                  </a:lnTo>
                  <a:lnTo>
                    <a:pt x="2873883" y="6350"/>
                  </a:lnTo>
                  <a:lnTo>
                    <a:pt x="2880233" y="6350"/>
                  </a:lnTo>
                  <a:lnTo>
                    <a:pt x="288023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774744" y="4149184"/>
            <a:ext cx="1818723" cy="522521"/>
            <a:chOff x="0" y="0"/>
            <a:chExt cx="1724419" cy="4954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24422" cy="495422"/>
            </a:xfrm>
            <a:custGeom>
              <a:avLst/>
              <a:gdLst/>
              <a:ahLst/>
              <a:cxnLst/>
              <a:rect l="l" t="t" r="r" b="b"/>
              <a:pathLst>
                <a:path w="1724422" h="495422">
                  <a:moveTo>
                    <a:pt x="0" y="0"/>
                  </a:moveTo>
                  <a:lnTo>
                    <a:pt x="1724422" y="0"/>
                  </a:lnTo>
                  <a:lnTo>
                    <a:pt x="1724422" y="495422"/>
                  </a:lnTo>
                  <a:lnTo>
                    <a:pt x="0" y="49542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821" b="-1782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724419" cy="4954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KURS, UNDERVISNING </a:t>
              </a:r>
            </a:p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/ PRAKTISK TRENING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161904" y="5042090"/>
            <a:ext cx="3044403" cy="703374"/>
            <a:chOff x="0" y="0"/>
            <a:chExt cx="2886545" cy="666902"/>
          </a:xfrm>
        </p:grpSpPr>
        <p:sp>
          <p:nvSpPr>
            <p:cNvPr id="22" name="Freeform 22"/>
            <p:cNvSpPr/>
            <p:nvPr/>
          </p:nvSpPr>
          <p:spPr>
            <a:xfrm>
              <a:off x="6350" y="6350"/>
              <a:ext cx="2873883" cy="654177"/>
            </a:xfrm>
            <a:custGeom>
              <a:avLst/>
              <a:gdLst/>
              <a:ahLst/>
              <a:cxnLst/>
              <a:rect l="l" t="t" r="r" b="b"/>
              <a:pathLst>
                <a:path w="2873883" h="654177">
                  <a:moveTo>
                    <a:pt x="0" y="0"/>
                  </a:moveTo>
                  <a:lnTo>
                    <a:pt x="2873883" y="0"/>
                  </a:lnTo>
                  <a:lnTo>
                    <a:pt x="287388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2886583" cy="666877"/>
            </a:xfrm>
            <a:custGeom>
              <a:avLst/>
              <a:gdLst/>
              <a:ahLst/>
              <a:cxnLst/>
              <a:rect l="l" t="t" r="r" b="b"/>
              <a:pathLst>
                <a:path w="2886583" h="666877">
                  <a:moveTo>
                    <a:pt x="6350" y="0"/>
                  </a:moveTo>
                  <a:lnTo>
                    <a:pt x="2880233" y="0"/>
                  </a:lnTo>
                  <a:cubicBezTo>
                    <a:pt x="2883789" y="0"/>
                    <a:pt x="2886583" y="2794"/>
                    <a:pt x="2886583" y="6350"/>
                  </a:cubicBezTo>
                  <a:lnTo>
                    <a:pt x="2886583" y="660527"/>
                  </a:lnTo>
                  <a:cubicBezTo>
                    <a:pt x="2886583" y="664083"/>
                    <a:pt x="2883789" y="666877"/>
                    <a:pt x="288023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880233" y="654177"/>
                  </a:lnTo>
                  <a:lnTo>
                    <a:pt x="2880233" y="660527"/>
                  </a:lnTo>
                  <a:lnTo>
                    <a:pt x="2873883" y="660527"/>
                  </a:lnTo>
                  <a:lnTo>
                    <a:pt x="2873883" y="6350"/>
                  </a:lnTo>
                  <a:lnTo>
                    <a:pt x="2880233" y="6350"/>
                  </a:lnTo>
                  <a:lnTo>
                    <a:pt x="288023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914623" y="5111139"/>
            <a:ext cx="1538938" cy="522521"/>
            <a:chOff x="0" y="0"/>
            <a:chExt cx="1459141" cy="49542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59145" cy="495422"/>
            </a:xfrm>
            <a:custGeom>
              <a:avLst/>
              <a:gdLst/>
              <a:ahLst/>
              <a:cxnLst/>
              <a:rect l="l" t="t" r="r" b="b"/>
              <a:pathLst>
                <a:path w="1459145" h="495422">
                  <a:moveTo>
                    <a:pt x="0" y="0"/>
                  </a:moveTo>
                  <a:lnTo>
                    <a:pt x="1459145" y="0"/>
                  </a:lnTo>
                  <a:lnTo>
                    <a:pt x="1459145" y="495422"/>
                  </a:lnTo>
                  <a:lnTo>
                    <a:pt x="0" y="49542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387" b="-7388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459141" cy="4954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DIGITAL / VIRTUELL</a:t>
              </a:r>
            </a:p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UNDERVISNING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161904" y="5982667"/>
            <a:ext cx="3044403" cy="703374"/>
            <a:chOff x="0" y="0"/>
            <a:chExt cx="2886545" cy="666902"/>
          </a:xfrm>
        </p:grpSpPr>
        <p:sp>
          <p:nvSpPr>
            <p:cNvPr id="28" name="Freeform 28"/>
            <p:cNvSpPr/>
            <p:nvPr/>
          </p:nvSpPr>
          <p:spPr>
            <a:xfrm>
              <a:off x="6350" y="6350"/>
              <a:ext cx="2873883" cy="654177"/>
            </a:xfrm>
            <a:custGeom>
              <a:avLst/>
              <a:gdLst/>
              <a:ahLst/>
              <a:cxnLst/>
              <a:rect l="l" t="t" r="r" b="b"/>
              <a:pathLst>
                <a:path w="2873883" h="654177">
                  <a:moveTo>
                    <a:pt x="0" y="0"/>
                  </a:moveTo>
                  <a:lnTo>
                    <a:pt x="2873883" y="0"/>
                  </a:lnTo>
                  <a:lnTo>
                    <a:pt x="287388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2886583" cy="666877"/>
            </a:xfrm>
            <a:custGeom>
              <a:avLst/>
              <a:gdLst/>
              <a:ahLst/>
              <a:cxnLst/>
              <a:rect l="l" t="t" r="r" b="b"/>
              <a:pathLst>
                <a:path w="2886583" h="666877">
                  <a:moveTo>
                    <a:pt x="6350" y="0"/>
                  </a:moveTo>
                  <a:lnTo>
                    <a:pt x="2880233" y="0"/>
                  </a:lnTo>
                  <a:cubicBezTo>
                    <a:pt x="2883789" y="0"/>
                    <a:pt x="2886583" y="2794"/>
                    <a:pt x="2886583" y="6350"/>
                  </a:cubicBezTo>
                  <a:lnTo>
                    <a:pt x="2886583" y="660527"/>
                  </a:lnTo>
                  <a:cubicBezTo>
                    <a:pt x="2886583" y="664083"/>
                    <a:pt x="2883789" y="666877"/>
                    <a:pt x="288023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880233" y="654177"/>
                  </a:lnTo>
                  <a:lnTo>
                    <a:pt x="2880233" y="660527"/>
                  </a:lnTo>
                  <a:lnTo>
                    <a:pt x="2873883" y="660527"/>
                  </a:lnTo>
                  <a:lnTo>
                    <a:pt x="2873883" y="6350"/>
                  </a:lnTo>
                  <a:lnTo>
                    <a:pt x="2880233" y="6350"/>
                  </a:lnTo>
                  <a:lnTo>
                    <a:pt x="288023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625315" y="6152189"/>
            <a:ext cx="2117582" cy="321549"/>
            <a:chOff x="0" y="0"/>
            <a:chExt cx="2007781" cy="30487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007785" cy="304875"/>
            </a:xfrm>
            <a:custGeom>
              <a:avLst/>
              <a:gdLst/>
              <a:ahLst/>
              <a:cxnLst/>
              <a:rect l="l" t="t" r="r" b="b"/>
              <a:pathLst>
                <a:path w="2007785" h="304875">
                  <a:moveTo>
                    <a:pt x="0" y="0"/>
                  </a:moveTo>
                  <a:lnTo>
                    <a:pt x="2007785" y="0"/>
                  </a:lnTo>
                  <a:lnTo>
                    <a:pt x="2007785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320" b="-7832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2007781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E-LÆRING (ON-DEMAND)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623480" y="7002246"/>
            <a:ext cx="3044403" cy="703374"/>
            <a:chOff x="0" y="0"/>
            <a:chExt cx="2886545" cy="666902"/>
          </a:xfrm>
        </p:grpSpPr>
        <p:sp>
          <p:nvSpPr>
            <p:cNvPr id="34" name="Freeform 34"/>
            <p:cNvSpPr/>
            <p:nvPr/>
          </p:nvSpPr>
          <p:spPr>
            <a:xfrm>
              <a:off x="6350" y="6350"/>
              <a:ext cx="2873883" cy="654177"/>
            </a:xfrm>
            <a:custGeom>
              <a:avLst/>
              <a:gdLst/>
              <a:ahLst/>
              <a:cxnLst/>
              <a:rect l="l" t="t" r="r" b="b"/>
              <a:pathLst>
                <a:path w="2873883" h="654177">
                  <a:moveTo>
                    <a:pt x="0" y="0"/>
                  </a:moveTo>
                  <a:lnTo>
                    <a:pt x="2873883" y="0"/>
                  </a:lnTo>
                  <a:lnTo>
                    <a:pt x="287388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2886583" cy="666877"/>
            </a:xfrm>
            <a:custGeom>
              <a:avLst/>
              <a:gdLst/>
              <a:ahLst/>
              <a:cxnLst/>
              <a:rect l="l" t="t" r="r" b="b"/>
              <a:pathLst>
                <a:path w="2886583" h="666877">
                  <a:moveTo>
                    <a:pt x="6350" y="0"/>
                  </a:moveTo>
                  <a:lnTo>
                    <a:pt x="2880233" y="0"/>
                  </a:lnTo>
                  <a:cubicBezTo>
                    <a:pt x="2883789" y="0"/>
                    <a:pt x="2886583" y="2794"/>
                    <a:pt x="2886583" y="6350"/>
                  </a:cubicBezTo>
                  <a:lnTo>
                    <a:pt x="2886583" y="660527"/>
                  </a:lnTo>
                  <a:cubicBezTo>
                    <a:pt x="2886583" y="664083"/>
                    <a:pt x="2883789" y="666877"/>
                    <a:pt x="288023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880233" y="654177"/>
                  </a:lnTo>
                  <a:lnTo>
                    <a:pt x="2880233" y="660527"/>
                  </a:lnTo>
                  <a:lnTo>
                    <a:pt x="2873883" y="660527"/>
                  </a:lnTo>
                  <a:lnTo>
                    <a:pt x="2873883" y="6350"/>
                  </a:lnTo>
                  <a:lnTo>
                    <a:pt x="2880233" y="6350"/>
                  </a:lnTo>
                  <a:lnTo>
                    <a:pt x="288023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623480" y="2695167"/>
            <a:ext cx="3044403" cy="703374"/>
            <a:chOff x="0" y="0"/>
            <a:chExt cx="2886545" cy="666902"/>
          </a:xfrm>
        </p:grpSpPr>
        <p:sp>
          <p:nvSpPr>
            <p:cNvPr id="37" name="Freeform 37"/>
            <p:cNvSpPr/>
            <p:nvPr/>
          </p:nvSpPr>
          <p:spPr>
            <a:xfrm>
              <a:off x="6350" y="6350"/>
              <a:ext cx="2873883" cy="654177"/>
            </a:xfrm>
            <a:custGeom>
              <a:avLst/>
              <a:gdLst/>
              <a:ahLst/>
              <a:cxnLst/>
              <a:rect l="l" t="t" r="r" b="b"/>
              <a:pathLst>
                <a:path w="2873883" h="654177">
                  <a:moveTo>
                    <a:pt x="0" y="0"/>
                  </a:moveTo>
                  <a:lnTo>
                    <a:pt x="2873883" y="0"/>
                  </a:lnTo>
                  <a:lnTo>
                    <a:pt x="287388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2886583" cy="666877"/>
            </a:xfrm>
            <a:custGeom>
              <a:avLst/>
              <a:gdLst/>
              <a:ahLst/>
              <a:cxnLst/>
              <a:rect l="l" t="t" r="r" b="b"/>
              <a:pathLst>
                <a:path w="2886583" h="666877">
                  <a:moveTo>
                    <a:pt x="6350" y="0"/>
                  </a:moveTo>
                  <a:lnTo>
                    <a:pt x="2880233" y="0"/>
                  </a:lnTo>
                  <a:cubicBezTo>
                    <a:pt x="2883789" y="0"/>
                    <a:pt x="2886583" y="2794"/>
                    <a:pt x="2886583" y="6350"/>
                  </a:cubicBezTo>
                  <a:lnTo>
                    <a:pt x="2886583" y="660527"/>
                  </a:lnTo>
                  <a:cubicBezTo>
                    <a:pt x="2886583" y="664083"/>
                    <a:pt x="2883789" y="666877"/>
                    <a:pt x="288023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880233" y="654177"/>
                  </a:lnTo>
                  <a:lnTo>
                    <a:pt x="2880233" y="660527"/>
                  </a:lnTo>
                  <a:lnTo>
                    <a:pt x="2873883" y="660527"/>
                  </a:lnTo>
                  <a:lnTo>
                    <a:pt x="2873883" y="6350"/>
                  </a:lnTo>
                  <a:lnTo>
                    <a:pt x="2880233" y="6350"/>
                  </a:lnTo>
                  <a:lnTo>
                    <a:pt x="288023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580305" y="7091708"/>
            <a:ext cx="1130726" cy="522521"/>
            <a:chOff x="0" y="0"/>
            <a:chExt cx="1072096" cy="49542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72098" cy="495422"/>
            </a:xfrm>
            <a:custGeom>
              <a:avLst/>
              <a:gdLst/>
              <a:ahLst/>
              <a:cxnLst/>
              <a:rect l="l" t="t" r="r" b="b"/>
              <a:pathLst>
                <a:path w="1072098" h="495422">
                  <a:moveTo>
                    <a:pt x="0" y="0"/>
                  </a:moveTo>
                  <a:lnTo>
                    <a:pt x="1072098" y="0"/>
                  </a:lnTo>
                  <a:lnTo>
                    <a:pt x="1072098" y="495422"/>
                  </a:lnTo>
                  <a:lnTo>
                    <a:pt x="0" y="49542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9290" r="-9290" b="-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0"/>
              <a:ext cx="1072096" cy="4954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LÆRING </a:t>
              </a:r>
            </a:p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 PROSJEKTER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085042" y="4080135"/>
            <a:ext cx="3044403" cy="703374"/>
            <a:chOff x="0" y="0"/>
            <a:chExt cx="2886545" cy="666902"/>
          </a:xfrm>
        </p:grpSpPr>
        <p:sp>
          <p:nvSpPr>
            <p:cNvPr id="43" name="Freeform 43"/>
            <p:cNvSpPr/>
            <p:nvPr/>
          </p:nvSpPr>
          <p:spPr>
            <a:xfrm>
              <a:off x="6350" y="6350"/>
              <a:ext cx="2873883" cy="654177"/>
            </a:xfrm>
            <a:custGeom>
              <a:avLst/>
              <a:gdLst/>
              <a:ahLst/>
              <a:cxnLst/>
              <a:rect l="l" t="t" r="r" b="b"/>
              <a:pathLst>
                <a:path w="2873883" h="654177">
                  <a:moveTo>
                    <a:pt x="0" y="0"/>
                  </a:moveTo>
                  <a:lnTo>
                    <a:pt x="2873883" y="0"/>
                  </a:lnTo>
                  <a:lnTo>
                    <a:pt x="287388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2886583" cy="666877"/>
            </a:xfrm>
            <a:custGeom>
              <a:avLst/>
              <a:gdLst/>
              <a:ahLst/>
              <a:cxnLst/>
              <a:rect l="l" t="t" r="r" b="b"/>
              <a:pathLst>
                <a:path w="2886583" h="666877">
                  <a:moveTo>
                    <a:pt x="6350" y="0"/>
                  </a:moveTo>
                  <a:lnTo>
                    <a:pt x="2880233" y="0"/>
                  </a:lnTo>
                  <a:cubicBezTo>
                    <a:pt x="2883789" y="0"/>
                    <a:pt x="2886583" y="2794"/>
                    <a:pt x="2886583" y="6350"/>
                  </a:cubicBezTo>
                  <a:lnTo>
                    <a:pt x="2886583" y="660527"/>
                  </a:lnTo>
                  <a:cubicBezTo>
                    <a:pt x="2886583" y="664083"/>
                    <a:pt x="2883789" y="666877"/>
                    <a:pt x="288023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880233" y="654177"/>
                  </a:lnTo>
                  <a:lnTo>
                    <a:pt x="2880233" y="660527"/>
                  </a:lnTo>
                  <a:lnTo>
                    <a:pt x="2873883" y="660527"/>
                  </a:lnTo>
                  <a:lnTo>
                    <a:pt x="2873883" y="6350"/>
                  </a:lnTo>
                  <a:lnTo>
                    <a:pt x="2880233" y="6350"/>
                  </a:lnTo>
                  <a:lnTo>
                    <a:pt x="288023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083765" y="4249670"/>
            <a:ext cx="1046970" cy="321549"/>
            <a:chOff x="0" y="0"/>
            <a:chExt cx="992683" cy="30487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92678" cy="304875"/>
            </a:xfrm>
            <a:custGeom>
              <a:avLst/>
              <a:gdLst/>
              <a:ahLst/>
              <a:cxnLst/>
              <a:rect l="l" t="t" r="r" b="b"/>
              <a:pathLst>
                <a:path w="992678" h="304875">
                  <a:moveTo>
                    <a:pt x="0" y="0"/>
                  </a:moveTo>
                  <a:lnTo>
                    <a:pt x="992678" y="0"/>
                  </a:lnTo>
                  <a:lnTo>
                    <a:pt x="992678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43" b="-1344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0"/>
              <a:ext cx="99268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COACHING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085042" y="5042090"/>
            <a:ext cx="3044403" cy="703374"/>
            <a:chOff x="0" y="0"/>
            <a:chExt cx="2886545" cy="666902"/>
          </a:xfrm>
        </p:grpSpPr>
        <p:sp>
          <p:nvSpPr>
            <p:cNvPr id="49" name="Freeform 49"/>
            <p:cNvSpPr/>
            <p:nvPr/>
          </p:nvSpPr>
          <p:spPr>
            <a:xfrm>
              <a:off x="6350" y="6350"/>
              <a:ext cx="2873883" cy="654177"/>
            </a:xfrm>
            <a:custGeom>
              <a:avLst/>
              <a:gdLst/>
              <a:ahLst/>
              <a:cxnLst/>
              <a:rect l="l" t="t" r="r" b="b"/>
              <a:pathLst>
                <a:path w="2873883" h="654177">
                  <a:moveTo>
                    <a:pt x="0" y="0"/>
                  </a:moveTo>
                  <a:lnTo>
                    <a:pt x="2873883" y="0"/>
                  </a:lnTo>
                  <a:lnTo>
                    <a:pt x="287388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2886583" cy="666877"/>
            </a:xfrm>
            <a:custGeom>
              <a:avLst/>
              <a:gdLst/>
              <a:ahLst/>
              <a:cxnLst/>
              <a:rect l="l" t="t" r="r" b="b"/>
              <a:pathLst>
                <a:path w="2886583" h="666877">
                  <a:moveTo>
                    <a:pt x="6350" y="0"/>
                  </a:moveTo>
                  <a:lnTo>
                    <a:pt x="2880233" y="0"/>
                  </a:lnTo>
                  <a:cubicBezTo>
                    <a:pt x="2883789" y="0"/>
                    <a:pt x="2886583" y="2794"/>
                    <a:pt x="2886583" y="6350"/>
                  </a:cubicBezTo>
                  <a:lnTo>
                    <a:pt x="2886583" y="660527"/>
                  </a:lnTo>
                  <a:cubicBezTo>
                    <a:pt x="2886583" y="664083"/>
                    <a:pt x="2883789" y="666877"/>
                    <a:pt x="288023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880233" y="654177"/>
                  </a:lnTo>
                  <a:lnTo>
                    <a:pt x="2880233" y="660527"/>
                  </a:lnTo>
                  <a:lnTo>
                    <a:pt x="2873883" y="660527"/>
                  </a:lnTo>
                  <a:lnTo>
                    <a:pt x="2873883" y="6350"/>
                  </a:lnTo>
                  <a:lnTo>
                    <a:pt x="2880233" y="6350"/>
                  </a:lnTo>
                  <a:lnTo>
                    <a:pt x="288023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1813637" y="5211625"/>
            <a:ext cx="1587225" cy="321549"/>
            <a:chOff x="0" y="0"/>
            <a:chExt cx="1504925" cy="30487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504921" cy="304875"/>
            </a:xfrm>
            <a:custGeom>
              <a:avLst/>
              <a:gdLst/>
              <a:ahLst/>
              <a:cxnLst/>
              <a:rect l="l" t="t" r="r" b="b"/>
              <a:pathLst>
                <a:path w="1504921" h="304875">
                  <a:moveTo>
                    <a:pt x="0" y="0"/>
                  </a:moveTo>
                  <a:lnTo>
                    <a:pt x="1504921" y="0"/>
                  </a:lnTo>
                  <a:lnTo>
                    <a:pt x="1504921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6181" b="-4618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0"/>
              <a:ext cx="1504925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MENTORPROGRAM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085042" y="6004045"/>
            <a:ext cx="3044403" cy="703374"/>
            <a:chOff x="0" y="0"/>
            <a:chExt cx="2886545" cy="666902"/>
          </a:xfrm>
        </p:grpSpPr>
        <p:sp>
          <p:nvSpPr>
            <p:cNvPr id="55" name="Freeform 55"/>
            <p:cNvSpPr/>
            <p:nvPr/>
          </p:nvSpPr>
          <p:spPr>
            <a:xfrm>
              <a:off x="6350" y="6350"/>
              <a:ext cx="2873883" cy="654177"/>
            </a:xfrm>
            <a:custGeom>
              <a:avLst/>
              <a:gdLst/>
              <a:ahLst/>
              <a:cxnLst/>
              <a:rect l="l" t="t" r="r" b="b"/>
              <a:pathLst>
                <a:path w="2873883" h="654177">
                  <a:moveTo>
                    <a:pt x="0" y="0"/>
                  </a:moveTo>
                  <a:lnTo>
                    <a:pt x="2873883" y="0"/>
                  </a:lnTo>
                  <a:lnTo>
                    <a:pt x="2873883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2886583" cy="666877"/>
            </a:xfrm>
            <a:custGeom>
              <a:avLst/>
              <a:gdLst/>
              <a:ahLst/>
              <a:cxnLst/>
              <a:rect l="l" t="t" r="r" b="b"/>
              <a:pathLst>
                <a:path w="2886583" h="666877">
                  <a:moveTo>
                    <a:pt x="6350" y="0"/>
                  </a:moveTo>
                  <a:lnTo>
                    <a:pt x="2880233" y="0"/>
                  </a:lnTo>
                  <a:cubicBezTo>
                    <a:pt x="2883789" y="0"/>
                    <a:pt x="2886583" y="2794"/>
                    <a:pt x="2886583" y="6350"/>
                  </a:cubicBezTo>
                  <a:lnTo>
                    <a:pt x="2886583" y="660527"/>
                  </a:lnTo>
                  <a:cubicBezTo>
                    <a:pt x="2886583" y="664083"/>
                    <a:pt x="2883789" y="666877"/>
                    <a:pt x="2880233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880233" y="654177"/>
                  </a:lnTo>
                  <a:lnTo>
                    <a:pt x="2880233" y="660527"/>
                  </a:lnTo>
                  <a:lnTo>
                    <a:pt x="2873883" y="660527"/>
                  </a:lnTo>
                  <a:lnTo>
                    <a:pt x="2873883" y="6350"/>
                  </a:lnTo>
                  <a:lnTo>
                    <a:pt x="2880233" y="6350"/>
                  </a:lnTo>
                  <a:lnTo>
                    <a:pt x="288023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810382" y="6173566"/>
            <a:ext cx="1593735" cy="321549"/>
            <a:chOff x="0" y="0"/>
            <a:chExt cx="1511097" cy="30487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511100" cy="304875"/>
            </a:xfrm>
            <a:custGeom>
              <a:avLst/>
              <a:gdLst/>
              <a:ahLst/>
              <a:cxnLst/>
              <a:rect l="l" t="t" r="r" b="b"/>
              <a:pathLst>
                <a:path w="1511100" h="304875">
                  <a:moveTo>
                    <a:pt x="0" y="0"/>
                  </a:moveTo>
                  <a:lnTo>
                    <a:pt x="1511100" y="0"/>
                  </a:lnTo>
                  <a:lnTo>
                    <a:pt x="151110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6576" b="-4657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0"/>
              <a:ext cx="1511097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BØKER / RESEARCH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200985" y="2782084"/>
            <a:ext cx="1889379" cy="522521"/>
            <a:chOff x="0" y="0"/>
            <a:chExt cx="1791411" cy="49542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791410" cy="495422"/>
            </a:xfrm>
            <a:custGeom>
              <a:avLst/>
              <a:gdLst/>
              <a:ahLst/>
              <a:cxnLst/>
              <a:rect l="l" t="t" r="r" b="b"/>
              <a:pathLst>
                <a:path w="1791410" h="495422">
                  <a:moveTo>
                    <a:pt x="0" y="0"/>
                  </a:moveTo>
                  <a:lnTo>
                    <a:pt x="1791410" y="0"/>
                  </a:lnTo>
                  <a:lnTo>
                    <a:pt x="1791410" y="495422"/>
                  </a:lnTo>
                  <a:lnTo>
                    <a:pt x="0" y="49542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456" b="-2045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0"/>
              <a:ext cx="1791411" cy="4954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ORGANISERT LÆRING </a:t>
              </a:r>
            </a:p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 ARBEIDSSITUASJONEN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2781933" y="495300"/>
            <a:ext cx="3894433" cy="576193"/>
            <a:chOff x="0" y="0"/>
            <a:chExt cx="3692500" cy="546316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692494" cy="546312"/>
            </a:xfrm>
            <a:custGeom>
              <a:avLst/>
              <a:gdLst/>
              <a:ahLst/>
              <a:cxnLst/>
              <a:rect l="l" t="t" r="r" b="b"/>
              <a:pathLst>
                <a:path w="3692494" h="546312">
                  <a:moveTo>
                    <a:pt x="0" y="0"/>
                  </a:moveTo>
                  <a:lnTo>
                    <a:pt x="3692494" y="0"/>
                  </a:lnTo>
                  <a:lnTo>
                    <a:pt x="3692494" y="546312"/>
                  </a:lnTo>
                  <a:lnTo>
                    <a:pt x="0" y="5463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1698" b="-81698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9525"/>
              <a:ext cx="3692500" cy="5367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EKSEMPLER PÅ TILTAK</a:t>
              </a:r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CABDE37F-7764-49DA-84F0-9C2D32630550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13E208DE-374D-AAF3-B2D8-1144FAEC3D0E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72" name="Freeform 7">
            <a:extLst>
              <a:ext uri="{FF2B5EF4-FFF2-40B4-BE49-F238E27FC236}">
                <a16:creationId xmlns:a16="http://schemas.microsoft.com/office/drawing/2014/main" id="{94789688-30C0-66CD-F04F-F4E53545169C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id="{6118B5E9-B7D7-19A0-6973-DB5D962799BE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81933" y="481399"/>
            <a:ext cx="6593391" cy="803471"/>
            <a:chOff x="0" y="0"/>
            <a:chExt cx="6251512" cy="7618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51511" cy="761809"/>
            </a:xfrm>
            <a:custGeom>
              <a:avLst/>
              <a:gdLst/>
              <a:ahLst/>
              <a:cxnLst/>
              <a:rect l="l" t="t" r="r" b="b"/>
              <a:pathLst>
                <a:path w="6251511" h="761809">
                  <a:moveTo>
                    <a:pt x="0" y="0"/>
                  </a:moveTo>
                  <a:lnTo>
                    <a:pt x="6251511" y="0"/>
                  </a:lnTo>
                  <a:lnTo>
                    <a:pt x="6251511" y="761809"/>
                  </a:lnTo>
                  <a:lnTo>
                    <a:pt x="0" y="7618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896" b="-10989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6251512" cy="7522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GJENNOMFØRINGEN SATT I SYSTEM </a:t>
              </a:r>
            </a:p>
            <a:p>
              <a:pPr algn="l">
                <a:lnSpc>
                  <a:spcPts val="1772"/>
                </a:lnSpc>
              </a:pPr>
              <a:r>
                <a:rPr lang="en-US" sz="1476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Prosessen  - årshjul» eller prosjektperiode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20781" y="2882610"/>
            <a:ext cx="4805409" cy="4924057"/>
            <a:chOff x="0" y="0"/>
            <a:chExt cx="4556239" cy="46687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56252" cy="4668774"/>
            </a:xfrm>
            <a:custGeom>
              <a:avLst/>
              <a:gdLst/>
              <a:ahLst/>
              <a:cxnLst/>
              <a:rect l="l" t="t" r="r" b="b"/>
              <a:pathLst>
                <a:path w="4556252" h="4668774">
                  <a:moveTo>
                    <a:pt x="0" y="0"/>
                  </a:moveTo>
                  <a:lnTo>
                    <a:pt x="4556252" y="0"/>
                  </a:lnTo>
                  <a:lnTo>
                    <a:pt x="4556252" y="4668774"/>
                  </a:lnTo>
                  <a:lnTo>
                    <a:pt x="0" y="46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18625" y="6174397"/>
            <a:ext cx="7014971" cy="26802"/>
            <a:chOff x="0" y="0"/>
            <a:chExt cx="6651231" cy="25413"/>
          </a:xfrm>
        </p:grpSpPr>
        <p:sp>
          <p:nvSpPr>
            <p:cNvPr id="13" name="Freeform 13"/>
            <p:cNvSpPr/>
            <p:nvPr/>
          </p:nvSpPr>
          <p:spPr>
            <a:xfrm>
              <a:off x="12700" y="0"/>
              <a:ext cx="6625844" cy="25400"/>
            </a:xfrm>
            <a:custGeom>
              <a:avLst/>
              <a:gdLst/>
              <a:ahLst/>
              <a:cxnLst/>
              <a:rect l="l" t="t" r="r" b="b"/>
              <a:pathLst>
                <a:path w="6625844" h="25400">
                  <a:moveTo>
                    <a:pt x="0" y="0"/>
                  </a:moveTo>
                  <a:lnTo>
                    <a:pt x="6625844" y="0"/>
                  </a:lnTo>
                  <a:lnTo>
                    <a:pt x="6625844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642464" y="2866309"/>
            <a:ext cx="675259" cy="321549"/>
            <a:chOff x="0" y="0"/>
            <a:chExt cx="640245" cy="3048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0242" cy="304875"/>
            </a:xfrm>
            <a:custGeom>
              <a:avLst/>
              <a:gdLst/>
              <a:ahLst/>
              <a:cxnLst/>
              <a:rect l="l" t="t" r="r" b="b"/>
              <a:pathLst>
                <a:path w="640242" h="304875">
                  <a:moveTo>
                    <a:pt x="0" y="0"/>
                  </a:moveTo>
                  <a:lnTo>
                    <a:pt x="640242" y="0"/>
                  </a:lnTo>
                  <a:lnTo>
                    <a:pt x="640242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096" r="-1109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640245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Januar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031932" y="3683590"/>
            <a:ext cx="730364" cy="321549"/>
            <a:chOff x="0" y="0"/>
            <a:chExt cx="692493" cy="30487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494" cy="304875"/>
            </a:xfrm>
            <a:custGeom>
              <a:avLst/>
              <a:gdLst/>
              <a:ahLst/>
              <a:cxnLst/>
              <a:rect l="l" t="t" r="r" b="b"/>
              <a:pathLst>
                <a:path w="692494" h="304875">
                  <a:moveTo>
                    <a:pt x="0" y="0"/>
                  </a:moveTo>
                  <a:lnTo>
                    <a:pt x="692494" y="0"/>
                  </a:lnTo>
                  <a:lnTo>
                    <a:pt x="692494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486" r="-648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49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Februar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848048" y="4957450"/>
            <a:ext cx="502308" cy="321549"/>
            <a:chOff x="0" y="0"/>
            <a:chExt cx="476263" cy="3048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6267" cy="304875"/>
            </a:xfrm>
            <a:custGeom>
              <a:avLst/>
              <a:gdLst/>
              <a:ahLst/>
              <a:cxnLst/>
              <a:rect l="l" t="t" r="r" b="b"/>
              <a:pathLst>
                <a:path w="476267" h="304875">
                  <a:moveTo>
                    <a:pt x="0" y="0"/>
                  </a:moveTo>
                  <a:lnTo>
                    <a:pt x="476267" y="0"/>
                  </a:lnTo>
                  <a:lnTo>
                    <a:pt x="476267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2132" r="-3213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47626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Mars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861549" y="6284620"/>
            <a:ext cx="475305" cy="321549"/>
            <a:chOff x="0" y="0"/>
            <a:chExt cx="450660" cy="3048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0663" cy="304875"/>
            </a:xfrm>
            <a:custGeom>
              <a:avLst/>
              <a:gdLst/>
              <a:ahLst/>
              <a:cxnLst/>
              <a:rect l="l" t="t" r="r" b="b"/>
              <a:pathLst>
                <a:path w="450663" h="304875">
                  <a:moveTo>
                    <a:pt x="0" y="0"/>
                  </a:moveTo>
                  <a:lnTo>
                    <a:pt x="450663" y="0"/>
                  </a:lnTo>
                  <a:lnTo>
                    <a:pt x="450663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6798" r="-3679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450660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April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185246" y="7491816"/>
            <a:ext cx="423736" cy="321549"/>
            <a:chOff x="0" y="0"/>
            <a:chExt cx="401764" cy="30487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01761" cy="304875"/>
            </a:xfrm>
            <a:custGeom>
              <a:avLst/>
              <a:gdLst/>
              <a:ahLst/>
              <a:cxnLst/>
              <a:rect l="l" t="t" r="r" b="b"/>
              <a:pathLst>
                <a:path w="401761" h="304875">
                  <a:moveTo>
                    <a:pt x="0" y="0"/>
                  </a:moveTo>
                  <a:lnTo>
                    <a:pt x="401761" y="0"/>
                  </a:lnTo>
                  <a:lnTo>
                    <a:pt x="401761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362" r="-4736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401764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Mai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741155" y="8177160"/>
            <a:ext cx="439434" cy="321549"/>
            <a:chOff x="0" y="0"/>
            <a:chExt cx="416649" cy="30487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16648" cy="304875"/>
            </a:xfrm>
            <a:custGeom>
              <a:avLst/>
              <a:gdLst/>
              <a:ahLst/>
              <a:cxnLst/>
              <a:rect l="l" t="t" r="r" b="b"/>
              <a:pathLst>
                <a:path w="416648" h="304875">
                  <a:moveTo>
                    <a:pt x="0" y="0"/>
                  </a:moveTo>
                  <a:lnTo>
                    <a:pt x="416648" y="0"/>
                  </a:lnTo>
                  <a:lnTo>
                    <a:pt x="416648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3884" r="-4388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416649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Juni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304569" y="8177160"/>
            <a:ext cx="373573" cy="321549"/>
            <a:chOff x="0" y="0"/>
            <a:chExt cx="354203" cy="30487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4199" cy="304875"/>
            </a:xfrm>
            <a:custGeom>
              <a:avLst/>
              <a:gdLst/>
              <a:ahLst/>
              <a:cxnLst/>
              <a:rect l="l" t="t" r="r" b="b"/>
              <a:pathLst>
                <a:path w="354199" h="304875">
                  <a:moveTo>
                    <a:pt x="0" y="0"/>
                  </a:moveTo>
                  <a:lnTo>
                    <a:pt x="354199" y="0"/>
                  </a:lnTo>
                  <a:lnTo>
                    <a:pt x="35419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0436" r="-6043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35420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Juli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813584" y="7491816"/>
            <a:ext cx="673450" cy="321549"/>
            <a:chOff x="0" y="0"/>
            <a:chExt cx="638531" cy="30487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8530" cy="304875"/>
            </a:xfrm>
            <a:custGeom>
              <a:avLst/>
              <a:gdLst/>
              <a:ahLst/>
              <a:cxnLst/>
              <a:rect l="l" t="t" r="r" b="b"/>
              <a:pathLst>
                <a:path w="638530" h="304875">
                  <a:moveTo>
                    <a:pt x="0" y="0"/>
                  </a:moveTo>
                  <a:lnTo>
                    <a:pt x="638530" y="0"/>
                  </a:lnTo>
                  <a:lnTo>
                    <a:pt x="63853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260" r="-1126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638531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August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794421" y="6284620"/>
            <a:ext cx="1000491" cy="321549"/>
            <a:chOff x="0" y="0"/>
            <a:chExt cx="948614" cy="30487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48616" cy="304875"/>
            </a:xfrm>
            <a:custGeom>
              <a:avLst/>
              <a:gdLst/>
              <a:ahLst/>
              <a:cxnLst/>
              <a:rect l="l" t="t" r="r" b="b"/>
              <a:pathLst>
                <a:path w="948616" h="304875">
                  <a:moveTo>
                    <a:pt x="0" y="0"/>
                  </a:moveTo>
                  <a:lnTo>
                    <a:pt x="948616" y="0"/>
                  </a:lnTo>
                  <a:lnTo>
                    <a:pt x="948616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627" b="-1062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948614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September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702079" y="4957450"/>
            <a:ext cx="776682" cy="321549"/>
            <a:chOff x="0" y="0"/>
            <a:chExt cx="736410" cy="30487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36409" cy="304875"/>
            </a:xfrm>
            <a:custGeom>
              <a:avLst/>
              <a:gdLst/>
              <a:ahLst/>
              <a:cxnLst/>
              <a:rect l="l" t="t" r="r" b="b"/>
              <a:pathLst>
                <a:path w="736409" h="304875">
                  <a:moveTo>
                    <a:pt x="0" y="0"/>
                  </a:moveTo>
                  <a:lnTo>
                    <a:pt x="736409" y="0"/>
                  </a:lnTo>
                  <a:lnTo>
                    <a:pt x="73640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118" r="-3118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736410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Oktober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337730" y="3683590"/>
            <a:ext cx="965089" cy="321549"/>
            <a:chOff x="0" y="0"/>
            <a:chExt cx="915048" cy="30487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15046" cy="304875"/>
            </a:xfrm>
            <a:custGeom>
              <a:avLst/>
              <a:gdLst/>
              <a:ahLst/>
              <a:cxnLst/>
              <a:rect l="l" t="t" r="r" b="b"/>
              <a:pathLst>
                <a:path w="915046" h="304875">
                  <a:moveTo>
                    <a:pt x="0" y="0"/>
                  </a:moveTo>
                  <a:lnTo>
                    <a:pt x="915046" y="0"/>
                  </a:lnTo>
                  <a:lnTo>
                    <a:pt x="915046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481" b="-848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915048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November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052618" y="2866309"/>
            <a:ext cx="938314" cy="321549"/>
            <a:chOff x="0" y="0"/>
            <a:chExt cx="889660" cy="30487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89664" cy="304875"/>
            </a:xfrm>
            <a:custGeom>
              <a:avLst/>
              <a:gdLst/>
              <a:ahLst/>
              <a:cxnLst/>
              <a:rect l="l" t="t" r="r" b="b"/>
              <a:pathLst>
                <a:path w="889664" h="304875">
                  <a:moveTo>
                    <a:pt x="0" y="0"/>
                  </a:moveTo>
                  <a:lnTo>
                    <a:pt x="889664" y="0"/>
                  </a:lnTo>
                  <a:lnTo>
                    <a:pt x="889664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859" b="-685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0"/>
              <a:ext cx="889660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Desember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339306" y="3292242"/>
            <a:ext cx="1388973" cy="773320"/>
            <a:chOff x="0" y="0"/>
            <a:chExt cx="1316952" cy="733222"/>
          </a:xfrm>
        </p:grpSpPr>
        <p:sp>
          <p:nvSpPr>
            <p:cNvPr id="51" name="Freeform 51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9525"/>
              <a:ext cx="1316952" cy="723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2"/>
                </a:lnSpc>
              </a:pPr>
              <a:r>
                <a:rPr lang="en-US" sz="116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Sett målene for din avdeling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265671" y="4432974"/>
            <a:ext cx="1388973" cy="773320"/>
            <a:chOff x="0" y="0"/>
            <a:chExt cx="1316952" cy="733222"/>
          </a:xfrm>
        </p:grpSpPr>
        <p:sp>
          <p:nvSpPr>
            <p:cNvPr id="54" name="Freeform 54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0"/>
              <a:ext cx="1316952" cy="733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Drøfting mellom  </a:t>
              </a:r>
            </a:p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ledelse/klubb(er) </a:t>
              </a:r>
            </a:p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*se slide x 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2953431" y="5861554"/>
            <a:ext cx="1388973" cy="773320"/>
            <a:chOff x="0" y="0"/>
            <a:chExt cx="1316952" cy="733222"/>
          </a:xfrm>
        </p:grpSpPr>
        <p:sp>
          <p:nvSpPr>
            <p:cNvPr id="57" name="Freeform 57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9525"/>
              <a:ext cx="1316952" cy="723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2"/>
                </a:lnSpc>
              </a:pPr>
              <a:r>
                <a:rPr lang="en-US" sz="116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Kartlegge, planlegge for læring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2008421" y="7089953"/>
            <a:ext cx="1636611" cy="1036335"/>
            <a:chOff x="0" y="0"/>
            <a:chExt cx="1551750" cy="982599"/>
          </a:xfrm>
        </p:grpSpPr>
        <p:sp>
          <p:nvSpPr>
            <p:cNvPr id="60" name="Freeform 60"/>
            <p:cNvSpPr/>
            <p:nvPr/>
          </p:nvSpPr>
          <p:spPr>
            <a:xfrm>
              <a:off x="6350" y="6350"/>
              <a:ext cx="1539113" cy="969899"/>
            </a:xfrm>
            <a:custGeom>
              <a:avLst/>
              <a:gdLst/>
              <a:ahLst/>
              <a:cxnLst/>
              <a:rect l="l" t="t" r="r" b="b"/>
              <a:pathLst>
                <a:path w="1539113" h="969899">
                  <a:moveTo>
                    <a:pt x="0" y="101727"/>
                  </a:moveTo>
                  <a:cubicBezTo>
                    <a:pt x="0" y="45593"/>
                    <a:pt x="45720" y="0"/>
                    <a:pt x="102235" y="0"/>
                  </a:cubicBezTo>
                  <a:lnTo>
                    <a:pt x="1436878" y="0"/>
                  </a:lnTo>
                  <a:cubicBezTo>
                    <a:pt x="1493393" y="0"/>
                    <a:pt x="1539113" y="45593"/>
                    <a:pt x="1539113" y="101727"/>
                  </a:cubicBezTo>
                  <a:lnTo>
                    <a:pt x="1539113" y="868172"/>
                  </a:lnTo>
                  <a:cubicBezTo>
                    <a:pt x="1539113" y="924306"/>
                    <a:pt x="1493393" y="969899"/>
                    <a:pt x="1436878" y="969899"/>
                  </a:cubicBezTo>
                  <a:lnTo>
                    <a:pt x="102235" y="969899"/>
                  </a:lnTo>
                  <a:cubicBezTo>
                    <a:pt x="45720" y="969899"/>
                    <a:pt x="0" y="924306"/>
                    <a:pt x="0" y="868172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0"/>
              <a:ext cx="1551750" cy="982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5"/>
                </a:lnSpc>
              </a:pPr>
              <a:r>
                <a:rPr lang="en-US" sz="1054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Medarbeidersamtale, planlegge individuelle og kollektive utviklingsløp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9873386" y="7089953"/>
            <a:ext cx="1388973" cy="773320"/>
            <a:chOff x="0" y="0"/>
            <a:chExt cx="1316952" cy="733222"/>
          </a:xfrm>
        </p:grpSpPr>
        <p:sp>
          <p:nvSpPr>
            <p:cNvPr id="63" name="Freeform 63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9525"/>
              <a:ext cx="1316952" cy="723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2"/>
                </a:lnSpc>
              </a:pPr>
              <a:r>
                <a:rPr lang="en-US" sz="116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Tiltak og planer, budsjettering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944314" y="5861554"/>
            <a:ext cx="1388973" cy="773320"/>
            <a:chOff x="0" y="0"/>
            <a:chExt cx="1316952" cy="733222"/>
          </a:xfrm>
        </p:grpSpPr>
        <p:sp>
          <p:nvSpPr>
            <p:cNvPr id="66" name="Freeform 66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0"/>
              <a:ext cx="1316952" cy="733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Kompetansemøte </a:t>
              </a:r>
            </a:p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ledelse/klubb(er)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8781517" y="4429746"/>
            <a:ext cx="1769552" cy="773320"/>
            <a:chOff x="0" y="0"/>
            <a:chExt cx="1677797" cy="733222"/>
          </a:xfrm>
        </p:grpSpPr>
        <p:sp>
          <p:nvSpPr>
            <p:cNvPr id="69" name="Freeform 69"/>
            <p:cNvSpPr/>
            <p:nvPr/>
          </p:nvSpPr>
          <p:spPr>
            <a:xfrm>
              <a:off x="6350" y="6350"/>
              <a:ext cx="1665097" cy="720471"/>
            </a:xfrm>
            <a:custGeom>
              <a:avLst/>
              <a:gdLst/>
              <a:ahLst/>
              <a:cxnLst/>
              <a:rect l="l" t="t" r="r" b="b"/>
              <a:pathLst>
                <a:path w="1665097" h="720471">
                  <a:moveTo>
                    <a:pt x="0" y="75565"/>
                  </a:moveTo>
                  <a:cubicBezTo>
                    <a:pt x="0" y="33782"/>
                    <a:pt x="34163" y="0"/>
                    <a:pt x="76327" y="0"/>
                  </a:cubicBezTo>
                  <a:lnTo>
                    <a:pt x="1588770" y="0"/>
                  </a:lnTo>
                  <a:cubicBezTo>
                    <a:pt x="1630934" y="0"/>
                    <a:pt x="1665097" y="33782"/>
                    <a:pt x="1665097" y="75565"/>
                  </a:cubicBezTo>
                  <a:lnTo>
                    <a:pt x="1665097" y="644906"/>
                  </a:lnTo>
                  <a:cubicBezTo>
                    <a:pt x="1665097" y="686689"/>
                    <a:pt x="1630934" y="720471"/>
                    <a:pt x="1588770" y="720471"/>
                  </a:cubicBezTo>
                  <a:lnTo>
                    <a:pt x="76327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0"/>
              <a:ext cx="1677797" cy="733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Kompetansesamtale</a:t>
              </a:r>
            </a:p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medarbeider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812695" y="3303627"/>
            <a:ext cx="1388973" cy="773320"/>
            <a:chOff x="0" y="0"/>
            <a:chExt cx="1316952" cy="733222"/>
          </a:xfrm>
        </p:grpSpPr>
        <p:sp>
          <p:nvSpPr>
            <p:cNvPr id="72" name="Freeform 72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9525"/>
              <a:ext cx="1316952" cy="723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2"/>
                </a:lnSpc>
              </a:pPr>
              <a:r>
                <a:rPr lang="en-US" sz="116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Iverksette / gjennomføre</a:t>
              </a:r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3234333" y="2882610"/>
            <a:ext cx="3664074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FORSLAG</a:t>
            </a:r>
          </a:p>
          <a:p>
            <a:pPr algn="l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innlemme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mediehusets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rutiner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334035" lvl="1" indent="-167017" algn="l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Formaliser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møte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fast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møte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arbeidet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drøftes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mellom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klubb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eksempelvis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to ganger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årlig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334035" lvl="1" indent="-167017" algn="l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Gjør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samme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kompetansesamtale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den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enten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eget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møte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to ganger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årlig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del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medarbeidersamtalen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334035" lvl="1" indent="-167017" algn="l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Sett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frister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drøfting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kartlegging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planlegging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budsjetter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</a:p>
          <a:p>
            <a:pPr marL="334035" lvl="1" indent="-167017" algn="l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«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Hjulet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»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være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men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prosessen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også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gjøres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måneder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Kontakt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gjerne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IJ, NJ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MBL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dersom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ønsker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innspill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støtte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arbeidet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</p:txBody>
      </p:sp>
      <p:grpSp>
        <p:nvGrpSpPr>
          <p:cNvPr id="79" name="Group 2">
            <a:extLst>
              <a:ext uri="{FF2B5EF4-FFF2-40B4-BE49-F238E27FC236}">
                <a16:creationId xmlns:a16="http://schemas.microsoft.com/office/drawing/2014/main" id="{4432C177-D72B-FF2C-552A-04F7B583EF2C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879D290D-56A0-9004-EAB1-F9A6C093420A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81" name="Freeform 7">
            <a:extLst>
              <a:ext uri="{FF2B5EF4-FFF2-40B4-BE49-F238E27FC236}">
                <a16:creationId xmlns:a16="http://schemas.microsoft.com/office/drawing/2014/main" id="{FC4413C9-5FF6-A003-4E75-00BA07B4D5A9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2" name="Freeform 8">
            <a:extLst>
              <a:ext uri="{FF2B5EF4-FFF2-40B4-BE49-F238E27FC236}">
                <a16:creationId xmlns:a16="http://schemas.microsoft.com/office/drawing/2014/main" id="{C5E683BB-080F-9A5B-45E1-4C33993C8415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81933" y="481399"/>
            <a:ext cx="4373006" cy="803471"/>
            <a:chOff x="0" y="0"/>
            <a:chExt cx="4146258" cy="7618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46254" cy="761809"/>
            </a:xfrm>
            <a:custGeom>
              <a:avLst/>
              <a:gdLst/>
              <a:ahLst/>
              <a:cxnLst/>
              <a:rect l="l" t="t" r="r" b="b"/>
              <a:pathLst>
                <a:path w="4146254" h="761809">
                  <a:moveTo>
                    <a:pt x="0" y="0"/>
                  </a:moveTo>
                  <a:lnTo>
                    <a:pt x="4146254" y="0"/>
                  </a:lnTo>
                  <a:lnTo>
                    <a:pt x="4146254" y="761809"/>
                  </a:lnTo>
                  <a:lnTo>
                    <a:pt x="0" y="7618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6050" b="-5605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4146258" cy="7522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TIPS OG RÅD I ARBEIDET</a:t>
              </a:r>
            </a:p>
            <a:p>
              <a:pPr algn="l">
                <a:lnSpc>
                  <a:spcPts val="1772"/>
                </a:lnSpc>
              </a:pPr>
              <a:r>
                <a:rPr lang="en-US" sz="1476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Motivasjon, ansvar og mestring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762345" y="1469898"/>
            <a:ext cx="13392055" cy="7347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Organisasjonspsykologisk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forskning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gitt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oss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solid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kunnskap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om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hva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får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prestere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godt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Begrepet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motivasjon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»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sentralt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her.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Når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vi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motivasjon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jobb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er det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jobben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seg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selv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gir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oss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glede,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mening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drivkraft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Ikke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tanken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belønning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“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Vi vet at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mennesker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som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er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indre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motiverte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,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presterer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bedre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, tar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mer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ansvar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,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har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lavere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sykefravær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m.m.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b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</a:b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Det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å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ha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motiverte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medarbediere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, er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derfor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svært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verdifullt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*. IJ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har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undersøkelser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som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viser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en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klar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sammenheng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mellom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mulighet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for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utvikling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jobben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sin,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og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motivasjon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. 92,5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prosent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sier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at de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trenger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faglig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påfyll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for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å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holde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seg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motivert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jobben</a:t>
            </a:r>
            <a:r>
              <a:rPr lang="en-US" sz="1600" b="1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sin.” </a:t>
            </a:r>
            <a:br>
              <a:rPr lang="en-US" sz="1600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</a:br>
            <a:r>
              <a:rPr lang="en-US" sz="1600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*Ole I. Iversen, </a:t>
            </a:r>
            <a:r>
              <a:rPr lang="en-US" sz="1600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førsteamanuensis</a:t>
            </a:r>
            <a:r>
              <a:rPr lang="en-US" sz="1600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Institutt</a:t>
            </a:r>
            <a:r>
              <a:rPr lang="en-US" sz="1600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for </a:t>
            </a:r>
            <a:r>
              <a:rPr lang="en-US" sz="1600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ledelse</a:t>
            </a:r>
            <a:r>
              <a:rPr lang="en-US" sz="1600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og</a:t>
            </a:r>
            <a:r>
              <a:rPr lang="en-US" sz="1600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innovasjon</a:t>
            </a:r>
            <a:r>
              <a:rPr lang="en-US" sz="1600" i="1" dirty="0">
                <a:solidFill>
                  <a:srgbClr val="000000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, BI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1600" i="1" dirty="0">
              <a:solidFill>
                <a:srgbClr val="000000"/>
              </a:solidFill>
              <a:latin typeface="Century Gothic Paneuropean Italics"/>
              <a:ea typeface="Century Gothic Paneuropean Italics"/>
              <a:cs typeface="Century Gothic Paneuropean Italics"/>
              <a:sym typeface="Century Gothic Paneuropean Italics"/>
            </a:endParaRPr>
          </a:p>
          <a:p>
            <a:pPr marL="350580" lvl="1" indent="-175290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</a:t>
            </a:r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350580" lvl="1" indent="-175290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Det er 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ledelsesansvar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legge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rette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god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læringskultur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at alle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individuell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kompetanseplan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</a:p>
          <a:p>
            <a:pPr marL="350580" lvl="1" indent="-175290" algn="l">
              <a:lnSpc>
                <a:spcPct val="1500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Samtidig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den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ansvarlig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benytte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mulighetene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kompetanseheving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blir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gitt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anvende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kunnskapen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god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FORSLAG TIL REFLEKSJON: </a:t>
            </a:r>
          </a:p>
          <a:p>
            <a:pPr marL="350580" lvl="1" indent="-175290" algn="l">
              <a:lnSpc>
                <a:spcPct val="1500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Hvilke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områder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kunne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du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tenke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deg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utvikle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deg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lære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om? </a:t>
            </a:r>
          </a:p>
          <a:p>
            <a:pPr marL="350580" lvl="1" indent="-175290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Er det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du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lærer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eksempel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klasseromsundervisning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heller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digitale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kurs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 </a:t>
            </a:r>
          </a:p>
          <a:p>
            <a:pPr marL="350580" lvl="1" indent="-175290" algn="l">
              <a:lnSpc>
                <a:spcPct val="1500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Prøv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definere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motivasjon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lære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deg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nytt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benytte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kunnskapen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arbeidshverdagen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Er det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gjøre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enklere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for at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journalistikken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presenteres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lage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saker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personlig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utvikling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mestring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motivasjon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29898A27-6A52-4937-0A88-6C3593DC25B4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8DE54D22-2EA3-7B0D-6766-34302E853F64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F3758B8C-5936-6350-739A-7C433D86EA33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CB991872-FB7D-09AF-1EA1-8775D686115C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56536" y="4340645"/>
            <a:ext cx="3215478" cy="2076661"/>
            <a:chOff x="0" y="0"/>
            <a:chExt cx="3048749" cy="1968983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036062" cy="1956181"/>
            </a:xfrm>
            <a:custGeom>
              <a:avLst/>
              <a:gdLst/>
              <a:ahLst/>
              <a:cxnLst/>
              <a:rect l="l" t="t" r="r" b="b"/>
              <a:pathLst>
                <a:path w="3036062" h="1956181">
                  <a:moveTo>
                    <a:pt x="0" y="190500"/>
                  </a:moveTo>
                  <a:cubicBezTo>
                    <a:pt x="0" y="85344"/>
                    <a:pt x="85471" y="0"/>
                    <a:pt x="191008" y="0"/>
                  </a:cubicBezTo>
                  <a:lnTo>
                    <a:pt x="2845054" y="0"/>
                  </a:lnTo>
                  <a:cubicBezTo>
                    <a:pt x="2950591" y="0"/>
                    <a:pt x="3036062" y="85344"/>
                    <a:pt x="3036062" y="190500"/>
                  </a:cubicBezTo>
                  <a:lnTo>
                    <a:pt x="3036062" y="1765681"/>
                  </a:lnTo>
                  <a:cubicBezTo>
                    <a:pt x="3036062" y="1870964"/>
                    <a:pt x="2950591" y="1956181"/>
                    <a:pt x="2845054" y="1956181"/>
                  </a:cubicBezTo>
                  <a:lnTo>
                    <a:pt x="191008" y="1956181"/>
                  </a:lnTo>
                  <a:cubicBezTo>
                    <a:pt x="85471" y="1956181"/>
                    <a:pt x="0" y="1870837"/>
                    <a:pt x="0" y="1765681"/>
                  </a:cubicBezTo>
                  <a:close/>
                </a:path>
              </a:pathLst>
            </a:custGeom>
            <a:solidFill>
              <a:srgbClr val="55220A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653930" y="6152068"/>
            <a:ext cx="3215478" cy="2076661"/>
            <a:chOff x="0" y="0"/>
            <a:chExt cx="3048749" cy="1968983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3036062" cy="1956181"/>
            </a:xfrm>
            <a:custGeom>
              <a:avLst/>
              <a:gdLst/>
              <a:ahLst/>
              <a:cxnLst/>
              <a:rect l="l" t="t" r="r" b="b"/>
              <a:pathLst>
                <a:path w="3036062" h="1956181">
                  <a:moveTo>
                    <a:pt x="0" y="190500"/>
                  </a:moveTo>
                  <a:cubicBezTo>
                    <a:pt x="0" y="85344"/>
                    <a:pt x="85471" y="0"/>
                    <a:pt x="191008" y="0"/>
                  </a:cubicBezTo>
                  <a:lnTo>
                    <a:pt x="2845054" y="0"/>
                  </a:lnTo>
                  <a:cubicBezTo>
                    <a:pt x="2950591" y="0"/>
                    <a:pt x="3036062" y="85344"/>
                    <a:pt x="3036062" y="190500"/>
                  </a:cubicBezTo>
                  <a:lnTo>
                    <a:pt x="3036062" y="1765681"/>
                  </a:lnTo>
                  <a:cubicBezTo>
                    <a:pt x="3036062" y="1870964"/>
                    <a:pt x="2950591" y="1956181"/>
                    <a:pt x="2845054" y="1956181"/>
                  </a:cubicBezTo>
                  <a:lnTo>
                    <a:pt x="191008" y="1956181"/>
                  </a:lnTo>
                  <a:cubicBezTo>
                    <a:pt x="85471" y="1956181"/>
                    <a:pt x="0" y="1870837"/>
                    <a:pt x="0" y="1765681"/>
                  </a:cubicBezTo>
                  <a:close/>
                </a:path>
              </a:pathLst>
            </a:custGeom>
            <a:solidFill>
              <a:srgbClr val="55220A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05267" y="1047787"/>
            <a:ext cx="6459352" cy="908377"/>
            <a:chOff x="0" y="0"/>
            <a:chExt cx="6124423" cy="8612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4425" cy="861271"/>
            </a:xfrm>
            <a:custGeom>
              <a:avLst/>
              <a:gdLst/>
              <a:ahLst/>
              <a:cxnLst/>
              <a:rect l="l" t="t" r="r" b="b"/>
              <a:pathLst>
                <a:path w="6124425" h="861271">
                  <a:moveTo>
                    <a:pt x="0" y="0"/>
                  </a:moveTo>
                  <a:lnTo>
                    <a:pt x="6124425" y="0"/>
                  </a:lnTo>
                  <a:lnTo>
                    <a:pt x="6124425" y="861271"/>
                  </a:lnTo>
                  <a:lnTo>
                    <a:pt x="0" y="86127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8556" b="-8855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124423" cy="8898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02"/>
                </a:lnSpc>
              </a:pPr>
              <a:r>
                <a:rPr lang="en-US" sz="2426" i="1">
                  <a:solidFill>
                    <a:srgbClr val="151515"/>
                  </a:solidFill>
                  <a:latin typeface="Century Gothic Paneuropean Italics"/>
                  <a:ea typeface="Century Gothic Paneuropean Italics"/>
                  <a:cs typeface="Century Gothic Paneuropean Italics"/>
                  <a:sym typeface="Century Gothic Paneuropean Italics"/>
                </a:rPr>
                <a:t>Lærende medier er avgjørende for en sterk presse!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81933" y="481199"/>
            <a:ext cx="2256952" cy="803873"/>
            <a:chOff x="0" y="0"/>
            <a:chExt cx="2139925" cy="7621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9928" cy="762187"/>
            </a:xfrm>
            <a:custGeom>
              <a:avLst/>
              <a:gdLst/>
              <a:ahLst/>
              <a:cxnLst/>
              <a:rect l="l" t="t" r="r" b="b"/>
              <a:pathLst>
                <a:path w="2139928" h="762187">
                  <a:moveTo>
                    <a:pt x="0" y="0"/>
                  </a:moveTo>
                  <a:lnTo>
                    <a:pt x="2139928" y="0"/>
                  </a:lnTo>
                  <a:lnTo>
                    <a:pt x="2139928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06" b="-470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2139925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FELLES LØFT </a:t>
              </a:r>
            </a:p>
            <a:p>
              <a:pPr algn="l">
                <a:lnSpc>
                  <a:spcPts val="1772"/>
                </a:lnSpc>
              </a:pPr>
              <a:r>
                <a:rPr lang="en-US" sz="1476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§37 </a:t>
              </a:r>
              <a:r>
                <a:rPr lang="en-US" sz="1476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</a:t>
              </a:r>
              <a:r>
                <a:rPr lang="en-US" sz="1476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476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Journalistavtalen</a:t>
              </a:r>
              <a:r>
                <a:rPr lang="en-US" sz="1476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*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08493" y="6413449"/>
            <a:ext cx="2706352" cy="1553900"/>
            <a:chOff x="0" y="0"/>
            <a:chExt cx="2566022" cy="14733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66027" cy="1473332"/>
            </a:xfrm>
            <a:custGeom>
              <a:avLst/>
              <a:gdLst/>
              <a:ahLst/>
              <a:cxnLst/>
              <a:rect l="l" t="t" r="r" b="b"/>
              <a:pathLst>
                <a:path w="2566027" h="1473332">
                  <a:moveTo>
                    <a:pt x="0" y="0"/>
                  </a:moveTo>
                  <a:lnTo>
                    <a:pt x="2566027" y="0"/>
                  </a:lnTo>
                  <a:lnTo>
                    <a:pt x="2566027" y="1473332"/>
                  </a:lnTo>
                  <a:lnTo>
                    <a:pt x="0" y="147333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3667" r="-2366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66022" cy="15114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8"/>
                </a:lnSpc>
              </a:pP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Medarbeidere med god og riktig kompetanse er en av redaksjonens viktigste </a:t>
              </a:r>
              <a:r>
                <a:rPr lang="en-US" sz="1582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verdier og vil styrke journalistikken.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611085" y="4893933"/>
            <a:ext cx="2706352" cy="970072"/>
            <a:chOff x="0" y="0"/>
            <a:chExt cx="2566022" cy="9197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66027" cy="919776"/>
            </a:xfrm>
            <a:custGeom>
              <a:avLst/>
              <a:gdLst/>
              <a:ahLst/>
              <a:cxnLst/>
              <a:rect l="l" t="t" r="r" b="b"/>
              <a:pathLst>
                <a:path w="2566027" h="919776">
                  <a:moveTo>
                    <a:pt x="0" y="0"/>
                  </a:moveTo>
                  <a:lnTo>
                    <a:pt x="2566027" y="0"/>
                  </a:lnTo>
                  <a:lnTo>
                    <a:pt x="2566027" y="919776"/>
                  </a:lnTo>
                  <a:lnTo>
                    <a:pt x="0" y="91977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60" b="-435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66022" cy="9578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8"/>
                </a:lnSpc>
              </a:pP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Kompetanse er avgjørende for å lykkes med </a:t>
              </a:r>
              <a:r>
                <a:rPr lang="en-US" sz="1582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utvikling</a:t>
              </a: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og endring.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810280" y="2977738"/>
            <a:ext cx="3215478" cy="1929281"/>
            <a:chOff x="0" y="0"/>
            <a:chExt cx="3048749" cy="1829244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3036062" cy="1816481"/>
            </a:xfrm>
            <a:custGeom>
              <a:avLst/>
              <a:gdLst/>
              <a:ahLst/>
              <a:cxnLst/>
              <a:rect l="l" t="t" r="r" b="b"/>
              <a:pathLst>
                <a:path w="3036062" h="1816481">
                  <a:moveTo>
                    <a:pt x="0" y="190500"/>
                  </a:moveTo>
                  <a:cubicBezTo>
                    <a:pt x="0" y="85344"/>
                    <a:pt x="85598" y="0"/>
                    <a:pt x="191135" y="0"/>
                  </a:cubicBezTo>
                  <a:lnTo>
                    <a:pt x="2844927" y="0"/>
                  </a:lnTo>
                  <a:cubicBezTo>
                    <a:pt x="2950464" y="0"/>
                    <a:pt x="3036062" y="85344"/>
                    <a:pt x="3036062" y="190500"/>
                  </a:cubicBezTo>
                  <a:lnTo>
                    <a:pt x="3036062" y="1625981"/>
                  </a:lnTo>
                  <a:cubicBezTo>
                    <a:pt x="3036062" y="1731264"/>
                    <a:pt x="2950464" y="1816481"/>
                    <a:pt x="2844927" y="1816481"/>
                  </a:cubicBezTo>
                  <a:lnTo>
                    <a:pt x="191135" y="1816481"/>
                  </a:lnTo>
                  <a:cubicBezTo>
                    <a:pt x="85598" y="1816481"/>
                    <a:pt x="0" y="1731137"/>
                    <a:pt x="0" y="1625981"/>
                  </a:cubicBezTo>
                  <a:close/>
                </a:path>
              </a:pathLst>
            </a:custGeom>
            <a:solidFill>
              <a:srgbClr val="55220A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78237" y="3318241"/>
            <a:ext cx="2706352" cy="1261684"/>
            <a:chOff x="0" y="0"/>
            <a:chExt cx="2566022" cy="1196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66027" cy="1196265"/>
            </a:xfrm>
            <a:custGeom>
              <a:avLst/>
              <a:gdLst/>
              <a:ahLst/>
              <a:cxnLst/>
              <a:rect l="l" t="t" r="r" b="b"/>
              <a:pathLst>
                <a:path w="2566027" h="1196265">
                  <a:moveTo>
                    <a:pt x="0" y="0"/>
                  </a:moveTo>
                  <a:lnTo>
                    <a:pt x="2566027" y="0"/>
                  </a:lnTo>
                  <a:lnTo>
                    <a:pt x="2566027" y="1196265"/>
                  </a:lnTo>
                  <a:lnTo>
                    <a:pt x="0" y="119626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9814" r="-981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566022" cy="12343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8"/>
                </a:lnSpc>
              </a:pP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Kompetente medarbeidere </a:t>
              </a:r>
            </a:p>
            <a:p>
              <a:pPr algn="ctr">
                <a:lnSpc>
                  <a:spcPts val="2278"/>
                </a:lnSpc>
              </a:pP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får større </a:t>
              </a:r>
              <a:r>
                <a:rPr lang="en-US" sz="1582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arbeidsglede og motivasjon.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06388" y="5733435"/>
            <a:ext cx="3215478" cy="2076661"/>
            <a:chOff x="0" y="0"/>
            <a:chExt cx="3048749" cy="1968983"/>
          </a:xfrm>
        </p:grpSpPr>
        <p:sp>
          <p:nvSpPr>
            <p:cNvPr id="24" name="Freeform 24"/>
            <p:cNvSpPr/>
            <p:nvPr/>
          </p:nvSpPr>
          <p:spPr>
            <a:xfrm>
              <a:off x="6350" y="6350"/>
              <a:ext cx="3036062" cy="1956181"/>
            </a:xfrm>
            <a:custGeom>
              <a:avLst/>
              <a:gdLst/>
              <a:ahLst/>
              <a:cxnLst/>
              <a:rect l="l" t="t" r="r" b="b"/>
              <a:pathLst>
                <a:path w="3036062" h="1956181">
                  <a:moveTo>
                    <a:pt x="0" y="190500"/>
                  </a:moveTo>
                  <a:cubicBezTo>
                    <a:pt x="0" y="85344"/>
                    <a:pt x="85471" y="0"/>
                    <a:pt x="191008" y="0"/>
                  </a:cubicBezTo>
                  <a:lnTo>
                    <a:pt x="2845054" y="0"/>
                  </a:lnTo>
                  <a:cubicBezTo>
                    <a:pt x="2950591" y="0"/>
                    <a:pt x="3036062" y="85344"/>
                    <a:pt x="3036062" y="190500"/>
                  </a:cubicBezTo>
                  <a:lnTo>
                    <a:pt x="3036062" y="1765681"/>
                  </a:lnTo>
                  <a:cubicBezTo>
                    <a:pt x="3036062" y="1870964"/>
                    <a:pt x="2950591" y="1956181"/>
                    <a:pt x="2845054" y="1956181"/>
                  </a:cubicBezTo>
                  <a:lnTo>
                    <a:pt x="191008" y="1956181"/>
                  </a:lnTo>
                  <a:cubicBezTo>
                    <a:pt x="85471" y="1956181"/>
                    <a:pt x="0" y="1870837"/>
                    <a:pt x="0" y="1765681"/>
                  </a:cubicBezTo>
                  <a:close/>
                </a:path>
              </a:pathLst>
            </a:custGeom>
            <a:solidFill>
              <a:srgbClr val="55220A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74346" y="5848320"/>
            <a:ext cx="2706352" cy="1846865"/>
            <a:chOff x="0" y="0"/>
            <a:chExt cx="2566022" cy="175110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66027" cy="1751104"/>
            </a:xfrm>
            <a:custGeom>
              <a:avLst/>
              <a:gdLst/>
              <a:ahLst/>
              <a:cxnLst/>
              <a:rect l="l" t="t" r="r" b="b"/>
              <a:pathLst>
                <a:path w="2566027" h="1751104">
                  <a:moveTo>
                    <a:pt x="0" y="0"/>
                  </a:moveTo>
                  <a:lnTo>
                    <a:pt x="2566027" y="0"/>
                  </a:lnTo>
                  <a:lnTo>
                    <a:pt x="2566027" y="1751104"/>
                  </a:lnTo>
                  <a:lnTo>
                    <a:pt x="0" y="175110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7556" r="-3755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566022" cy="17892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8"/>
                </a:lnSpc>
              </a:pP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En helhetlig kompetanseplan gir bedre </a:t>
              </a:r>
              <a:r>
                <a:rPr lang="en-US" sz="1582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styring</a:t>
              </a: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, bedre </a:t>
              </a:r>
              <a:r>
                <a:rPr lang="en-US" sz="1582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resultater</a:t>
              </a: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og skaper mer </a:t>
              </a:r>
              <a:r>
                <a:rPr lang="en-US" sz="1582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trygghet </a:t>
              </a:r>
              <a:r>
                <a:rPr lang="en-US" sz="1582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i organisasjonen enn enkelttiltak.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863009" y="4474617"/>
            <a:ext cx="3215478" cy="2076661"/>
            <a:chOff x="0" y="0"/>
            <a:chExt cx="3048749" cy="1968983"/>
          </a:xfrm>
        </p:grpSpPr>
        <p:sp>
          <p:nvSpPr>
            <p:cNvPr id="29" name="Freeform 29"/>
            <p:cNvSpPr/>
            <p:nvPr/>
          </p:nvSpPr>
          <p:spPr>
            <a:xfrm>
              <a:off x="6350" y="6350"/>
              <a:ext cx="3036062" cy="1956181"/>
            </a:xfrm>
            <a:custGeom>
              <a:avLst/>
              <a:gdLst/>
              <a:ahLst/>
              <a:cxnLst/>
              <a:rect l="l" t="t" r="r" b="b"/>
              <a:pathLst>
                <a:path w="3036062" h="1956181">
                  <a:moveTo>
                    <a:pt x="0" y="190500"/>
                  </a:moveTo>
                  <a:cubicBezTo>
                    <a:pt x="0" y="85344"/>
                    <a:pt x="85471" y="0"/>
                    <a:pt x="191008" y="0"/>
                  </a:cubicBezTo>
                  <a:lnTo>
                    <a:pt x="2845054" y="0"/>
                  </a:lnTo>
                  <a:cubicBezTo>
                    <a:pt x="2950591" y="0"/>
                    <a:pt x="3036062" y="85344"/>
                    <a:pt x="3036062" y="190500"/>
                  </a:cubicBezTo>
                  <a:lnTo>
                    <a:pt x="3036062" y="1765681"/>
                  </a:lnTo>
                  <a:cubicBezTo>
                    <a:pt x="3036062" y="1870964"/>
                    <a:pt x="2950591" y="1956181"/>
                    <a:pt x="2845054" y="1956181"/>
                  </a:cubicBezTo>
                  <a:lnTo>
                    <a:pt x="191008" y="1956181"/>
                  </a:lnTo>
                  <a:cubicBezTo>
                    <a:pt x="85471" y="1956181"/>
                    <a:pt x="0" y="1870837"/>
                    <a:pt x="0" y="1765681"/>
                  </a:cubicBezTo>
                  <a:close/>
                </a:path>
              </a:pathLst>
            </a:custGeom>
            <a:solidFill>
              <a:srgbClr val="55220A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117573" y="4735623"/>
            <a:ext cx="2706352" cy="1554650"/>
            <a:chOff x="0" y="0"/>
            <a:chExt cx="2566022" cy="14740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566027" cy="1474037"/>
            </a:xfrm>
            <a:custGeom>
              <a:avLst/>
              <a:gdLst/>
              <a:ahLst/>
              <a:cxnLst/>
              <a:rect l="l" t="t" r="r" b="b"/>
              <a:pathLst>
                <a:path w="2566027" h="1474037">
                  <a:moveTo>
                    <a:pt x="0" y="0"/>
                  </a:moveTo>
                  <a:lnTo>
                    <a:pt x="2566027" y="0"/>
                  </a:lnTo>
                  <a:lnTo>
                    <a:pt x="2566027" y="1474037"/>
                  </a:lnTo>
                  <a:lnTo>
                    <a:pt x="0" y="147403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3703" r="-2370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566022" cy="1512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8"/>
                </a:lnSpc>
              </a:pPr>
              <a:r>
                <a:rPr lang="en-US" sz="1582" dirty="0" err="1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Ledere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er </a:t>
              </a:r>
              <a:r>
                <a:rPr lang="en-US" sz="1582" b="1" dirty="0" err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pålagt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</a:p>
            <a:p>
              <a:pPr algn="ctr">
                <a:lnSpc>
                  <a:spcPts val="2278"/>
                </a:lnSpc>
              </a:pPr>
              <a:r>
                <a:rPr lang="en-US" sz="1582" dirty="0" err="1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å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582" dirty="0" err="1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utvikle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582" dirty="0" err="1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medarbeidernes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582" dirty="0" err="1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kompetanse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</a:p>
            <a:p>
              <a:pPr algn="ctr">
                <a:lnSpc>
                  <a:spcPts val="2278"/>
                </a:lnSpc>
              </a:pP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AML §4-2 </a:t>
              </a:r>
              <a:r>
                <a:rPr lang="en-US" sz="1582" dirty="0" err="1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og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  §37 </a:t>
              </a:r>
              <a:r>
                <a:rPr lang="en-US" sz="1582" dirty="0" err="1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i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582" dirty="0" err="1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Journalistavtalen</a:t>
              </a:r>
              <a:r>
                <a:rPr lang="en-US" sz="1582" dirty="0">
                  <a:solidFill>
                    <a:srgbClr val="FFFFFF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*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616693" y="6692589"/>
            <a:ext cx="4294903" cy="14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5"/>
              </a:lnSpc>
            </a:pPr>
            <a:r>
              <a:rPr lang="en-US" sz="1054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rPr>
              <a:t>* Se hele Journalistavtalen på siste side</a:t>
            </a:r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6BC8192F-B2FE-454F-05D8-4EC835FBD39E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54E3B25C-00DC-5EC2-17E9-8965BAD5C12C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0" name="Freeform 7">
            <a:extLst>
              <a:ext uri="{FF2B5EF4-FFF2-40B4-BE49-F238E27FC236}">
                <a16:creationId xmlns:a16="http://schemas.microsoft.com/office/drawing/2014/main" id="{D52C9AC7-C30C-0A19-E3F9-D14F8A2BE7BF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AE00345D-C179-5892-0C04-EAE6FEC5B402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06289" y="1604075"/>
            <a:ext cx="3455374" cy="3540684"/>
            <a:chOff x="0" y="0"/>
            <a:chExt cx="3276206" cy="335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219" cy="3357118"/>
            </a:xfrm>
            <a:custGeom>
              <a:avLst/>
              <a:gdLst/>
              <a:ahLst/>
              <a:cxnLst/>
              <a:rect l="l" t="t" r="r" b="b"/>
              <a:pathLst>
                <a:path w="3276219" h="3357118">
                  <a:moveTo>
                    <a:pt x="0" y="0"/>
                  </a:moveTo>
                  <a:lnTo>
                    <a:pt x="3276219" y="0"/>
                  </a:lnTo>
                  <a:lnTo>
                    <a:pt x="3276219" y="3357118"/>
                  </a:lnTo>
                  <a:lnTo>
                    <a:pt x="0" y="3357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4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81933" y="481199"/>
            <a:ext cx="5272717" cy="803873"/>
            <a:chOff x="0" y="0"/>
            <a:chExt cx="4999317" cy="7621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9317" cy="762187"/>
            </a:xfrm>
            <a:custGeom>
              <a:avLst/>
              <a:gdLst/>
              <a:ahLst/>
              <a:cxnLst/>
              <a:rect l="l" t="t" r="r" b="b"/>
              <a:pathLst>
                <a:path w="4999317" h="762187">
                  <a:moveTo>
                    <a:pt x="0" y="0"/>
                  </a:moveTo>
                  <a:lnTo>
                    <a:pt x="4999317" y="0"/>
                  </a:lnTo>
                  <a:lnTo>
                    <a:pt x="4999317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7805" b="-7780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4999317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EVALUERING OG REPETISJON</a:t>
              </a:r>
            </a:p>
            <a:p>
              <a:pPr algn="l">
                <a:lnSpc>
                  <a:spcPts val="1772"/>
                </a:lnSpc>
              </a:pPr>
              <a:r>
                <a:rPr lang="en-US" sz="1476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Ha et forhold til resultatene av kompetansearbeidet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781933" y="1702122"/>
            <a:ext cx="10696175" cy="6977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EVALUERING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Evaluering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essensielt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vellykket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kompetansearbeid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Bestem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gjerne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faste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spørsmål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stilles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møter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mellom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klubb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(er),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mellom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Legg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også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gjerne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inn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del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medarbeiderundersøkelser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pulsmålinger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FORSLAG TIL SPØRSMÅL:</a:t>
            </a:r>
          </a:p>
          <a:p>
            <a:pPr marL="334035" lvl="1" indent="-167017" algn="l">
              <a:lnSpc>
                <a:spcPct val="1500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Hva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vi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blitt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 </a:t>
            </a:r>
          </a:p>
          <a:p>
            <a:pPr marL="334035" lvl="1" indent="-167017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Hvordan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går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med din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individuelle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kompetanseplan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334035" lvl="1" indent="-167017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Ble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kompetanseplanene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din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avdeling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gjennomført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resultatet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planlagt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334035" lvl="1" indent="-167017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Var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gjennomføringsplanen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konkret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nok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334035" lvl="1" indent="-167017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Hadde vi 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realistisk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tidsperspektiv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334035" lvl="1" indent="-167017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Var det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avsatt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penger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kompetanseheving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budsjettet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samsvarte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planen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334035" lvl="1" indent="-167017" algn="l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Var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tydelig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plassert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fulgte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opp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skulle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334035" lvl="1" indent="-167017" algn="l">
              <a:lnSpc>
                <a:spcPct val="150000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Hva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kompetansearbeidet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 </a:t>
            </a: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REPETISJON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Kompetanseheving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ikke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engangsjobb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bli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kontinuerlig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lærende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organisasjon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både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gjøre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innsats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Repeter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fungerte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godt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trenger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forbedring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Og husk at vi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lærer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også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evaluere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repetere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! 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CA7EF441-CFD8-E8ED-3963-5FCA0E07C684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EC7A11E0-3A3E-1C41-9C39-D87C818F49A0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9" name="Freeform 7">
            <a:extLst>
              <a:ext uri="{FF2B5EF4-FFF2-40B4-BE49-F238E27FC236}">
                <a16:creationId xmlns:a16="http://schemas.microsoft.com/office/drawing/2014/main" id="{A0B649C4-712D-7658-2EAB-A214942C7D42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37A4A5E-37F9-8FC7-2164-E7458DAA9CA1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945FC79E-17D4-73A1-015F-C3321F23A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5" y="574935"/>
            <a:ext cx="9569450" cy="68353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87674" y="6041061"/>
            <a:ext cx="13716000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1"/>
              </a:lnSpc>
            </a:pPr>
            <a:r>
              <a:rPr lang="en-US" sz="3600" b="1" dirty="0" err="1">
                <a:solidFill>
                  <a:srgbClr val="7A2B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Skjemaer</a:t>
            </a:r>
            <a:endParaRPr lang="en-US" sz="3600" b="1" dirty="0">
              <a:solidFill>
                <a:srgbClr val="7A2B1F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A40F032D-54EC-479F-90C1-8629189A7221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2228DA4-D972-1051-81DD-F8678CB4BA49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0C176E68-09F1-2199-CA29-CD4759F15C88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2CB69E7A-C8D2-3E9A-A982-C6D668924210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200" y="2859545"/>
            <a:ext cx="12423321" cy="602901"/>
            <a:chOff x="0" y="0"/>
            <a:chExt cx="11779148" cy="57164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1766423" cy="558927"/>
            </a:xfrm>
            <a:custGeom>
              <a:avLst/>
              <a:gdLst/>
              <a:ahLst/>
              <a:cxnLst/>
              <a:rect l="l" t="t" r="r" b="b"/>
              <a:pathLst>
                <a:path w="11766423" h="558927">
                  <a:moveTo>
                    <a:pt x="0" y="0"/>
                  </a:moveTo>
                  <a:lnTo>
                    <a:pt x="11766423" y="0"/>
                  </a:lnTo>
                  <a:lnTo>
                    <a:pt x="11766423" y="558927"/>
                  </a:lnTo>
                  <a:lnTo>
                    <a:pt x="0" y="558927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749156" y="2996692"/>
            <a:ext cx="1153256" cy="321549"/>
            <a:chOff x="0" y="0"/>
            <a:chExt cx="1093457" cy="3048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3460" cy="304875"/>
            </a:xfrm>
            <a:custGeom>
              <a:avLst/>
              <a:gdLst/>
              <a:ahLst/>
              <a:cxnLst/>
              <a:rect l="l" t="t" r="r" b="b"/>
              <a:pathLst>
                <a:path w="1093460" h="304875">
                  <a:moveTo>
                    <a:pt x="0" y="0"/>
                  </a:moveTo>
                  <a:lnTo>
                    <a:pt x="1093460" y="0"/>
                  </a:lnTo>
                  <a:lnTo>
                    <a:pt x="109346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884" b="-1988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093457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VEIEN VIDERE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94028" y="2999223"/>
            <a:ext cx="2393763" cy="321549"/>
            <a:chOff x="0" y="0"/>
            <a:chExt cx="2269642" cy="3048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9639" cy="304875"/>
            </a:xfrm>
            <a:custGeom>
              <a:avLst/>
              <a:gdLst/>
              <a:ahLst/>
              <a:cxnLst/>
              <a:rect l="l" t="t" r="r" b="b"/>
              <a:pathLst>
                <a:path w="2269639" h="304875">
                  <a:moveTo>
                    <a:pt x="0" y="0"/>
                  </a:moveTo>
                  <a:lnTo>
                    <a:pt x="2269639" y="0"/>
                  </a:lnTo>
                  <a:lnTo>
                    <a:pt x="226963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056" b="-9505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26964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DRØFTELSESPUNKTER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43200" y="3507599"/>
            <a:ext cx="12423307" cy="4169999"/>
            <a:chOff x="0" y="0"/>
            <a:chExt cx="11779136" cy="3953777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11766423" cy="3941064"/>
            </a:xfrm>
            <a:custGeom>
              <a:avLst/>
              <a:gdLst/>
              <a:ahLst/>
              <a:cxnLst/>
              <a:rect l="l" t="t" r="r" b="b"/>
              <a:pathLst>
                <a:path w="11766423" h="3941064">
                  <a:moveTo>
                    <a:pt x="0" y="0"/>
                  </a:moveTo>
                  <a:lnTo>
                    <a:pt x="11766423" y="0"/>
                  </a:lnTo>
                  <a:lnTo>
                    <a:pt x="11766423" y="3941064"/>
                  </a:lnTo>
                  <a:lnTo>
                    <a:pt x="0" y="3941064"/>
                  </a:lnTo>
                  <a:close/>
                </a:path>
              </a:pathLst>
            </a:custGeom>
            <a:solidFill>
              <a:srgbClr val="F5E9E1">
                <a:alpha val="48235"/>
              </a:srgbClr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56043" y="3526418"/>
            <a:ext cx="26802" cy="4324692"/>
            <a:chOff x="0" y="0"/>
            <a:chExt cx="25413" cy="4100449"/>
          </a:xfrm>
        </p:grpSpPr>
        <p:sp>
          <p:nvSpPr>
            <p:cNvPr id="13" name="Freeform 13"/>
            <p:cNvSpPr/>
            <p:nvPr/>
          </p:nvSpPr>
          <p:spPr>
            <a:xfrm>
              <a:off x="0" y="12700"/>
              <a:ext cx="25400" cy="4075049"/>
            </a:xfrm>
            <a:custGeom>
              <a:avLst/>
              <a:gdLst/>
              <a:ahLst/>
              <a:cxnLst/>
              <a:rect l="l" t="t" r="r" b="b"/>
              <a:pathLst>
                <a:path w="25400" h="4075049">
                  <a:moveTo>
                    <a:pt x="0" y="4075049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075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40591" y="2800596"/>
            <a:ext cx="26802" cy="720800"/>
            <a:chOff x="0" y="0"/>
            <a:chExt cx="25413" cy="683425"/>
          </a:xfrm>
        </p:grpSpPr>
        <p:sp>
          <p:nvSpPr>
            <p:cNvPr id="15" name="Freeform 15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56043" y="2864595"/>
            <a:ext cx="26802" cy="720800"/>
            <a:chOff x="0" y="0"/>
            <a:chExt cx="25413" cy="683425"/>
          </a:xfrm>
        </p:grpSpPr>
        <p:sp>
          <p:nvSpPr>
            <p:cNvPr id="17" name="Freeform 17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04796" y="3466920"/>
            <a:ext cx="26802" cy="4384191"/>
            <a:chOff x="0" y="0"/>
            <a:chExt cx="25413" cy="4156862"/>
          </a:xfrm>
        </p:grpSpPr>
        <p:sp>
          <p:nvSpPr>
            <p:cNvPr id="19" name="Freeform 19"/>
            <p:cNvSpPr/>
            <p:nvPr/>
          </p:nvSpPr>
          <p:spPr>
            <a:xfrm>
              <a:off x="0" y="12700"/>
              <a:ext cx="25400" cy="4131437"/>
            </a:xfrm>
            <a:custGeom>
              <a:avLst/>
              <a:gdLst/>
              <a:ahLst/>
              <a:cxnLst/>
              <a:rect l="l" t="t" r="r" b="b"/>
              <a:pathLst>
                <a:path w="25400" h="4131437">
                  <a:moveTo>
                    <a:pt x="0" y="413143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131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61876" y="2860094"/>
            <a:ext cx="26802" cy="720800"/>
            <a:chOff x="0" y="0"/>
            <a:chExt cx="25413" cy="683425"/>
          </a:xfrm>
        </p:grpSpPr>
        <p:sp>
          <p:nvSpPr>
            <p:cNvPr id="21" name="Freeform 21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261876" y="3526418"/>
            <a:ext cx="26802" cy="4191872"/>
            <a:chOff x="0" y="0"/>
            <a:chExt cx="25413" cy="3974516"/>
          </a:xfrm>
        </p:grpSpPr>
        <p:sp>
          <p:nvSpPr>
            <p:cNvPr id="23" name="Freeform 23"/>
            <p:cNvSpPr/>
            <p:nvPr/>
          </p:nvSpPr>
          <p:spPr>
            <a:xfrm>
              <a:off x="0" y="12700"/>
              <a:ext cx="25400" cy="3949065"/>
            </a:xfrm>
            <a:custGeom>
              <a:avLst/>
              <a:gdLst/>
              <a:ahLst/>
              <a:cxnLst/>
              <a:rect l="l" t="t" r="r" b="b"/>
              <a:pathLst>
                <a:path w="25400" h="3949065">
                  <a:moveTo>
                    <a:pt x="0" y="3949065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39490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099744" y="3000228"/>
            <a:ext cx="1735114" cy="321549"/>
            <a:chOff x="0" y="0"/>
            <a:chExt cx="1645145" cy="30487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45152" cy="304875"/>
            </a:xfrm>
            <a:custGeom>
              <a:avLst/>
              <a:gdLst/>
              <a:ahLst/>
              <a:cxnLst/>
              <a:rect l="l" t="t" r="r" b="b"/>
              <a:pathLst>
                <a:path w="1645152" h="304875">
                  <a:moveTo>
                    <a:pt x="0" y="0"/>
                  </a:moveTo>
                  <a:lnTo>
                    <a:pt x="1645152" y="0"/>
                  </a:lnTo>
                  <a:lnTo>
                    <a:pt x="1645152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5143" b="-5514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645145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ANSVARSFORDELING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695779" y="3000228"/>
            <a:ext cx="2393763" cy="321549"/>
            <a:chOff x="0" y="0"/>
            <a:chExt cx="2269642" cy="30487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69639" cy="304875"/>
            </a:xfrm>
            <a:custGeom>
              <a:avLst/>
              <a:gdLst/>
              <a:ahLst/>
              <a:cxnLst/>
              <a:rect l="l" t="t" r="r" b="b"/>
              <a:pathLst>
                <a:path w="2269639" h="304875">
                  <a:moveTo>
                    <a:pt x="0" y="0"/>
                  </a:moveTo>
                  <a:lnTo>
                    <a:pt x="2269639" y="0"/>
                  </a:lnTo>
                  <a:lnTo>
                    <a:pt x="226963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056" b="-9505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226964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FORMÅL MED MØTET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1" name="Freeform 31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2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781933" y="481399"/>
            <a:ext cx="5680205" cy="803471"/>
            <a:chOff x="0" y="0"/>
            <a:chExt cx="5385676" cy="76181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385678" cy="761809"/>
            </a:xfrm>
            <a:custGeom>
              <a:avLst/>
              <a:gdLst/>
              <a:ahLst/>
              <a:cxnLst/>
              <a:rect l="l" t="t" r="r" b="b"/>
              <a:pathLst>
                <a:path w="5385678" h="761809">
                  <a:moveTo>
                    <a:pt x="0" y="0"/>
                  </a:moveTo>
                  <a:lnTo>
                    <a:pt x="5385678" y="0"/>
                  </a:lnTo>
                  <a:lnTo>
                    <a:pt x="5385678" y="761809"/>
                  </a:lnTo>
                  <a:lnTo>
                    <a:pt x="0" y="7618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7751" b="-8775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9525"/>
              <a:ext cx="5385676" cy="7522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RAMMER, DRØFTING OG PLAN 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Skjema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 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781933" y="1638300"/>
            <a:ext cx="1079073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Dette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dokumentet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brukes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som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en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veileder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for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drøftingsmøte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mellom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ledelsen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og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klubb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om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mål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, rammer for 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kompetansekartlegging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, plan for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gjennomføring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av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kompetansearbeidet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,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ansvar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og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prioriteringer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. </a:t>
            </a: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1BB748D2-CED1-294D-7A37-7451CB44384A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C984E924-35B0-DA28-8AB7-77EE9AD52062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5" name="Freeform 7">
            <a:extLst>
              <a:ext uri="{FF2B5EF4-FFF2-40B4-BE49-F238E27FC236}">
                <a16:creationId xmlns:a16="http://schemas.microsoft.com/office/drawing/2014/main" id="{72F3862C-D990-E240-3E55-C0489220AF76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E0EFF94A-F4AC-592C-3D9A-04150E5801C3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2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81933" y="481199"/>
            <a:ext cx="6593217" cy="803873"/>
            <a:chOff x="0" y="0"/>
            <a:chExt cx="6251346" cy="7621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51341" cy="762187"/>
            </a:xfrm>
            <a:custGeom>
              <a:avLst/>
              <a:gdLst/>
              <a:ahLst/>
              <a:cxnLst/>
              <a:rect l="l" t="t" r="r" b="b"/>
              <a:pathLst>
                <a:path w="6251341" h="762187">
                  <a:moveTo>
                    <a:pt x="0" y="0"/>
                  </a:moveTo>
                  <a:lnTo>
                    <a:pt x="6251341" y="0"/>
                  </a:lnTo>
                  <a:lnTo>
                    <a:pt x="6251341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813" b="-10981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6251346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HVILKEN KOMPETANSE TRENGER VI? 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Skjema</a:t>
              </a:r>
              <a:endPara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58004" y="4875100"/>
            <a:ext cx="2409810" cy="811668"/>
            <a:chOff x="0" y="0"/>
            <a:chExt cx="2284857" cy="7695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84857" cy="769620"/>
            </a:xfrm>
            <a:custGeom>
              <a:avLst/>
              <a:gdLst/>
              <a:ahLst/>
              <a:cxnLst/>
              <a:rect l="l" t="t" r="r" b="b"/>
              <a:pathLst>
                <a:path w="2284857" h="769620">
                  <a:moveTo>
                    <a:pt x="0" y="0"/>
                  </a:moveTo>
                  <a:lnTo>
                    <a:pt x="2284857" y="0"/>
                  </a:lnTo>
                  <a:lnTo>
                    <a:pt x="2284857" y="769620"/>
                  </a:lnTo>
                  <a:lnTo>
                    <a:pt x="0" y="769620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356409" y="4179040"/>
            <a:ext cx="2992325" cy="2214196"/>
            <a:chOff x="0" y="0"/>
            <a:chExt cx="2837167" cy="20993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37180" cy="2099437"/>
            </a:xfrm>
            <a:custGeom>
              <a:avLst/>
              <a:gdLst/>
              <a:ahLst/>
              <a:cxnLst/>
              <a:rect l="l" t="t" r="r" b="b"/>
              <a:pathLst>
                <a:path w="2837180" h="2099437">
                  <a:moveTo>
                    <a:pt x="0" y="0"/>
                  </a:moveTo>
                  <a:lnTo>
                    <a:pt x="2837180" y="0"/>
                  </a:lnTo>
                  <a:lnTo>
                    <a:pt x="2837180" y="2099437"/>
                  </a:lnTo>
                  <a:lnTo>
                    <a:pt x="0" y="2099437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325575" y="2829166"/>
            <a:ext cx="2988467" cy="1121966"/>
            <a:chOff x="0" y="0"/>
            <a:chExt cx="2833510" cy="10637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33497" cy="1063752"/>
            </a:xfrm>
            <a:custGeom>
              <a:avLst/>
              <a:gdLst/>
              <a:ahLst/>
              <a:cxnLst/>
              <a:rect l="l" t="t" r="r" b="b"/>
              <a:pathLst>
                <a:path w="2833497" h="1063752">
                  <a:moveTo>
                    <a:pt x="0" y="0"/>
                  </a:moveTo>
                  <a:lnTo>
                    <a:pt x="2833497" y="0"/>
                  </a:lnTo>
                  <a:lnTo>
                    <a:pt x="2833497" y="1063752"/>
                  </a:lnTo>
                  <a:lnTo>
                    <a:pt x="0" y="1063752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30770" y="3261260"/>
            <a:ext cx="1774240" cy="25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687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STRATEGISK MÅL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475085" y="2829166"/>
            <a:ext cx="2996169" cy="1121966"/>
            <a:chOff x="0" y="0"/>
            <a:chExt cx="2840812" cy="10637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40863" cy="1063752"/>
            </a:xfrm>
            <a:custGeom>
              <a:avLst/>
              <a:gdLst/>
              <a:ahLst/>
              <a:cxnLst/>
              <a:rect l="l" t="t" r="r" b="b"/>
              <a:pathLst>
                <a:path w="2840863" h="1063752">
                  <a:moveTo>
                    <a:pt x="0" y="0"/>
                  </a:moveTo>
                  <a:lnTo>
                    <a:pt x="2840863" y="0"/>
                  </a:lnTo>
                  <a:lnTo>
                    <a:pt x="2840863" y="1063752"/>
                  </a:lnTo>
                  <a:lnTo>
                    <a:pt x="0" y="1063752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357610" y="3275083"/>
            <a:ext cx="1225064" cy="257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5"/>
              </a:lnSpc>
            </a:pPr>
            <a:r>
              <a:rPr lang="en-US" sz="1687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DELMÅL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477013" y="4173830"/>
            <a:ext cx="2992311" cy="2214196"/>
            <a:chOff x="0" y="0"/>
            <a:chExt cx="2837155" cy="20993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37180" cy="2099437"/>
            </a:xfrm>
            <a:custGeom>
              <a:avLst/>
              <a:gdLst/>
              <a:ahLst/>
              <a:cxnLst/>
              <a:rect l="l" t="t" r="r" b="b"/>
              <a:pathLst>
                <a:path w="2837180" h="2099437">
                  <a:moveTo>
                    <a:pt x="0" y="0"/>
                  </a:moveTo>
                  <a:lnTo>
                    <a:pt x="2837180" y="0"/>
                  </a:lnTo>
                  <a:lnTo>
                    <a:pt x="2837180" y="2099437"/>
                  </a:lnTo>
                  <a:lnTo>
                    <a:pt x="0" y="2099437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933941" y="5055217"/>
            <a:ext cx="2057963" cy="451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2"/>
              </a:lnSpc>
            </a:pPr>
            <a:r>
              <a:rPr lang="en-US" sz="147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KOLLEKTIV KOMPETANSE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622304" y="2829166"/>
            <a:ext cx="3434358" cy="1121966"/>
            <a:chOff x="0" y="0"/>
            <a:chExt cx="3256280" cy="10637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56280" cy="1063752"/>
            </a:xfrm>
            <a:custGeom>
              <a:avLst/>
              <a:gdLst/>
              <a:ahLst/>
              <a:cxnLst/>
              <a:rect l="l" t="t" r="r" b="b"/>
              <a:pathLst>
                <a:path w="3256280" h="1063752">
                  <a:moveTo>
                    <a:pt x="0" y="0"/>
                  </a:moveTo>
                  <a:lnTo>
                    <a:pt x="3256280" y="0"/>
                  </a:lnTo>
                  <a:lnTo>
                    <a:pt x="3256280" y="1063752"/>
                  </a:lnTo>
                  <a:lnTo>
                    <a:pt x="0" y="1063752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407103" y="3203650"/>
            <a:ext cx="2058418" cy="400657"/>
            <a:chOff x="0" y="0"/>
            <a:chExt cx="1951685" cy="37988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51687" cy="379883"/>
            </a:xfrm>
            <a:custGeom>
              <a:avLst/>
              <a:gdLst/>
              <a:ahLst/>
              <a:cxnLst/>
              <a:rect l="l" t="t" r="r" b="b"/>
              <a:pathLst>
                <a:path w="1951687" h="379883">
                  <a:moveTo>
                    <a:pt x="0" y="0"/>
                  </a:moveTo>
                  <a:lnTo>
                    <a:pt x="1951687" y="0"/>
                  </a:lnTo>
                  <a:lnTo>
                    <a:pt x="1951687" y="379883"/>
                  </a:lnTo>
                  <a:lnTo>
                    <a:pt x="0" y="37988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106" b="-5010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1951685" cy="3798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25"/>
                </a:lnSpc>
              </a:pPr>
              <a:r>
                <a:rPr lang="en-US" sz="1687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KOMPETANSEMÅL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622304" y="4173830"/>
            <a:ext cx="3434358" cy="2214196"/>
            <a:chOff x="0" y="0"/>
            <a:chExt cx="3256280" cy="209938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56280" cy="2099437"/>
            </a:xfrm>
            <a:custGeom>
              <a:avLst/>
              <a:gdLst/>
              <a:ahLst/>
              <a:cxnLst/>
              <a:rect l="l" t="t" r="r" b="b"/>
              <a:pathLst>
                <a:path w="3256280" h="2099437">
                  <a:moveTo>
                    <a:pt x="0" y="0"/>
                  </a:moveTo>
                  <a:lnTo>
                    <a:pt x="3256280" y="0"/>
                  </a:lnTo>
                  <a:lnTo>
                    <a:pt x="3256280" y="2099437"/>
                  </a:lnTo>
                  <a:lnTo>
                    <a:pt x="0" y="2099437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764634" y="7316481"/>
            <a:ext cx="2409810" cy="811655"/>
            <a:chOff x="0" y="0"/>
            <a:chExt cx="2284857" cy="76956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84857" cy="769620"/>
            </a:xfrm>
            <a:custGeom>
              <a:avLst/>
              <a:gdLst/>
              <a:ahLst/>
              <a:cxnLst/>
              <a:rect l="l" t="t" r="r" b="b"/>
              <a:pathLst>
                <a:path w="2284857" h="769620">
                  <a:moveTo>
                    <a:pt x="0" y="0"/>
                  </a:moveTo>
                  <a:lnTo>
                    <a:pt x="2284857" y="0"/>
                  </a:lnTo>
                  <a:lnTo>
                    <a:pt x="2284857" y="769620"/>
                  </a:lnTo>
                  <a:lnTo>
                    <a:pt x="0" y="769620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336652" y="6620944"/>
            <a:ext cx="2992311" cy="2202731"/>
            <a:chOff x="0" y="0"/>
            <a:chExt cx="2837155" cy="208851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37180" cy="2088515"/>
            </a:xfrm>
            <a:custGeom>
              <a:avLst/>
              <a:gdLst/>
              <a:ahLst/>
              <a:cxnLst/>
              <a:rect l="l" t="t" r="r" b="b"/>
              <a:pathLst>
                <a:path w="2837180" h="2088515">
                  <a:moveTo>
                    <a:pt x="0" y="0"/>
                  </a:moveTo>
                  <a:lnTo>
                    <a:pt x="2837180" y="0"/>
                  </a:lnTo>
                  <a:lnTo>
                    <a:pt x="2837180" y="2088515"/>
                  </a:lnTo>
                  <a:lnTo>
                    <a:pt x="0" y="2088515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491185" y="6620944"/>
            <a:ext cx="2992311" cy="2202731"/>
            <a:chOff x="0" y="0"/>
            <a:chExt cx="2837155" cy="208851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837180" cy="2088515"/>
            </a:xfrm>
            <a:custGeom>
              <a:avLst/>
              <a:gdLst/>
              <a:ahLst/>
              <a:cxnLst/>
              <a:rect l="l" t="t" r="r" b="b"/>
              <a:pathLst>
                <a:path w="2837180" h="2088515">
                  <a:moveTo>
                    <a:pt x="0" y="0"/>
                  </a:moveTo>
                  <a:lnTo>
                    <a:pt x="2837180" y="0"/>
                  </a:lnTo>
                  <a:lnTo>
                    <a:pt x="2837180" y="2088515"/>
                  </a:lnTo>
                  <a:lnTo>
                    <a:pt x="0" y="2088515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590800" y="7614161"/>
            <a:ext cx="2757492" cy="39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2"/>
              </a:lnSpc>
            </a:pPr>
            <a:r>
              <a:rPr lang="en-US" sz="147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SPESIALKOMPETANSE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1629095" y="6590364"/>
            <a:ext cx="3434358" cy="2214196"/>
            <a:chOff x="0" y="0"/>
            <a:chExt cx="3256280" cy="209938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256280" cy="2099437"/>
            </a:xfrm>
            <a:custGeom>
              <a:avLst/>
              <a:gdLst/>
              <a:ahLst/>
              <a:cxnLst/>
              <a:rect l="l" t="t" r="r" b="b"/>
              <a:pathLst>
                <a:path w="3256280" h="2099437">
                  <a:moveTo>
                    <a:pt x="0" y="0"/>
                  </a:moveTo>
                  <a:lnTo>
                    <a:pt x="3256280" y="0"/>
                  </a:lnTo>
                  <a:lnTo>
                    <a:pt x="3256280" y="2099437"/>
                  </a:lnTo>
                  <a:lnTo>
                    <a:pt x="0" y="2099437"/>
                  </a:lnTo>
                  <a:close/>
                </a:path>
              </a:pathLst>
            </a:custGeom>
            <a:solidFill>
              <a:srgbClr val="F5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3" name="Group 2">
            <a:extLst>
              <a:ext uri="{FF2B5EF4-FFF2-40B4-BE49-F238E27FC236}">
                <a16:creationId xmlns:a16="http://schemas.microsoft.com/office/drawing/2014/main" id="{4D29ADF3-AD69-2941-382C-06F1E3781D05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FA48529A-0BA1-6479-C50A-E2A0042219F0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5" name="Freeform 7">
            <a:extLst>
              <a:ext uri="{FF2B5EF4-FFF2-40B4-BE49-F238E27FC236}">
                <a16:creationId xmlns:a16="http://schemas.microsoft.com/office/drawing/2014/main" id="{6332EACF-9E56-CB72-D208-F467B5C971B4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BC2E03F1-D3D8-47A3-AF98-CA9B95D1561B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1933" y="481199"/>
            <a:ext cx="5904867" cy="803873"/>
            <a:chOff x="0" y="0"/>
            <a:chExt cx="5598688" cy="7621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6032" cy="762187"/>
            </a:xfrm>
            <a:custGeom>
              <a:avLst/>
              <a:gdLst/>
              <a:ahLst/>
              <a:cxnLst/>
              <a:rect l="l" t="t" r="r" b="b"/>
              <a:pathLst>
                <a:path w="4096032" h="762187">
                  <a:moveTo>
                    <a:pt x="0" y="0"/>
                  </a:moveTo>
                  <a:lnTo>
                    <a:pt x="4096032" y="0"/>
                  </a:lnTo>
                  <a:lnTo>
                    <a:pt x="4096032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4713" b="-5471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598688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VÅR KOMPETANSEPLAN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Skjema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for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læringsmål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for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redaksjon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/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avdeling</a:t>
              </a:r>
              <a:endPara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43360" y="2915735"/>
            <a:ext cx="12447203" cy="800417"/>
            <a:chOff x="0" y="0"/>
            <a:chExt cx="11801792" cy="758914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11789156" cy="746252"/>
            </a:xfrm>
            <a:custGeom>
              <a:avLst/>
              <a:gdLst/>
              <a:ahLst/>
              <a:cxnLst/>
              <a:rect l="l" t="t" r="r" b="b"/>
              <a:pathLst>
                <a:path w="11789156" h="746252">
                  <a:moveTo>
                    <a:pt x="0" y="0"/>
                  </a:moveTo>
                  <a:lnTo>
                    <a:pt x="11789156" y="0"/>
                  </a:lnTo>
                  <a:lnTo>
                    <a:pt x="11789156" y="746252"/>
                  </a:lnTo>
                  <a:lnTo>
                    <a:pt x="0" y="746252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201869" y="3103486"/>
            <a:ext cx="701686" cy="424794"/>
            <a:chOff x="0" y="0"/>
            <a:chExt cx="665302" cy="4027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5299" cy="402767"/>
            </a:xfrm>
            <a:custGeom>
              <a:avLst/>
              <a:gdLst/>
              <a:ahLst/>
              <a:cxnLst/>
              <a:rect l="l" t="t" r="r" b="b"/>
              <a:pathLst>
                <a:path w="665299" h="402767">
                  <a:moveTo>
                    <a:pt x="0" y="0"/>
                  </a:moveTo>
                  <a:lnTo>
                    <a:pt x="665299" y="0"/>
                  </a:lnTo>
                  <a:lnTo>
                    <a:pt x="665299" y="402767"/>
                  </a:lnTo>
                  <a:lnTo>
                    <a:pt x="0" y="40276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7673" r="-2767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665302" cy="4027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LEDER: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872301" y="3103486"/>
            <a:ext cx="668695" cy="424794"/>
            <a:chOff x="0" y="0"/>
            <a:chExt cx="634022" cy="4027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4022" cy="402767"/>
            </a:xfrm>
            <a:custGeom>
              <a:avLst/>
              <a:gdLst/>
              <a:ahLst/>
              <a:cxnLst/>
              <a:rect l="l" t="t" r="r" b="b"/>
              <a:pathLst>
                <a:path w="634022" h="402767">
                  <a:moveTo>
                    <a:pt x="0" y="0"/>
                  </a:moveTo>
                  <a:lnTo>
                    <a:pt x="634022" y="0"/>
                  </a:lnTo>
                  <a:lnTo>
                    <a:pt x="634022" y="402767"/>
                  </a:lnTo>
                  <a:lnTo>
                    <a:pt x="0" y="40276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1505" r="-3150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634022" cy="4027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DATO: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92944" y="3103486"/>
            <a:ext cx="2618256" cy="424794"/>
            <a:chOff x="0" y="0"/>
            <a:chExt cx="2482494" cy="4027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82498" cy="402767"/>
            </a:xfrm>
            <a:custGeom>
              <a:avLst/>
              <a:gdLst/>
              <a:ahLst/>
              <a:cxnLst/>
              <a:rect l="l" t="t" r="r" b="b"/>
              <a:pathLst>
                <a:path w="2482498" h="402767">
                  <a:moveTo>
                    <a:pt x="0" y="0"/>
                  </a:moveTo>
                  <a:lnTo>
                    <a:pt x="2482498" y="0"/>
                  </a:lnTo>
                  <a:lnTo>
                    <a:pt x="2482498" y="402767"/>
                  </a:lnTo>
                  <a:lnTo>
                    <a:pt x="0" y="40276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097" b="-7009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2482494" cy="4027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AVDELING: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850004" y="3780928"/>
            <a:ext cx="12433916" cy="4833510"/>
            <a:chOff x="0" y="0"/>
            <a:chExt cx="11789194" cy="4582884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11776456" cy="4570222"/>
            </a:xfrm>
            <a:custGeom>
              <a:avLst/>
              <a:gdLst/>
              <a:ahLst/>
              <a:cxnLst/>
              <a:rect l="l" t="t" r="r" b="b"/>
              <a:pathLst>
                <a:path w="11776456" h="4570222">
                  <a:moveTo>
                    <a:pt x="0" y="0"/>
                  </a:moveTo>
                  <a:lnTo>
                    <a:pt x="11776456" y="0"/>
                  </a:lnTo>
                  <a:lnTo>
                    <a:pt x="11776456" y="4570222"/>
                  </a:lnTo>
                  <a:lnTo>
                    <a:pt x="0" y="4570222"/>
                  </a:lnTo>
                  <a:close/>
                </a:path>
              </a:pathLst>
            </a:custGeom>
            <a:solidFill>
              <a:srgbClr val="F5E9E1">
                <a:alpha val="48235"/>
              </a:srgbClr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71804" y="3728850"/>
            <a:ext cx="26802" cy="4937653"/>
            <a:chOff x="0" y="0"/>
            <a:chExt cx="25413" cy="4681626"/>
          </a:xfrm>
        </p:grpSpPr>
        <p:sp>
          <p:nvSpPr>
            <p:cNvPr id="19" name="Freeform 19"/>
            <p:cNvSpPr/>
            <p:nvPr/>
          </p:nvSpPr>
          <p:spPr>
            <a:xfrm>
              <a:off x="0" y="12700"/>
              <a:ext cx="25400" cy="4656201"/>
            </a:xfrm>
            <a:custGeom>
              <a:avLst/>
              <a:gdLst/>
              <a:ahLst/>
              <a:cxnLst/>
              <a:rect l="l" t="t" r="r" b="b"/>
              <a:pathLst>
                <a:path w="25400" h="4656201">
                  <a:moveTo>
                    <a:pt x="0" y="4656201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656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541898" y="2839279"/>
            <a:ext cx="26802" cy="953329"/>
            <a:chOff x="0" y="0"/>
            <a:chExt cx="25413" cy="903897"/>
          </a:xfrm>
        </p:grpSpPr>
        <p:sp>
          <p:nvSpPr>
            <p:cNvPr id="21" name="Freeform 21"/>
            <p:cNvSpPr/>
            <p:nvPr/>
          </p:nvSpPr>
          <p:spPr>
            <a:xfrm>
              <a:off x="0" y="12700"/>
              <a:ext cx="25400" cy="878459"/>
            </a:xfrm>
            <a:custGeom>
              <a:avLst/>
              <a:gdLst/>
              <a:ahLst/>
              <a:cxnLst/>
              <a:rect l="l" t="t" r="r" b="b"/>
              <a:pathLst>
                <a:path w="25400" h="878459">
                  <a:moveTo>
                    <a:pt x="0" y="878459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878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71804" y="2839279"/>
            <a:ext cx="26802" cy="953329"/>
            <a:chOff x="0" y="0"/>
            <a:chExt cx="25413" cy="903897"/>
          </a:xfrm>
        </p:grpSpPr>
        <p:sp>
          <p:nvSpPr>
            <p:cNvPr id="23" name="Freeform 23"/>
            <p:cNvSpPr/>
            <p:nvPr/>
          </p:nvSpPr>
          <p:spPr>
            <a:xfrm>
              <a:off x="0" y="12700"/>
              <a:ext cx="25400" cy="878459"/>
            </a:xfrm>
            <a:custGeom>
              <a:avLst/>
              <a:gdLst/>
              <a:ahLst/>
              <a:cxnLst/>
              <a:rect l="l" t="t" r="r" b="b"/>
              <a:pathLst>
                <a:path w="25400" h="878459">
                  <a:moveTo>
                    <a:pt x="0" y="878459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878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752518" y="4595543"/>
            <a:ext cx="12628900" cy="26802"/>
            <a:chOff x="0" y="0"/>
            <a:chExt cx="11974068" cy="25413"/>
          </a:xfrm>
        </p:grpSpPr>
        <p:sp>
          <p:nvSpPr>
            <p:cNvPr id="25" name="Freeform 25"/>
            <p:cNvSpPr/>
            <p:nvPr/>
          </p:nvSpPr>
          <p:spPr>
            <a:xfrm>
              <a:off x="12700" y="0"/>
              <a:ext cx="11948668" cy="25400"/>
            </a:xfrm>
            <a:custGeom>
              <a:avLst/>
              <a:gdLst/>
              <a:ahLst/>
              <a:cxnLst/>
              <a:rect l="l" t="t" r="r" b="b"/>
              <a:pathLst>
                <a:path w="11948668" h="25400">
                  <a:moveTo>
                    <a:pt x="11948668" y="25400"/>
                  </a:moveTo>
                  <a:lnTo>
                    <a:pt x="0" y="25400"/>
                  </a:lnTo>
                  <a:lnTo>
                    <a:pt x="0" y="0"/>
                  </a:lnTo>
                  <a:lnTo>
                    <a:pt x="11948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92944" y="3825344"/>
            <a:ext cx="4440997" cy="693100"/>
            <a:chOff x="0" y="0"/>
            <a:chExt cx="4210723" cy="65716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210722" cy="657155"/>
            </a:xfrm>
            <a:custGeom>
              <a:avLst/>
              <a:gdLst/>
              <a:ahLst/>
              <a:cxnLst/>
              <a:rect l="l" t="t" r="r" b="b"/>
              <a:pathLst>
                <a:path w="4210722" h="657155">
                  <a:moveTo>
                    <a:pt x="0" y="0"/>
                  </a:moveTo>
                  <a:lnTo>
                    <a:pt x="4210722" y="0"/>
                  </a:lnTo>
                  <a:lnTo>
                    <a:pt x="4210722" y="657155"/>
                  </a:lnTo>
                  <a:lnTo>
                    <a:pt x="0" y="65715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4849" b="-7485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4210723" cy="6571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Strategiske prioriteringer for redaksjonen/ </a:t>
              </a:r>
            </a:p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avdelingen kommende år: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201869" y="3825344"/>
            <a:ext cx="4191444" cy="693100"/>
            <a:chOff x="0" y="0"/>
            <a:chExt cx="3974109" cy="65716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974104" cy="657155"/>
            </a:xfrm>
            <a:custGeom>
              <a:avLst/>
              <a:gdLst/>
              <a:ahLst/>
              <a:cxnLst/>
              <a:rect l="l" t="t" r="r" b="b"/>
              <a:pathLst>
                <a:path w="3974104" h="657155">
                  <a:moveTo>
                    <a:pt x="0" y="0"/>
                  </a:moveTo>
                  <a:lnTo>
                    <a:pt x="3974104" y="0"/>
                  </a:lnTo>
                  <a:lnTo>
                    <a:pt x="3974104" y="657155"/>
                  </a:lnTo>
                  <a:lnTo>
                    <a:pt x="0" y="65715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7834" b="-6783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3974109" cy="6571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Prioriterte kompetansebehov for redaksjonen/avdelingen kommende år: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541898" y="3622270"/>
            <a:ext cx="26802" cy="4937653"/>
            <a:chOff x="0" y="0"/>
            <a:chExt cx="25413" cy="4681626"/>
          </a:xfrm>
        </p:grpSpPr>
        <p:sp>
          <p:nvSpPr>
            <p:cNvPr id="33" name="Freeform 33"/>
            <p:cNvSpPr/>
            <p:nvPr/>
          </p:nvSpPr>
          <p:spPr>
            <a:xfrm>
              <a:off x="0" y="12700"/>
              <a:ext cx="25400" cy="4656201"/>
            </a:xfrm>
            <a:custGeom>
              <a:avLst/>
              <a:gdLst/>
              <a:ahLst/>
              <a:cxnLst/>
              <a:rect l="l" t="t" r="r" b="b"/>
              <a:pathLst>
                <a:path w="25400" h="4656201">
                  <a:moveTo>
                    <a:pt x="0" y="4656201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656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5" name="Freeform 35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3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839984" y="1799073"/>
            <a:ext cx="10948052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Dette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dokumentet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brukes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til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å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planlegge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redaksjonens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kompetanseutvikling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.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Forankres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med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leder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/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klubb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. </a:t>
            </a:r>
          </a:p>
        </p:txBody>
      </p:sp>
      <p:grpSp>
        <p:nvGrpSpPr>
          <p:cNvPr id="44" name="Group 2">
            <a:extLst>
              <a:ext uri="{FF2B5EF4-FFF2-40B4-BE49-F238E27FC236}">
                <a16:creationId xmlns:a16="http://schemas.microsoft.com/office/drawing/2014/main" id="{B602A1EB-1303-6014-F446-0BEBE5AA1569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15B527A6-9F43-E27B-5192-DD02E010861A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6" name="Freeform 7">
            <a:extLst>
              <a:ext uri="{FF2B5EF4-FFF2-40B4-BE49-F238E27FC236}">
                <a16:creationId xmlns:a16="http://schemas.microsoft.com/office/drawing/2014/main" id="{6F6B964A-CBAC-DDF6-EFFC-5B43488451A0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80129BA5-8DFF-4D74-0894-BDA25323663E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93184" y="3493815"/>
            <a:ext cx="12823670" cy="1606299"/>
            <a:chOff x="0" y="0"/>
            <a:chExt cx="12158739" cy="1523009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146026" cy="1510284"/>
            </a:xfrm>
            <a:custGeom>
              <a:avLst/>
              <a:gdLst/>
              <a:ahLst/>
              <a:cxnLst/>
              <a:rect l="l" t="t" r="r" b="b"/>
              <a:pathLst>
                <a:path w="12146026" h="1510284">
                  <a:moveTo>
                    <a:pt x="0" y="0"/>
                  </a:moveTo>
                  <a:lnTo>
                    <a:pt x="12146026" y="0"/>
                  </a:lnTo>
                  <a:lnTo>
                    <a:pt x="12146026" y="1510284"/>
                  </a:lnTo>
                  <a:lnTo>
                    <a:pt x="0" y="1510284"/>
                  </a:lnTo>
                  <a:close/>
                </a:path>
              </a:pathLst>
            </a:custGeom>
            <a:solidFill>
              <a:srgbClr val="F6E9E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786152" y="2903706"/>
            <a:ext cx="12823670" cy="602901"/>
            <a:chOff x="0" y="0"/>
            <a:chExt cx="12158739" cy="571640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12146026" cy="558927"/>
            </a:xfrm>
            <a:custGeom>
              <a:avLst/>
              <a:gdLst/>
              <a:ahLst/>
              <a:cxnLst/>
              <a:rect l="l" t="t" r="r" b="b"/>
              <a:pathLst>
                <a:path w="12146026" h="558927">
                  <a:moveTo>
                    <a:pt x="0" y="0"/>
                  </a:moveTo>
                  <a:lnTo>
                    <a:pt x="12146026" y="0"/>
                  </a:lnTo>
                  <a:lnTo>
                    <a:pt x="12146026" y="558927"/>
                  </a:lnTo>
                  <a:lnTo>
                    <a:pt x="0" y="558927"/>
                  </a:lnTo>
                  <a:close/>
                </a:path>
              </a:pathLst>
            </a:custGeom>
            <a:solidFill>
              <a:srgbClr val="E5C1AC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75311" y="3046933"/>
            <a:ext cx="1335823" cy="316446"/>
            <a:chOff x="0" y="0"/>
            <a:chExt cx="1266558" cy="300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6558" cy="300031"/>
            </a:xfrm>
            <a:custGeom>
              <a:avLst/>
              <a:gdLst/>
              <a:ahLst/>
              <a:cxnLst/>
              <a:rect l="l" t="t" r="r" b="b"/>
              <a:pathLst>
                <a:path w="1266558" h="300031">
                  <a:moveTo>
                    <a:pt x="0" y="0"/>
                  </a:moveTo>
                  <a:lnTo>
                    <a:pt x="1266558" y="0"/>
                  </a:lnTo>
                  <a:lnTo>
                    <a:pt x="1266558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253" b="-3225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66558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VEDTATT/DATO: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1352" y="3044375"/>
            <a:ext cx="1365613" cy="321549"/>
            <a:chOff x="0" y="0"/>
            <a:chExt cx="1294803" cy="304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4799" cy="304875"/>
            </a:xfrm>
            <a:custGeom>
              <a:avLst/>
              <a:gdLst/>
              <a:ahLst/>
              <a:cxnLst/>
              <a:rect l="l" t="t" r="r" b="b"/>
              <a:pathLst>
                <a:path w="1294799" h="304875">
                  <a:moveTo>
                    <a:pt x="0" y="0"/>
                  </a:moveTo>
                  <a:lnTo>
                    <a:pt x="1294799" y="0"/>
                  </a:lnTo>
                  <a:lnTo>
                    <a:pt x="129479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752" b="-3275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29480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SIST OPPDATERT: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05625" y="3044375"/>
            <a:ext cx="2393763" cy="321549"/>
            <a:chOff x="0" y="0"/>
            <a:chExt cx="2269642" cy="3048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69639" cy="304875"/>
            </a:xfrm>
            <a:custGeom>
              <a:avLst/>
              <a:gdLst/>
              <a:ahLst/>
              <a:cxnLst/>
              <a:rect l="l" t="t" r="r" b="b"/>
              <a:pathLst>
                <a:path w="2269639" h="304875">
                  <a:moveTo>
                    <a:pt x="0" y="0"/>
                  </a:moveTo>
                  <a:lnTo>
                    <a:pt x="2269639" y="0"/>
                  </a:lnTo>
                  <a:lnTo>
                    <a:pt x="226963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056" b="-9505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26964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ANSATT: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92233" y="4467517"/>
            <a:ext cx="12811507" cy="4181183"/>
            <a:chOff x="0" y="0"/>
            <a:chExt cx="12147207" cy="3964381"/>
          </a:xfrm>
        </p:grpSpPr>
        <p:sp>
          <p:nvSpPr>
            <p:cNvPr id="16" name="Freeform 16"/>
            <p:cNvSpPr/>
            <p:nvPr/>
          </p:nvSpPr>
          <p:spPr>
            <a:xfrm>
              <a:off x="6350" y="6350"/>
              <a:ext cx="12134469" cy="3951732"/>
            </a:xfrm>
            <a:custGeom>
              <a:avLst/>
              <a:gdLst/>
              <a:ahLst/>
              <a:cxnLst/>
              <a:rect l="l" t="t" r="r" b="b"/>
              <a:pathLst>
                <a:path w="12134469" h="3951732">
                  <a:moveTo>
                    <a:pt x="0" y="0"/>
                  </a:moveTo>
                  <a:lnTo>
                    <a:pt x="12134469" y="0"/>
                  </a:lnTo>
                  <a:lnTo>
                    <a:pt x="12134469" y="3951732"/>
                  </a:lnTo>
                  <a:lnTo>
                    <a:pt x="0" y="3951732"/>
                  </a:lnTo>
                  <a:close/>
                </a:path>
              </a:pathLst>
            </a:custGeom>
            <a:solidFill>
              <a:srgbClr val="F5E9E1">
                <a:alpha val="48235"/>
              </a:srgbClr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5889" y="4628052"/>
            <a:ext cx="26802" cy="4671008"/>
            <a:chOff x="0" y="0"/>
            <a:chExt cx="25413" cy="4428808"/>
          </a:xfrm>
        </p:grpSpPr>
        <p:sp>
          <p:nvSpPr>
            <p:cNvPr id="18" name="Freeform 18"/>
            <p:cNvSpPr/>
            <p:nvPr/>
          </p:nvSpPr>
          <p:spPr>
            <a:xfrm>
              <a:off x="0" y="12700"/>
              <a:ext cx="25400" cy="4403344"/>
            </a:xfrm>
            <a:custGeom>
              <a:avLst/>
              <a:gdLst/>
              <a:ahLst/>
              <a:cxnLst/>
              <a:rect l="l" t="t" r="r" b="b"/>
              <a:pathLst>
                <a:path w="25400" h="4403344">
                  <a:moveTo>
                    <a:pt x="0" y="440334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40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29955" y="2844756"/>
            <a:ext cx="26802" cy="674857"/>
            <a:chOff x="0" y="0"/>
            <a:chExt cx="25413" cy="639864"/>
          </a:xfrm>
        </p:grpSpPr>
        <p:sp>
          <p:nvSpPr>
            <p:cNvPr id="20" name="Freeform 20"/>
            <p:cNvSpPr/>
            <p:nvPr/>
          </p:nvSpPr>
          <p:spPr>
            <a:xfrm>
              <a:off x="0" y="12700"/>
              <a:ext cx="25400" cy="614426"/>
            </a:xfrm>
            <a:custGeom>
              <a:avLst/>
              <a:gdLst/>
              <a:ahLst/>
              <a:cxnLst/>
              <a:rect l="l" t="t" r="r" b="b"/>
              <a:pathLst>
                <a:path w="25400" h="614426">
                  <a:moveTo>
                    <a:pt x="0" y="614426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14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186452" y="2821785"/>
            <a:ext cx="26802" cy="720800"/>
            <a:chOff x="0" y="0"/>
            <a:chExt cx="25413" cy="683425"/>
          </a:xfrm>
        </p:grpSpPr>
        <p:sp>
          <p:nvSpPr>
            <p:cNvPr id="22" name="Freeform 22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02557" y="4474214"/>
            <a:ext cx="12990847" cy="26802"/>
            <a:chOff x="0" y="0"/>
            <a:chExt cx="12317247" cy="25413"/>
          </a:xfrm>
        </p:grpSpPr>
        <p:sp>
          <p:nvSpPr>
            <p:cNvPr id="24" name="Freeform 24"/>
            <p:cNvSpPr/>
            <p:nvPr/>
          </p:nvSpPr>
          <p:spPr>
            <a:xfrm>
              <a:off x="12700" y="0"/>
              <a:ext cx="12291822" cy="25400"/>
            </a:xfrm>
            <a:custGeom>
              <a:avLst/>
              <a:gdLst/>
              <a:ahLst/>
              <a:cxnLst/>
              <a:rect l="l" t="t" r="r" b="b"/>
              <a:pathLst>
                <a:path w="12291822" h="25400">
                  <a:moveTo>
                    <a:pt x="12291822" y="25400"/>
                  </a:moveTo>
                  <a:lnTo>
                    <a:pt x="0" y="25400"/>
                  </a:lnTo>
                  <a:lnTo>
                    <a:pt x="0" y="0"/>
                  </a:lnTo>
                  <a:lnTo>
                    <a:pt x="12291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465889" y="2844756"/>
            <a:ext cx="26802" cy="720800"/>
            <a:chOff x="0" y="0"/>
            <a:chExt cx="25413" cy="683425"/>
          </a:xfrm>
        </p:grpSpPr>
        <p:sp>
          <p:nvSpPr>
            <p:cNvPr id="26" name="Freeform 26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588529" y="3046933"/>
            <a:ext cx="615425" cy="316446"/>
            <a:chOff x="0" y="0"/>
            <a:chExt cx="583514" cy="30003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83511" cy="300031"/>
            </a:xfrm>
            <a:custGeom>
              <a:avLst/>
              <a:gdLst/>
              <a:ahLst/>
              <a:cxnLst/>
              <a:rect l="l" t="t" r="r" b="b"/>
              <a:pathLst>
                <a:path w="583511" h="300031">
                  <a:moveTo>
                    <a:pt x="0" y="0"/>
                  </a:moveTo>
                  <a:lnTo>
                    <a:pt x="583511" y="0"/>
                  </a:lnTo>
                  <a:lnTo>
                    <a:pt x="583511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5972" r="-15973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583514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LEDER: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853794" y="3573593"/>
            <a:ext cx="6350736" cy="321549"/>
            <a:chOff x="0" y="0"/>
            <a:chExt cx="6021438" cy="30487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021440" cy="304875"/>
            </a:xfrm>
            <a:custGeom>
              <a:avLst/>
              <a:gdLst/>
              <a:ahLst/>
              <a:cxnLst/>
              <a:rect l="l" t="t" r="r" b="b"/>
              <a:pathLst>
                <a:path w="6021440" h="304875">
                  <a:moveTo>
                    <a:pt x="0" y="0"/>
                  </a:moveTo>
                  <a:lnTo>
                    <a:pt x="6021440" y="0"/>
                  </a:lnTo>
                  <a:lnTo>
                    <a:pt x="602144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34838" b="-33483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6021438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i="1">
                  <a:solidFill>
                    <a:srgbClr val="000000"/>
                  </a:solidFill>
                  <a:latin typeface="Century Gothic Paneuropean Italics"/>
                  <a:ea typeface="Century Gothic Paneuropean Italics"/>
                  <a:cs typeface="Century Gothic Paneuropean Italics"/>
                  <a:sym typeface="Century Gothic Paneuropean Italics"/>
                </a:rPr>
                <a:t>Kort beskrivelse av strategiske mål og prioriterte kompetansebehov.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370229" y="4673071"/>
            <a:ext cx="26802" cy="4671008"/>
            <a:chOff x="0" y="0"/>
            <a:chExt cx="25413" cy="4428808"/>
          </a:xfrm>
        </p:grpSpPr>
        <p:sp>
          <p:nvSpPr>
            <p:cNvPr id="34" name="Freeform 34"/>
            <p:cNvSpPr/>
            <p:nvPr/>
          </p:nvSpPr>
          <p:spPr>
            <a:xfrm>
              <a:off x="0" y="12700"/>
              <a:ext cx="25400" cy="4403344"/>
            </a:xfrm>
            <a:custGeom>
              <a:avLst/>
              <a:gdLst/>
              <a:ahLst/>
              <a:cxnLst/>
              <a:rect l="l" t="t" r="r" b="b"/>
              <a:pathLst>
                <a:path w="25400" h="4403344">
                  <a:moveTo>
                    <a:pt x="0" y="440334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40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702570" y="5990234"/>
            <a:ext cx="13263653" cy="26802"/>
            <a:chOff x="0" y="0"/>
            <a:chExt cx="12575908" cy="25413"/>
          </a:xfrm>
        </p:grpSpPr>
        <p:sp>
          <p:nvSpPr>
            <p:cNvPr id="36" name="Freeform 36"/>
            <p:cNvSpPr/>
            <p:nvPr/>
          </p:nvSpPr>
          <p:spPr>
            <a:xfrm>
              <a:off x="12700" y="0"/>
              <a:ext cx="12550521" cy="25400"/>
            </a:xfrm>
            <a:custGeom>
              <a:avLst/>
              <a:gdLst/>
              <a:ahLst/>
              <a:cxnLst/>
              <a:rect l="l" t="t" r="r" b="b"/>
              <a:pathLst>
                <a:path w="12550521" h="25400">
                  <a:moveTo>
                    <a:pt x="12550521" y="25400"/>
                  </a:moveTo>
                  <a:lnTo>
                    <a:pt x="0" y="25400"/>
                  </a:lnTo>
                  <a:lnTo>
                    <a:pt x="0" y="0"/>
                  </a:lnTo>
                  <a:lnTo>
                    <a:pt x="12550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702557" y="6881694"/>
            <a:ext cx="12990847" cy="26802"/>
            <a:chOff x="0" y="0"/>
            <a:chExt cx="12317247" cy="25413"/>
          </a:xfrm>
        </p:grpSpPr>
        <p:sp>
          <p:nvSpPr>
            <p:cNvPr id="38" name="Freeform 38"/>
            <p:cNvSpPr/>
            <p:nvPr/>
          </p:nvSpPr>
          <p:spPr>
            <a:xfrm>
              <a:off x="12700" y="0"/>
              <a:ext cx="12291822" cy="25400"/>
            </a:xfrm>
            <a:custGeom>
              <a:avLst/>
              <a:gdLst/>
              <a:ahLst/>
              <a:cxnLst/>
              <a:rect l="l" t="t" r="r" b="b"/>
              <a:pathLst>
                <a:path w="12291822" h="25400">
                  <a:moveTo>
                    <a:pt x="12291822" y="25400"/>
                  </a:moveTo>
                  <a:lnTo>
                    <a:pt x="0" y="25400"/>
                  </a:lnTo>
                  <a:lnTo>
                    <a:pt x="0" y="0"/>
                  </a:lnTo>
                  <a:lnTo>
                    <a:pt x="12291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702570" y="5086787"/>
            <a:ext cx="13263653" cy="26802"/>
            <a:chOff x="0" y="0"/>
            <a:chExt cx="12575908" cy="25413"/>
          </a:xfrm>
        </p:grpSpPr>
        <p:sp>
          <p:nvSpPr>
            <p:cNvPr id="40" name="Freeform 40"/>
            <p:cNvSpPr/>
            <p:nvPr/>
          </p:nvSpPr>
          <p:spPr>
            <a:xfrm>
              <a:off x="12700" y="0"/>
              <a:ext cx="12550521" cy="25400"/>
            </a:xfrm>
            <a:custGeom>
              <a:avLst/>
              <a:gdLst/>
              <a:ahLst/>
              <a:cxnLst/>
              <a:rect l="l" t="t" r="r" b="b"/>
              <a:pathLst>
                <a:path w="12550521" h="25400">
                  <a:moveTo>
                    <a:pt x="12550521" y="25400"/>
                  </a:moveTo>
                  <a:lnTo>
                    <a:pt x="0" y="25400"/>
                  </a:lnTo>
                  <a:lnTo>
                    <a:pt x="0" y="0"/>
                  </a:lnTo>
                  <a:lnTo>
                    <a:pt x="12550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702570" y="7773154"/>
            <a:ext cx="12990847" cy="26802"/>
            <a:chOff x="0" y="0"/>
            <a:chExt cx="12317247" cy="25413"/>
          </a:xfrm>
        </p:grpSpPr>
        <p:sp>
          <p:nvSpPr>
            <p:cNvPr id="42" name="Freeform 42"/>
            <p:cNvSpPr/>
            <p:nvPr/>
          </p:nvSpPr>
          <p:spPr>
            <a:xfrm>
              <a:off x="12700" y="0"/>
              <a:ext cx="12291822" cy="25400"/>
            </a:xfrm>
            <a:custGeom>
              <a:avLst/>
              <a:gdLst/>
              <a:ahLst/>
              <a:cxnLst/>
              <a:rect l="l" t="t" r="r" b="b"/>
              <a:pathLst>
                <a:path w="12291822" h="25400">
                  <a:moveTo>
                    <a:pt x="12291822" y="25400"/>
                  </a:moveTo>
                  <a:lnTo>
                    <a:pt x="0" y="25400"/>
                  </a:lnTo>
                  <a:lnTo>
                    <a:pt x="0" y="0"/>
                  </a:lnTo>
                  <a:lnTo>
                    <a:pt x="12291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151675" y="4624461"/>
            <a:ext cx="2063267" cy="321549"/>
            <a:chOff x="0" y="0"/>
            <a:chExt cx="1956283" cy="30487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56279" cy="304875"/>
            </a:xfrm>
            <a:custGeom>
              <a:avLst/>
              <a:gdLst/>
              <a:ahLst/>
              <a:cxnLst/>
              <a:rect l="l" t="t" r="r" b="b"/>
              <a:pathLst>
                <a:path w="1956279" h="304875">
                  <a:moveTo>
                    <a:pt x="0" y="0"/>
                  </a:moveTo>
                  <a:lnTo>
                    <a:pt x="1956279" y="0"/>
                  </a:lnTo>
                  <a:lnTo>
                    <a:pt x="195627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5028" b="-7502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195628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LÆRINGSMÅL: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448815" y="4630649"/>
            <a:ext cx="724108" cy="321549"/>
            <a:chOff x="0" y="0"/>
            <a:chExt cx="686562" cy="30487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86568" cy="304875"/>
            </a:xfrm>
            <a:custGeom>
              <a:avLst/>
              <a:gdLst/>
              <a:ahLst/>
              <a:cxnLst/>
              <a:rect l="l" t="t" r="r" b="b"/>
              <a:pathLst>
                <a:path w="686568" h="304875">
                  <a:moveTo>
                    <a:pt x="0" y="0"/>
                  </a:moveTo>
                  <a:lnTo>
                    <a:pt x="686568" y="0"/>
                  </a:lnTo>
                  <a:lnTo>
                    <a:pt x="686568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974" r="-697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68656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TILTAK: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3689930" y="4780254"/>
            <a:ext cx="2685764" cy="321549"/>
            <a:chOff x="0" y="0"/>
            <a:chExt cx="2546502" cy="304876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546509" cy="304875"/>
            </a:xfrm>
            <a:custGeom>
              <a:avLst/>
              <a:gdLst/>
              <a:ahLst/>
              <a:cxnLst/>
              <a:rect l="l" t="t" r="r" b="b"/>
              <a:pathLst>
                <a:path w="2546509" h="304875">
                  <a:moveTo>
                    <a:pt x="0" y="0"/>
                  </a:moveTo>
                  <a:lnTo>
                    <a:pt x="2546509" y="0"/>
                  </a:lnTo>
                  <a:lnTo>
                    <a:pt x="254650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750" b="-11275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254650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GJENNOMFØRT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0257219" y="4629310"/>
            <a:ext cx="1365613" cy="321549"/>
            <a:chOff x="0" y="0"/>
            <a:chExt cx="1294803" cy="30487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294800" cy="304875"/>
            </a:xfrm>
            <a:custGeom>
              <a:avLst/>
              <a:gdLst/>
              <a:ahLst/>
              <a:cxnLst/>
              <a:rect l="l" t="t" r="r" b="b"/>
              <a:pathLst>
                <a:path w="1294800" h="304875">
                  <a:moveTo>
                    <a:pt x="0" y="0"/>
                  </a:moveTo>
                  <a:lnTo>
                    <a:pt x="1294800" y="0"/>
                  </a:lnTo>
                  <a:lnTo>
                    <a:pt x="129480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752" b="-3275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0"/>
              <a:ext cx="129480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TIDSROM: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3394205" y="4611764"/>
            <a:ext cx="26802" cy="4671008"/>
            <a:chOff x="0" y="0"/>
            <a:chExt cx="25413" cy="4428808"/>
          </a:xfrm>
        </p:grpSpPr>
        <p:sp>
          <p:nvSpPr>
            <p:cNvPr id="56" name="Freeform 56"/>
            <p:cNvSpPr/>
            <p:nvPr/>
          </p:nvSpPr>
          <p:spPr>
            <a:xfrm>
              <a:off x="0" y="12700"/>
              <a:ext cx="25400" cy="4403344"/>
            </a:xfrm>
            <a:custGeom>
              <a:avLst/>
              <a:gdLst/>
              <a:ahLst/>
              <a:cxnLst/>
              <a:rect l="l" t="t" r="r" b="b"/>
              <a:pathLst>
                <a:path w="25400" h="4403344">
                  <a:moveTo>
                    <a:pt x="0" y="440334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40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897018" y="4673071"/>
            <a:ext cx="26802" cy="4671008"/>
            <a:chOff x="0" y="0"/>
            <a:chExt cx="25413" cy="4428808"/>
          </a:xfrm>
        </p:grpSpPr>
        <p:sp>
          <p:nvSpPr>
            <p:cNvPr id="58" name="Freeform 58"/>
            <p:cNvSpPr/>
            <p:nvPr/>
          </p:nvSpPr>
          <p:spPr>
            <a:xfrm>
              <a:off x="0" y="12700"/>
              <a:ext cx="25400" cy="4403344"/>
            </a:xfrm>
            <a:custGeom>
              <a:avLst/>
              <a:gdLst/>
              <a:ahLst/>
              <a:cxnLst/>
              <a:rect l="l" t="t" r="r" b="b"/>
              <a:pathLst>
                <a:path w="25400" h="4403344">
                  <a:moveTo>
                    <a:pt x="0" y="440334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4403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1812807" y="4629310"/>
            <a:ext cx="1365613" cy="321549"/>
            <a:chOff x="0" y="0"/>
            <a:chExt cx="1294803" cy="30487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294800" cy="304875"/>
            </a:xfrm>
            <a:custGeom>
              <a:avLst/>
              <a:gdLst/>
              <a:ahLst/>
              <a:cxnLst/>
              <a:rect l="l" t="t" r="r" b="b"/>
              <a:pathLst>
                <a:path w="1294800" h="304875">
                  <a:moveTo>
                    <a:pt x="0" y="0"/>
                  </a:moveTo>
                  <a:lnTo>
                    <a:pt x="1294800" y="0"/>
                  </a:lnTo>
                  <a:lnTo>
                    <a:pt x="129480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752" b="-3275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0"/>
              <a:ext cx="129480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ANSVAR: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781933" y="481199"/>
            <a:ext cx="4282299" cy="803873"/>
            <a:chOff x="0" y="0"/>
            <a:chExt cx="4060254" cy="76219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060255" cy="762187"/>
            </a:xfrm>
            <a:custGeom>
              <a:avLst/>
              <a:gdLst/>
              <a:ahLst/>
              <a:cxnLst/>
              <a:rect l="l" t="t" r="r" b="b"/>
              <a:pathLst>
                <a:path w="4060255" h="762187">
                  <a:moveTo>
                    <a:pt x="0" y="0"/>
                  </a:moveTo>
                  <a:lnTo>
                    <a:pt x="4060255" y="0"/>
                  </a:lnTo>
                  <a:lnTo>
                    <a:pt x="4060255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798" b="-5379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9525"/>
              <a:ext cx="4060254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MIN KOMPETANSEPLAN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Individuelt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skjema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for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læringsmål</a:t>
              </a:r>
              <a:endPara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2790423" y="1624870"/>
            <a:ext cx="11738835" cy="49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Dette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dokumentet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brukes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til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å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planlegge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din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kompetanseutvikling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.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Forankres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med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leder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og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brukes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medarbeidersamtaler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og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utviklingsarbeid</a:t>
            </a:r>
            <a:r>
              <a:rPr lang="en-US" sz="1600" b="1" dirty="0">
                <a:solidFill>
                  <a:srgbClr val="46464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.   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67" name="Freeform 67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3</a:t>
              </a:r>
            </a:p>
          </p:txBody>
        </p:sp>
      </p:grpSp>
      <p:grpSp>
        <p:nvGrpSpPr>
          <p:cNvPr id="75" name="Group 2">
            <a:extLst>
              <a:ext uri="{FF2B5EF4-FFF2-40B4-BE49-F238E27FC236}">
                <a16:creationId xmlns:a16="http://schemas.microsoft.com/office/drawing/2014/main" id="{955E439B-FE56-ADB4-2CFB-8FB4F26FAB1C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76" name="Freeform 3">
              <a:extLst>
                <a:ext uri="{FF2B5EF4-FFF2-40B4-BE49-F238E27FC236}">
                  <a16:creationId xmlns:a16="http://schemas.microsoft.com/office/drawing/2014/main" id="{CE1E3900-224B-5BB3-4020-422E1868105F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77" name="Freeform 7">
            <a:extLst>
              <a:ext uri="{FF2B5EF4-FFF2-40B4-BE49-F238E27FC236}">
                <a16:creationId xmlns:a16="http://schemas.microsoft.com/office/drawing/2014/main" id="{861E12D6-52FA-5356-1085-6178C371E23A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8" name="Freeform 8">
            <a:extLst>
              <a:ext uri="{FF2B5EF4-FFF2-40B4-BE49-F238E27FC236}">
                <a16:creationId xmlns:a16="http://schemas.microsoft.com/office/drawing/2014/main" id="{EED07A83-1297-BB70-6EBA-848219755BE0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0461" y="2360974"/>
            <a:ext cx="4805409" cy="4924057"/>
            <a:chOff x="0" y="0"/>
            <a:chExt cx="4556239" cy="46687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6252" cy="4668774"/>
            </a:xfrm>
            <a:custGeom>
              <a:avLst/>
              <a:gdLst/>
              <a:ahLst/>
              <a:cxnLst/>
              <a:rect l="l" t="t" r="r" b="b"/>
              <a:pathLst>
                <a:path w="4556252" h="4668774">
                  <a:moveTo>
                    <a:pt x="0" y="0"/>
                  </a:moveTo>
                  <a:lnTo>
                    <a:pt x="4556252" y="0"/>
                  </a:lnTo>
                  <a:lnTo>
                    <a:pt x="4556252" y="4668774"/>
                  </a:lnTo>
                  <a:lnTo>
                    <a:pt x="0" y="466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478305" y="5652760"/>
            <a:ext cx="7014971" cy="26802"/>
            <a:chOff x="0" y="0"/>
            <a:chExt cx="6651231" cy="25413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6625844" cy="25400"/>
            </a:xfrm>
            <a:custGeom>
              <a:avLst/>
              <a:gdLst/>
              <a:ahLst/>
              <a:cxnLst/>
              <a:rect l="l" t="t" r="r" b="b"/>
              <a:pathLst>
                <a:path w="6625844" h="25400">
                  <a:moveTo>
                    <a:pt x="0" y="0"/>
                  </a:moveTo>
                  <a:lnTo>
                    <a:pt x="6625844" y="0"/>
                  </a:lnTo>
                  <a:lnTo>
                    <a:pt x="6625844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902144" y="2344673"/>
            <a:ext cx="675259" cy="321549"/>
            <a:chOff x="0" y="0"/>
            <a:chExt cx="640245" cy="3048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0242" cy="304875"/>
            </a:xfrm>
            <a:custGeom>
              <a:avLst/>
              <a:gdLst/>
              <a:ahLst/>
              <a:cxnLst/>
              <a:rect l="l" t="t" r="r" b="b"/>
              <a:pathLst>
                <a:path w="640242" h="304875">
                  <a:moveTo>
                    <a:pt x="0" y="0"/>
                  </a:moveTo>
                  <a:lnTo>
                    <a:pt x="640242" y="0"/>
                  </a:lnTo>
                  <a:lnTo>
                    <a:pt x="640242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96" r="-1109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640245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Januar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291612" y="3161953"/>
            <a:ext cx="730364" cy="321549"/>
            <a:chOff x="0" y="0"/>
            <a:chExt cx="692493" cy="304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2494" cy="304875"/>
            </a:xfrm>
            <a:custGeom>
              <a:avLst/>
              <a:gdLst/>
              <a:ahLst/>
              <a:cxnLst/>
              <a:rect l="l" t="t" r="r" b="b"/>
              <a:pathLst>
                <a:path w="692494" h="304875">
                  <a:moveTo>
                    <a:pt x="0" y="0"/>
                  </a:moveTo>
                  <a:lnTo>
                    <a:pt x="692494" y="0"/>
                  </a:lnTo>
                  <a:lnTo>
                    <a:pt x="692494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486" r="-648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69249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Februar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07741" y="4435813"/>
            <a:ext cx="502308" cy="321549"/>
            <a:chOff x="0" y="0"/>
            <a:chExt cx="476263" cy="3048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6267" cy="304875"/>
            </a:xfrm>
            <a:custGeom>
              <a:avLst/>
              <a:gdLst/>
              <a:ahLst/>
              <a:cxnLst/>
              <a:rect l="l" t="t" r="r" b="b"/>
              <a:pathLst>
                <a:path w="476267" h="304875">
                  <a:moveTo>
                    <a:pt x="0" y="0"/>
                  </a:moveTo>
                  <a:lnTo>
                    <a:pt x="476267" y="0"/>
                  </a:lnTo>
                  <a:lnTo>
                    <a:pt x="476267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2132" r="-3213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47626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Mars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21243" y="5762984"/>
            <a:ext cx="475305" cy="321549"/>
            <a:chOff x="0" y="0"/>
            <a:chExt cx="450660" cy="3048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0663" cy="304875"/>
            </a:xfrm>
            <a:custGeom>
              <a:avLst/>
              <a:gdLst/>
              <a:ahLst/>
              <a:cxnLst/>
              <a:rect l="l" t="t" r="r" b="b"/>
              <a:pathLst>
                <a:path w="450663" h="304875">
                  <a:moveTo>
                    <a:pt x="0" y="0"/>
                  </a:moveTo>
                  <a:lnTo>
                    <a:pt x="450663" y="0"/>
                  </a:lnTo>
                  <a:lnTo>
                    <a:pt x="450663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6798" r="-3679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450660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April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444939" y="6970179"/>
            <a:ext cx="423736" cy="321549"/>
            <a:chOff x="0" y="0"/>
            <a:chExt cx="401764" cy="3048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1761" cy="304875"/>
            </a:xfrm>
            <a:custGeom>
              <a:avLst/>
              <a:gdLst/>
              <a:ahLst/>
              <a:cxnLst/>
              <a:rect l="l" t="t" r="r" b="b"/>
              <a:pathLst>
                <a:path w="401761" h="304875">
                  <a:moveTo>
                    <a:pt x="0" y="0"/>
                  </a:moveTo>
                  <a:lnTo>
                    <a:pt x="401761" y="0"/>
                  </a:lnTo>
                  <a:lnTo>
                    <a:pt x="401761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7362" r="-4736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401764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Mai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000835" y="7655524"/>
            <a:ext cx="439434" cy="321549"/>
            <a:chOff x="0" y="0"/>
            <a:chExt cx="416649" cy="30487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6648" cy="304875"/>
            </a:xfrm>
            <a:custGeom>
              <a:avLst/>
              <a:gdLst/>
              <a:ahLst/>
              <a:cxnLst/>
              <a:rect l="l" t="t" r="r" b="b"/>
              <a:pathLst>
                <a:path w="416648" h="304875">
                  <a:moveTo>
                    <a:pt x="0" y="0"/>
                  </a:moveTo>
                  <a:lnTo>
                    <a:pt x="416648" y="0"/>
                  </a:lnTo>
                  <a:lnTo>
                    <a:pt x="416648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3884" r="-4388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416649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Juni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564249" y="7655524"/>
            <a:ext cx="373573" cy="321549"/>
            <a:chOff x="0" y="0"/>
            <a:chExt cx="354203" cy="30487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54199" cy="304875"/>
            </a:xfrm>
            <a:custGeom>
              <a:avLst/>
              <a:gdLst/>
              <a:ahLst/>
              <a:cxnLst/>
              <a:rect l="l" t="t" r="r" b="b"/>
              <a:pathLst>
                <a:path w="354199" h="304875">
                  <a:moveTo>
                    <a:pt x="0" y="0"/>
                  </a:moveTo>
                  <a:lnTo>
                    <a:pt x="354199" y="0"/>
                  </a:lnTo>
                  <a:lnTo>
                    <a:pt x="35419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0436" r="-6043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354203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Juli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073264" y="6970179"/>
            <a:ext cx="673450" cy="321549"/>
            <a:chOff x="0" y="0"/>
            <a:chExt cx="638531" cy="30487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8530" cy="304875"/>
            </a:xfrm>
            <a:custGeom>
              <a:avLst/>
              <a:gdLst/>
              <a:ahLst/>
              <a:cxnLst/>
              <a:rect l="l" t="t" r="r" b="b"/>
              <a:pathLst>
                <a:path w="638530" h="304875">
                  <a:moveTo>
                    <a:pt x="0" y="0"/>
                  </a:moveTo>
                  <a:lnTo>
                    <a:pt x="638530" y="0"/>
                  </a:lnTo>
                  <a:lnTo>
                    <a:pt x="63853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260" r="-1126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638531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August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054114" y="5762984"/>
            <a:ext cx="1000491" cy="321549"/>
            <a:chOff x="0" y="0"/>
            <a:chExt cx="948614" cy="30487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48616" cy="304875"/>
            </a:xfrm>
            <a:custGeom>
              <a:avLst/>
              <a:gdLst/>
              <a:ahLst/>
              <a:cxnLst/>
              <a:rect l="l" t="t" r="r" b="b"/>
              <a:pathLst>
                <a:path w="948616" h="304875">
                  <a:moveTo>
                    <a:pt x="0" y="0"/>
                  </a:moveTo>
                  <a:lnTo>
                    <a:pt x="948616" y="0"/>
                  </a:lnTo>
                  <a:lnTo>
                    <a:pt x="948616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627" b="-1062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948614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September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961759" y="4435813"/>
            <a:ext cx="776682" cy="321549"/>
            <a:chOff x="0" y="0"/>
            <a:chExt cx="736410" cy="30487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36409" cy="304875"/>
            </a:xfrm>
            <a:custGeom>
              <a:avLst/>
              <a:gdLst/>
              <a:ahLst/>
              <a:cxnLst/>
              <a:rect l="l" t="t" r="r" b="b"/>
              <a:pathLst>
                <a:path w="736409" h="304875">
                  <a:moveTo>
                    <a:pt x="0" y="0"/>
                  </a:moveTo>
                  <a:lnTo>
                    <a:pt x="736409" y="0"/>
                  </a:lnTo>
                  <a:lnTo>
                    <a:pt x="73640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118" r="-3118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736410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Oktober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597423" y="3161953"/>
            <a:ext cx="965089" cy="321549"/>
            <a:chOff x="0" y="0"/>
            <a:chExt cx="915048" cy="30487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15046" cy="304875"/>
            </a:xfrm>
            <a:custGeom>
              <a:avLst/>
              <a:gdLst/>
              <a:ahLst/>
              <a:cxnLst/>
              <a:rect l="l" t="t" r="r" b="b"/>
              <a:pathLst>
                <a:path w="915046" h="304875">
                  <a:moveTo>
                    <a:pt x="0" y="0"/>
                  </a:moveTo>
                  <a:lnTo>
                    <a:pt x="915046" y="0"/>
                  </a:lnTo>
                  <a:lnTo>
                    <a:pt x="915046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481" b="-848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915048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November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312311" y="2344673"/>
            <a:ext cx="938314" cy="321549"/>
            <a:chOff x="0" y="0"/>
            <a:chExt cx="889660" cy="30487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89664" cy="304875"/>
            </a:xfrm>
            <a:custGeom>
              <a:avLst/>
              <a:gdLst/>
              <a:ahLst/>
              <a:cxnLst/>
              <a:rect l="l" t="t" r="r" b="b"/>
              <a:pathLst>
                <a:path w="889664" h="304875">
                  <a:moveTo>
                    <a:pt x="0" y="0"/>
                  </a:moveTo>
                  <a:lnTo>
                    <a:pt x="889664" y="0"/>
                  </a:lnTo>
                  <a:lnTo>
                    <a:pt x="889664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859" b="-6859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0"/>
              <a:ext cx="889660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>
                  <a:solidFill>
                    <a:srgbClr val="55220A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Desember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598985" y="2770605"/>
            <a:ext cx="1388973" cy="773320"/>
            <a:chOff x="0" y="0"/>
            <a:chExt cx="1316952" cy="733222"/>
          </a:xfrm>
        </p:grpSpPr>
        <p:sp>
          <p:nvSpPr>
            <p:cNvPr id="43" name="Freeform 43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9525"/>
              <a:ext cx="1316952" cy="723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2"/>
                </a:lnSpc>
              </a:pPr>
              <a:r>
                <a:rPr lang="en-US" sz="116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Sett målene for din avdeling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525351" y="3911337"/>
            <a:ext cx="1388973" cy="773320"/>
            <a:chOff x="0" y="0"/>
            <a:chExt cx="1316952" cy="733222"/>
          </a:xfrm>
        </p:grpSpPr>
        <p:sp>
          <p:nvSpPr>
            <p:cNvPr id="46" name="Freeform 46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0"/>
              <a:ext cx="1316952" cy="733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Drøfting mellom  </a:t>
              </a:r>
            </a:p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ledelse/klubb(er) </a:t>
              </a:r>
            </a:p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*se slide x 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213111" y="5339917"/>
            <a:ext cx="1388973" cy="773320"/>
            <a:chOff x="0" y="0"/>
            <a:chExt cx="1316952" cy="733222"/>
          </a:xfrm>
        </p:grpSpPr>
        <p:sp>
          <p:nvSpPr>
            <p:cNvPr id="49" name="Freeform 49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9525"/>
              <a:ext cx="1316952" cy="723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2"/>
                </a:lnSpc>
              </a:pPr>
              <a:r>
                <a:rPr lang="en-US" sz="116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Kartlegge, planlegge for læring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268100" y="6568316"/>
            <a:ext cx="1636611" cy="1036335"/>
            <a:chOff x="0" y="0"/>
            <a:chExt cx="1551750" cy="982599"/>
          </a:xfrm>
        </p:grpSpPr>
        <p:sp>
          <p:nvSpPr>
            <p:cNvPr id="52" name="Freeform 52"/>
            <p:cNvSpPr/>
            <p:nvPr/>
          </p:nvSpPr>
          <p:spPr>
            <a:xfrm>
              <a:off x="6350" y="6350"/>
              <a:ext cx="1539113" cy="969899"/>
            </a:xfrm>
            <a:custGeom>
              <a:avLst/>
              <a:gdLst/>
              <a:ahLst/>
              <a:cxnLst/>
              <a:rect l="l" t="t" r="r" b="b"/>
              <a:pathLst>
                <a:path w="1539113" h="969899">
                  <a:moveTo>
                    <a:pt x="0" y="101727"/>
                  </a:moveTo>
                  <a:cubicBezTo>
                    <a:pt x="0" y="45593"/>
                    <a:pt x="45720" y="0"/>
                    <a:pt x="102235" y="0"/>
                  </a:cubicBezTo>
                  <a:lnTo>
                    <a:pt x="1436878" y="0"/>
                  </a:lnTo>
                  <a:cubicBezTo>
                    <a:pt x="1493393" y="0"/>
                    <a:pt x="1539113" y="45593"/>
                    <a:pt x="1539113" y="101727"/>
                  </a:cubicBezTo>
                  <a:lnTo>
                    <a:pt x="1539113" y="868172"/>
                  </a:lnTo>
                  <a:cubicBezTo>
                    <a:pt x="1539113" y="924306"/>
                    <a:pt x="1493393" y="969899"/>
                    <a:pt x="1436878" y="969899"/>
                  </a:cubicBezTo>
                  <a:lnTo>
                    <a:pt x="102235" y="969899"/>
                  </a:lnTo>
                  <a:cubicBezTo>
                    <a:pt x="45720" y="969899"/>
                    <a:pt x="0" y="924306"/>
                    <a:pt x="0" y="868172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0"/>
              <a:ext cx="1551750" cy="982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5"/>
                </a:lnSpc>
              </a:pPr>
              <a:r>
                <a:rPr lang="en-US" sz="1054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Medarbeidersamtale, planlegge individuelle og kollektive utviklingsløp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133066" y="6568316"/>
            <a:ext cx="1388973" cy="773320"/>
            <a:chOff x="0" y="0"/>
            <a:chExt cx="1316952" cy="733222"/>
          </a:xfrm>
        </p:grpSpPr>
        <p:sp>
          <p:nvSpPr>
            <p:cNvPr id="55" name="Freeform 55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9525"/>
              <a:ext cx="1316952" cy="723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2"/>
                </a:lnSpc>
              </a:pPr>
              <a:r>
                <a:rPr lang="en-US" sz="116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Tiltak og planer, budsjettering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203994" y="5339917"/>
            <a:ext cx="1388973" cy="773320"/>
            <a:chOff x="0" y="0"/>
            <a:chExt cx="1316952" cy="733222"/>
          </a:xfrm>
        </p:grpSpPr>
        <p:sp>
          <p:nvSpPr>
            <p:cNvPr id="58" name="Freeform 58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0"/>
              <a:ext cx="1316952" cy="733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Kompetansemøte </a:t>
              </a:r>
            </a:p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ledelse/klubb(er)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041197" y="3908109"/>
            <a:ext cx="1769552" cy="773320"/>
            <a:chOff x="0" y="0"/>
            <a:chExt cx="1677797" cy="733222"/>
          </a:xfrm>
        </p:grpSpPr>
        <p:sp>
          <p:nvSpPr>
            <p:cNvPr id="61" name="Freeform 61"/>
            <p:cNvSpPr/>
            <p:nvPr/>
          </p:nvSpPr>
          <p:spPr>
            <a:xfrm>
              <a:off x="6350" y="6350"/>
              <a:ext cx="1665097" cy="720471"/>
            </a:xfrm>
            <a:custGeom>
              <a:avLst/>
              <a:gdLst/>
              <a:ahLst/>
              <a:cxnLst/>
              <a:rect l="l" t="t" r="r" b="b"/>
              <a:pathLst>
                <a:path w="1665097" h="720471">
                  <a:moveTo>
                    <a:pt x="0" y="75565"/>
                  </a:moveTo>
                  <a:cubicBezTo>
                    <a:pt x="0" y="33782"/>
                    <a:pt x="34163" y="0"/>
                    <a:pt x="76327" y="0"/>
                  </a:cubicBezTo>
                  <a:lnTo>
                    <a:pt x="1588770" y="0"/>
                  </a:lnTo>
                  <a:cubicBezTo>
                    <a:pt x="1630934" y="0"/>
                    <a:pt x="1665097" y="33782"/>
                    <a:pt x="1665097" y="75565"/>
                  </a:cubicBezTo>
                  <a:lnTo>
                    <a:pt x="1665097" y="644906"/>
                  </a:lnTo>
                  <a:cubicBezTo>
                    <a:pt x="1665097" y="686689"/>
                    <a:pt x="1630934" y="720471"/>
                    <a:pt x="1588770" y="720471"/>
                  </a:cubicBezTo>
                  <a:lnTo>
                    <a:pt x="76327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0"/>
              <a:ext cx="1677797" cy="733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Kompetansesamtale</a:t>
              </a:r>
            </a:p>
            <a:p>
              <a:pPr algn="ctr">
                <a:lnSpc>
                  <a:spcPts val="1329"/>
                </a:lnSpc>
              </a:pPr>
              <a:r>
                <a:rPr lang="en-US" sz="1107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medarbeider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7072375" y="2782004"/>
            <a:ext cx="1388973" cy="773320"/>
            <a:chOff x="0" y="0"/>
            <a:chExt cx="1316952" cy="733222"/>
          </a:xfrm>
        </p:grpSpPr>
        <p:sp>
          <p:nvSpPr>
            <p:cNvPr id="64" name="Freeform 64"/>
            <p:cNvSpPr/>
            <p:nvPr/>
          </p:nvSpPr>
          <p:spPr>
            <a:xfrm>
              <a:off x="6350" y="6350"/>
              <a:ext cx="1304290" cy="720471"/>
            </a:xfrm>
            <a:custGeom>
              <a:avLst/>
              <a:gdLst/>
              <a:ahLst/>
              <a:cxnLst/>
              <a:rect l="l" t="t" r="r" b="b"/>
              <a:pathLst>
                <a:path w="1304290" h="720471">
                  <a:moveTo>
                    <a:pt x="0" y="75565"/>
                  </a:moveTo>
                  <a:cubicBezTo>
                    <a:pt x="0" y="33782"/>
                    <a:pt x="34163" y="0"/>
                    <a:pt x="76200" y="0"/>
                  </a:cubicBezTo>
                  <a:lnTo>
                    <a:pt x="1228090" y="0"/>
                  </a:lnTo>
                  <a:cubicBezTo>
                    <a:pt x="1270127" y="0"/>
                    <a:pt x="1304290" y="33782"/>
                    <a:pt x="1304290" y="75565"/>
                  </a:cubicBezTo>
                  <a:lnTo>
                    <a:pt x="1304290" y="644906"/>
                  </a:lnTo>
                  <a:cubicBezTo>
                    <a:pt x="1304290" y="686689"/>
                    <a:pt x="1270127" y="720471"/>
                    <a:pt x="1228090" y="720471"/>
                  </a:cubicBezTo>
                  <a:lnTo>
                    <a:pt x="76200" y="720471"/>
                  </a:lnTo>
                  <a:cubicBezTo>
                    <a:pt x="34163" y="720471"/>
                    <a:pt x="0" y="686689"/>
                    <a:pt x="0" y="644906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9525"/>
              <a:ext cx="1316952" cy="7236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2"/>
                </a:lnSpc>
              </a:pPr>
              <a:r>
                <a:rPr lang="en-US" sz="1160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Iverksette / gjennomføre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2781933" y="595039"/>
            <a:ext cx="5725867" cy="576193"/>
            <a:chOff x="0" y="0"/>
            <a:chExt cx="5428971" cy="546316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428969" cy="546312"/>
            </a:xfrm>
            <a:custGeom>
              <a:avLst/>
              <a:gdLst/>
              <a:ahLst/>
              <a:cxnLst/>
              <a:rect l="l" t="t" r="r" b="b"/>
              <a:pathLst>
                <a:path w="5428969" h="546312">
                  <a:moveTo>
                    <a:pt x="0" y="0"/>
                  </a:moveTo>
                  <a:lnTo>
                    <a:pt x="5428969" y="0"/>
                  </a:lnTo>
                  <a:lnTo>
                    <a:pt x="5428969" y="546312"/>
                  </a:lnTo>
                  <a:lnTo>
                    <a:pt x="0" y="54631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3631" b="-14363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9525"/>
              <a:ext cx="5428971" cy="5367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«ÅRSHJUL» - PROSJEKTPERIODE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70" name="Freeform 70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4</a:t>
              </a:r>
            </a:p>
          </p:txBody>
        </p:sp>
      </p:grpSp>
      <p:grpSp>
        <p:nvGrpSpPr>
          <p:cNvPr id="78" name="Group 2">
            <a:extLst>
              <a:ext uri="{FF2B5EF4-FFF2-40B4-BE49-F238E27FC236}">
                <a16:creationId xmlns:a16="http://schemas.microsoft.com/office/drawing/2014/main" id="{1509120C-96E2-B2F4-846F-48FD2AB18016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79" name="Freeform 3">
              <a:extLst>
                <a:ext uri="{FF2B5EF4-FFF2-40B4-BE49-F238E27FC236}">
                  <a16:creationId xmlns:a16="http://schemas.microsoft.com/office/drawing/2014/main" id="{6107E919-A63B-A65A-2BAD-AFD5652F5576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80" name="Freeform 7">
            <a:extLst>
              <a:ext uri="{FF2B5EF4-FFF2-40B4-BE49-F238E27FC236}">
                <a16:creationId xmlns:a16="http://schemas.microsoft.com/office/drawing/2014/main" id="{F6F5F9F8-5923-A907-D8AD-EA7199EEE5AB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1" name="Freeform 8">
            <a:extLst>
              <a:ext uri="{FF2B5EF4-FFF2-40B4-BE49-F238E27FC236}">
                <a16:creationId xmlns:a16="http://schemas.microsoft.com/office/drawing/2014/main" id="{39B0CD00-125F-3AC2-FDB1-314BE7185470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10850" y="1968103"/>
            <a:ext cx="5633150" cy="714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600" b="1" dirty="0">
                <a:solidFill>
                  <a:srgbClr val="792A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1</a:t>
            </a:r>
            <a:r>
              <a:rPr lang="en-US" sz="1600" dirty="0">
                <a:solidFill>
                  <a:srgbClr val="5E5E5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Kompetanseheving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felles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virkemiddel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utvikle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heve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kvaliteten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journalistikken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dermed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også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posisjon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inntektsmulighet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Kompetanseheving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styrker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mediebedriftenes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konkurranse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omstillingsevne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redaksjonelle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utvikling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fornyelse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Partene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derfor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understreke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verdifulle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redaksjonelle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styrker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sin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legger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stor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vekt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planmessig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opplæring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kompetanseheving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r>
              <a:rPr lang="en-US" sz="1600" b="1" dirty="0">
                <a:solidFill>
                  <a:srgbClr val="792A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2</a:t>
            </a:r>
            <a:r>
              <a:rPr lang="en-US" sz="1600" dirty="0">
                <a:solidFill>
                  <a:srgbClr val="792A1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drøftinger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tillitsvalgte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derfor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hvert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legge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fram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planer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videreutdanning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Den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legge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fram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sine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framtidig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utvikling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grunnlag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kartlegging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kompetansebehovene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Det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samarbeid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de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redaksjonelle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foreta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kartlegging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initiere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eventuelle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tiltak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Kartleggingen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oppdateres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vanligvis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gang pr.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Der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hvor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er gap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mellom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nåværende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fremtidig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behov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forutsettes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dette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dekket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aktuelle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opplæringstiltak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andre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virkemidler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Kostnader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videreutdanning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samsvar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behov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r>
              <a:rPr lang="en-US" sz="1600" b="1" dirty="0">
                <a:solidFill>
                  <a:srgbClr val="792A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</a:t>
            </a:r>
            <a:r>
              <a:rPr lang="en-US" sz="1600" dirty="0">
                <a:solidFill>
                  <a:srgbClr val="792A1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Partene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anbefaler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kompetanseplaner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utarbeidet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under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bestemmelsene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§ 39, pkt.2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tillegges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vekt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ved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prioritering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videreutdanningstiltak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525000" y="1943100"/>
            <a:ext cx="5363626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600" b="1" dirty="0">
                <a:solidFill>
                  <a:srgbClr val="792A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4</a:t>
            </a:r>
            <a:r>
              <a:rPr lang="en-US" sz="1600" dirty="0">
                <a:solidFill>
                  <a:srgbClr val="792A1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dekker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egenandelen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medarbeidere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deltar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kurs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regi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IJ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planpåmelding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avtale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mellom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enkelte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journalist.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r>
              <a:rPr lang="en-US" sz="1600" b="1" dirty="0">
                <a:solidFill>
                  <a:srgbClr val="792A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5</a:t>
            </a:r>
            <a:r>
              <a:rPr lang="en-US" sz="1600" dirty="0">
                <a:solidFill>
                  <a:srgbClr val="792A1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Hvis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bedriftsmessige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hensyn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ikke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hinder for det,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permisjon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videreutdanning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journalistyrket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r>
              <a:rPr lang="en-US" sz="1600" b="1" dirty="0">
                <a:solidFill>
                  <a:srgbClr val="792A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6</a:t>
            </a:r>
            <a:r>
              <a:rPr lang="en-US" sz="1600" dirty="0">
                <a:solidFill>
                  <a:srgbClr val="792A1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forhånd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være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underrettet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om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søknader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kurs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stipendier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gir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rett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permisjon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etter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denne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bestemmelsen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/>
            <a:r>
              <a:rPr lang="en-US" sz="1600" b="1" dirty="0">
                <a:solidFill>
                  <a:srgbClr val="792A1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7</a:t>
            </a:r>
            <a:r>
              <a:rPr lang="en-US" sz="1600" dirty="0">
                <a:solidFill>
                  <a:srgbClr val="792A1E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gir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permisjon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full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lønn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for:</a:t>
            </a:r>
          </a:p>
          <a:p>
            <a:pPr marL="841627" lvl="2" indent="-280542" algn="l">
              <a:buAutoNum type="alphaLcPeriod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Deltakelse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kurs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/studier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arrangert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lagt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opp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samarbeid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Institutt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</a:t>
            </a:r>
          </a:p>
          <a:p>
            <a:pPr marL="841627" lvl="2" indent="-280542" algn="l">
              <a:buAutoNum type="alphaLcPeriod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Journalistikk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841627" lvl="2" indent="-280542" algn="l">
              <a:buAutoNum type="alphaLcPeriod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Utdanningsstipender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godkjent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Pressens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Stipendkomité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841627" lvl="2" indent="-280542" algn="l">
              <a:buAutoNum type="alphaLcPeriod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Deltakelse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Nordisk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Journalistcenters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kurs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841627" lvl="2" indent="-280542" algn="l">
              <a:buAutoNum type="alphaLcPeriod"/>
            </a:pP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Deltakelse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kompetansegivende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tiltak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finansiert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Stup-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ordningen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Permisjonen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spesifiseres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STUP-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styret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begrenset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4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måneder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841627" lvl="2" indent="-280542" algn="l">
              <a:buAutoNum type="alphaLcPeriod"/>
            </a:pP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Annen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videreutdanning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/bruk av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stipender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samsvar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kompetanseplan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bedriftens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kompetansebehov</a:t>
            </a:r>
            <a:r>
              <a:rPr lang="en-US" sz="1600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781933" y="481199"/>
            <a:ext cx="12285910" cy="803873"/>
            <a:chOff x="0" y="0"/>
            <a:chExt cx="11648863" cy="7621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70635" cy="762187"/>
            </a:xfrm>
            <a:custGeom>
              <a:avLst/>
              <a:gdLst/>
              <a:ahLst/>
              <a:cxnLst/>
              <a:rect l="l" t="t" r="r" b="b"/>
              <a:pathLst>
                <a:path w="9370635" h="762187">
                  <a:moveTo>
                    <a:pt x="0" y="0"/>
                  </a:moveTo>
                  <a:lnTo>
                    <a:pt x="9370635" y="0"/>
                  </a:lnTo>
                  <a:lnTo>
                    <a:pt x="9370635" y="762187"/>
                  </a:lnTo>
                  <a:lnTo>
                    <a:pt x="0" y="76218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9556" b="-18955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11648863" cy="752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§ 37 I JOURNALISTAVTALEN 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Næringslivets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Hovedorganisasjon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(NHO),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Mediebedriftenes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Landsforening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(MBL)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og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Norsk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Journalistlag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(NJ)</a:t>
              </a:r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D469C5F8-52C4-61FF-54DB-FA2C8086377A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EEE9B032-2C26-F756-6204-912DB7A97DEB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" name="Freeform 7">
            <a:extLst>
              <a:ext uri="{FF2B5EF4-FFF2-40B4-BE49-F238E27FC236}">
                <a16:creationId xmlns:a16="http://schemas.microsoft.com/office/drawing/2014/main" id="{88A43AD2-67DF-4DC0-9F9F-74D4E49C8E79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B4189C92-CF2D-8545-C0AD-6EDE4B70D8ED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87674" y="6041061"/>
            <a:ext cx="13716000" cy="43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1"/>
              </a:lnSpc>
            </a:pPr>
            <a:r>
              <a:rPr lang="en-US" sz="2967" b="1">
                <a:solidFill>
                  <a:srgbClr val="7A2B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Lykke til med å skape en god kompetansekultur!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E4265ED6-42A2-7691-BB66-6F32A80E06D0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2D4CDC67-5FC0-43C9-D8A2-B60360B3C98F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99FF3E6B-245B-73EA-DFB8-3949E5008945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9C01DF42-78BE-372D-77FC-30398B6D53EB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E2CE3E0-D092-9A2B-D16C-9D37DFE23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5" y="574935"/>
            <a:ext cx="9569450" cy="68353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7525" y="3411654"/>
            <a:ext cx="2647643" cy="2545577"/>
            <a:chOff x="0" y="0"/>
            <a:chExt cx="2510358" cy="241358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446782" cy="2350008"/>
            </a:xfrm>
            <a:custGeom>
              <a:avLst/>
              <a:gdLst/>
              <a:ahLst/>
              <a:cxnLst/>
              <a:rect l="l" t="t" r="r" b="b"/>
              <a:pathLst>
                <a:path w="2446782" h="2350008">
                  <a:moveTo>
                    <a:pt x="0" y="1175004"/>
                  </a:moveTo>
                  <a:cubicBezTo>
                    <a:pt x="0" y="526034"/>
                    <a:pt x="547751" y="0"/>
                    <a:pt x="1223391" y="0"/>
                  </a:cubicBezTo>
                  <a:cubicBezTo>
                    <a:pt x="1899031" y="0"/>
                    <a:pt x="2446782" y="526034"/>
                    <a:pt x="2446782" y="1175004"/>
                  </a:cubicBezTo>
                  <a:cubicBezTo>
                    <a:pt x="2446782" y="1823974"/>
                    <a:pt x="1899031" y="2350008"/>
                    <a:pt x="1223391" y="2350008"/>
                  </a:cubicBezTo>
                  <a:cubicBezTo>
                    <a:pt x="547751" y="2350008"/>
                    <a:pt x="0" y="1823974"/>
                    <a:pt x="0" y="1175004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510282" cy="2413508"/>
            </a:xfrm>
            <a:custGeom>
              <a:avLst/>
              <a:gdLst/>
              <a:ahLst/>
              <a:cxnLst/>
              <a:rect l="l" t="t" r="r" b="b"/>
              <a:pathLst>
                <a:path w="2510282" h="2413508">
                  <a:moveTo>
                    <a:pt x="0" y="1206754"/>
                  </a:moveTo>
                  <a:cubicBezTo>
                    <a:pt x="0" y="539115"/>
                    <a:pt x="563245" y="0"/>
                    <a:pt x="1255141" y="0"/>
                  </a:cubicBezTo>
                  <a:lnTo>
                    <a:pt x="1255141" y="31750"/>
                  </a:lnTo>
                  <a:lnTo>
                    <a:pt x="1255141" y="0"/>
                  </a:lnTo>
                  <a:cubicBezTo>
                    <a:pt x="1947164" y="0"/>
                    <a:pt x="2510282" y="539115"/>
                    <a:pt x="2510282" y="1206754"/>
                  </a:cubicBezTo>
                  <a:lnTo>
                    <a:pt x="2478532" y="1206754"/>
                  </a:lnTo>
                  <a:lnTo>
                    <a:pt x="2510282" y="1206754"/>
                  </a:lnTo>
                  <a:cubicBezTo>
                    <a:pt x="2510282" y="1874393"/>
                    <a:pt x="1947037" y="2413508"/>
                    <a:pt x="1255141" y="2413508"/>
                  </a:cubicBezTo>
                  <a:lnTo>
                    <a:pt x="1255141" y="2381758"/>
                  </a:lnTo>
                  <a:lnTo>
                    <a:pt x="1255141" y="2413508"/>
                  </a:lnTo>
                  <a:cubicBezTo>
                    <a:pt x="563245" y="2413635"/>
                    <a:pt x="0" y="1874520"/>
                    <a:pt x="0" y="1206754"/>
                  </a:cubicBezTo>
                  <a:lnTo>
                    <a:pt x="31750" y="1206754"/>
                  </a:lnTo>
                  <a:lnTo>
                    <a:pt x="63500" y="1206754"/>
                  </a:lnTo>
                  <a:lnTo>
                    <a:pt x="31750" y="1206754"/>
                  </a:lnTo>
                  <a:lnTo>
                    <a:pt x="0" y="1206754"/>
                  </a:lnTo>
                  <a:moveTo>
                    <a:pt x="63500" y="1206754"/>
                  </a:moveTo>
                  <a:cubicBezTo>
                    <a:pt x="63500" y="1224280"/>
                    <a:pt x="49276" y="1238504"/>
                    <a:pt x="31750" y="1238504"/>
                  </a:cubicBezTo>
                  <a:cubicBezTo>
                    <a:pt x="14224" y="1238504"/>
                    <a:pt x="0" y="1224280"/>
                    <a:pt x="0" y="1206754"/>
                  </a:cubicBezTo>
                  <a:cubicBezTo>
                    <a:pt x="0" y="1189228"/>
                    <a:pt x="14224" y="1175004"/>
                    <a:pt x="31750" y="1175004"/>
                  </a:cubicBezTo>
                  <a:cubicBezTo>
                    <a:pt x="49276" y="1175004"/>
                    <a:pt x="63500" y="1189228"/>
                    <a:pt x="63500" y="1206754"/>
                  </a:cubicBezTo>
                  <a:cubicBezTo>
                    <a:pt x="63500" y="1836928"/>
                    <a:pt x="595757" y="2350008"/>
                    <a:pt x="1255141" y="2350008"/>
                  </a:cubicBezTo>
                  <a:cubicBezTo>
                    <a:pt x="1914525" y="2350008"/>
                    <a:pt x="2446782" y="1836928"/>
                    <a:pt x="2446782" y="1206754"/>
                  </a:cubicBezTo>
                  <a:cubicBezTo>
                    <a:pt x="2446782" y="576580"/>
                    <a:pt x="1914525" y="63500"/>
                    <a:pt x="1255141" y="63500"/>
                  </a:cubicBezTo>
                  <a:lnTo>
                    <a:pt x="1255141" y="31750"/>
                  </a:lnTo>
                  <a:lnTo>
                    <a:pt x="1255141" y="63500"/>
                  </a:lnTo>
                  <a:cubicBezTo>
                    <a:pt x="595884" y="63500"/>
                    <a:pt x="63500" y="576580"/>
                    <a:pt x="63500" y="1206754"/>
                  </a:cubicBez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1932" y="481199"/>
            <a:ext cx="8038467" cy="803869"/>
            <a:chOff x="-1" y="0"/>
            <a:chExt cx="7621657" cy="7621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1813" cy="762184"/>
            </a:xfrm>
            <a:custGeom>
              <a:avLst/>
              <a:gdLst/>
              <a:ahLst/>
              <a:cxnLst/>
              <a:rect l="l" t="t" r="r" b="b"/>
              <a:pathLst>
                <a:path w="5081813" h="762184">
                  <a:moveTo>
                    <a:pt x="0" y="0"/>
                  </a:moveTo>
                  <a:lnTo>
                    <a:pt x="5081813" y="0"/>
                  </a:lnTo>
                  <a:lnTo>
                    <a:pt x="5081813" y="762184"/>
                  </a:lnTo>
                  <a:lnTo>
                    <a:pt x="0" y="7621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914" b="-7991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" y="9525"/>
              <a:ext cx="7621657" cy="7526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HVEM, HVA OG HVORDAN?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Tre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grunnleggende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prinsipper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for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godt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kompetansearbeid</a:t>
              </a:r>
              <a:endPara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21567" y="7896692"/>
            <a:ext cx="3259559" cy="897648"/>
            <a:chOff x="0" y="0"/>
            <a:chExt cx="3090545" cy="8511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90539" cy="851109"/>
            </a:xfrm>
            <a:custGeom>
              <a:avLst/>
              <a:gdLst/>
              <a:ahLst/>
              <a:cxnLst/>
              <a:rect l="l" t="t" r="r" b="b"/>
              <a:pathLst>
                <a:path w="3090539" h="851109">
                  <a:moveTo>
                    <a:pt x="0" y="0"/>
                  </a:moveTo>
                  <a:lnTo>
                    <a:pt x="3090539" y="0"/>
                  </a:lnTo>
                  <a:lnTo>
                    <a:pt x="3090539" y="851109"/>
                  </a:lnTo>
                  <a:lnTo>
                    <a:pt x="0" y="8511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754" b="-2075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090545" cy="85110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31"/>
                </a:lnSpc>
              </a:pPr>
              <a:r>
                <a:rPr lang="en-US" sz="2109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STRATEGI</a:t>
              </a:r>
            </a:p>
            <a:p>
              <a:pPr algn="ctr">
                <a:lnSpc>
                  <a:spcPts val="1772"/>
                </a:lnSpc>
              </a:pPr>
              <a:r>
                <a:rPr lang="en-US" sz="1476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En god kompetanseplan bør følge</a:t>
              </a:r>
            </a:p>
            <a:p>
              <a:pPr algn="ctr">
                <a:lnSpc>
                  <a:spcPts val="1772"/>
                </a:lnSpc>
              </a:pPr>
              <a:r>
                <a:rPr lang="en-US" sz="1476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redaksjonens mål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23753" y="1745254"/>
            <a:ext cx="3021833" cy="673598"/>
            <a:chOff x="0" y="0"/>
            <a:chExt cx="2865145" cy="6386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65143" cy="638668"/>
            </a:xfrm>
            <a:custGeom>
              <a:avLst/>
              <a:gdLst/>
              <a:ahLst/>
              <a:cxnLst/>
              <a:rect l="l" t="t" r="r" b="b"/>
              <a:pathLst>
                <a:path w="2865143" h="638668">
                  <a:moveTo>
                    <a:pt x="0" y="0"/>
                  </a:moveTo>
                  <a:lnTo>
                    <a:pt x="2865143" y="0"/>
                  </a:lnTo>
                  <a:lnTo>
                    <a:pt x="2865143" y="638668"/>
                  </a:lnTo>
                  <a:lnTo>
                    <a:pt x="0" y="6386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412" b="-3741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865145" cy="638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31"/>
                </a:lnSpc>
              </a:pPr>
              <a:r>
                <a:rPr lang="en-US" sz="2109" b="1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SYSTEMATIKK</a:t>
              </a:r>
            </a:p>
            <a:p>
              <a:pPr algn="ctr">
                <a:lnSpc>
                  <a:spcPts val="1772"/>
                </a:lnSpc>
              </a:pPr>
              <a:r>
                <a:rPr lang="en-US" sz="1476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Planer, maler og gjennomføring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16147" y="3887280"/>
            <a:ext cx="2270386" cy="1594338"/>
            <a:chOff x="0" y="0"/>
            <a:chExt cx="2152663" cy="15116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52669" cy="1511670"/>
            </a:xfrm>
            <a:custGeom>
              <a:avLst/>
              <a:gdLst/>
              <a:ahLst/>
              <a:cxnLst/>
              <a:rect l="l" t="t" r="r" b="b"/>
              <a:pathLst>
                <a:path w="2152669" h="1511670">
                  <a:moveTo>
                    <a:pt x="0" y="0"/>
                  </a:moveTo>
                  <a:lnTo>
                    <a:pt x="2152669" y="0"/>
                  </a:lnTo>
                  <a:lnTo>
                    <a:pt x="2152669" y="1511670"/>
                  </a:lnTo>
                  <a:lnTo>
                    <a:pt x="0" y="151167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0098" r="-40098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152663" cy="15116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78"/>
                </a:lnSpc>
              </a:pPr>
              <a:r>
                <a:rPr lang="en-US" sz="1898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STYRK REDAKSJONEN</a:t>
              </a:r>
            </a:p>
            <a:p>
              <a:pPr algn="ctr">
                <a:lnSpc>
                  <a:spcPts val="2278"/>
                </a:lnSpc>
              </a:pPr>
              <a:r>
                <a:rPr lang="en-US" sz="1898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+</a:t>
              </a:r>
            </a:p>
            <a:p>
              <a:pPr algn="ctr">
                <a:lnSpc>
                  <a:spcPts val="2278"/>
                </a:lnSpc>
              </a:pPr>
              <a:r>
                <a:rPr lang="en-US" sz="1898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ENDA BEDRE JOURNALISTIKK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9961977" y="2674781"/>
            <a:ext cx="1567549" cy="1077751"/>
            <a:chOff x="0" y="0"/>
            <a:chExt cx="1486268" cy="1021867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1473581" cy="1009142"/>
            </a:xfrm>
            <a:custGeom>
              <a:avLst/>
              <a:gdLst/>
              <a:ahLst/>
              <a:cxnLst/>
              <a:rect l="l" t="t" r="r" b="b"/>
              <a:pathLst>
                <a:path w="1473581" h="1009142">
                  <a:moveTo>
                    <a:pt x="1473581" y="370078"/>
                  </a:moveTo>
                  <a:lnTo>
                    <a:pt x="680212" y="370078"/>
                  </a:lnTo>
                  <a:lnTo>
                    <a:pt x="680212" y="0"/>
                  </a:lnTo>
                  <a:lnTo>
                    <a:pt x="0" y="504571"/>
                  </a:lnTo>
                  <a:lnTo>
                    <a:pt x="680212" y="1009142"/>
                  </a:lnTo>
                  <a:lnTo>
                    <a:pt x="680212" y="639191"/>
                  </a:lnTo>
                  <a:lnTo>
                    <a:pt x="1473581" y="639191"/>
                  </a:lnTo>
                  <a:close/>
                </a:path>
              </a:pathLst>
            </a:custGeom>
            <a:solidFill>
              <a:srgbClr val="5C1E0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9" name="Group 19"/>
          <p:cNvGrpSpPr/>
          <p:nvPr/>
        </p:nvGrpSpPr>
        <p:grpSpPr>
          <a:xfrm rot="-8100000">
            <a:off x="6371372" y="2674781"/>
            <a:ext cx="1567549" cy="1077751"/>
            <a:chOff x="0" y="0"/>
            <a:chExt cx="1486268" cy="1021867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1473581" cy="1009142"/>
            </a:xfrm>
            <a:custGeom>
              <a:avLst/>
              <a:gdLst/>
              <a:ahLst/>
              <a:cxnLst/>
              <a:rect l="l" t="t" r="r" b="b"/>
              <a:pathLst>
                <a:path w="1473581" h="1009142">
                  <a:moveTo>
                    <a:pt x="1473581" y="370078"/>
                  </a:moveTo>
                  <a:lnTo>
                    <a:pt x="680212" y="370078"/>
                  </a:lnTo>
                  <a:lnTo>
                    <a:pt x="680212" y="0"/>
                  </a:lnTo>
                  <a:lnTo>
                    <a:pt x="0" y="504571"/>
                  </a:lnTo>
                  <a:lnTo>
                    <a:pt x="680212" y="1009142"/>
                  </a:lnTo>
                  <a:lnTo>
                    <a:pt x="680212" y="639191"/>
                  </a:lnTo>
                  <a:lnTo>
                    <a:pt x="1473581" y="639191"/>
                  </a:lnTo>
                  <a:close/>
                </a:path>
              </a:pathLst>
            </a:custGeom>
            <a:solidFill>
              <a:srgbClr val="5C1E0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8167579" y="6385963"/>
            <a:ext cx="1567549" cy="1077751"/>
            <a:chOff x="0" y="0"/>
            <a:chExt cx="1486268" cy="1021867"/>
          </a:xfrm>
        </p:grpSpPr>
        <p:sp>
          <p:nvSpPr>
            <p:cNvPr id="22" name="Freeform 22"/>
            <p:cNvSpPr/>
            <p:nvPr/>
          </p:nvSpPr>
          <p:spPr>
            <a:xfrm>
              <a:off x="6350" y="6350"/>
              <a:ext cx="1473581" cy="1009142"/>
            </a:xfrm>
            <a:custGeom>
              <a:avLst/>
              <a:gdLst/>
              <a:ahLst/>
              <a:cxnLst/>
              <a:rect l="l" t="t" r="r" b="b"/>
              <a:pathLst>
                <a:path w="1473581" h="1009142">
                  <a:moveTo>
                    <a:pt x="1473581" y="370078"/>
                  </a:moveTo>
                  <a:lnTo>
                    <a:pt x="680212" y="370078"/>
                  </a:lnTo>
                  <a:lnTo>
                    <a:pt x="680212" y="0"/>
                  </a:lnTo>
                  <a:lnTo>
                    <a:pt x="0" y="504571"/>
                  </a:lnTo>
                  <a:lnTo>
                    <a:pt x="680212" y="1009142"/>
                  </a:lnTo>
                  <a:lnTo>
                    <a:pt x="680212" y="639191"/>
                  </a:lnTo>
                  <a:lnTo>
                    <a:pt x="1473581" y="639191"/>
                  </a:lnTo>
                  <a:close/>
                </a:path>
              </a:pathLst>
            </a:custGeom>
            <a:solidFill>
              <a:srgbClr val="5C1E01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588922" y="1743633"/>
            <a:ext cx="3846253" cy="669887"/>
            <a:chOff x="0" y="0"/>
            <a:chExt cx="3646818" cy="6351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46820" cy="635156"/>
            </a:xfrm>
            <a:custGeom>
              <a:avLst/>
              <a:gdLst/>
              <a:ahLst/>
              <a:cxnLst/>
              <a:rect l="l" t="t" r="r" b="b"/>
              <a:pathLst>
                <a:path w="3646820" h="635156">
                  <a:moveTo>
                    <a:pt x="0" y="0"/>
                  </a:moveTo>
                  <a:lnTo>
                    <a:pt x="3646820" y="0"/>
                  </a:lnTo>
                  <a:lnTo>
                    <a:pt x="3646820" y="635156"/>
                  </a:lnTo>
                  <a:lnTo>
                    <a:pt x="0" y="63515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1875" b="-61875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3646818" cy="6351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31"/>
                </a:lnSpc>
              </a:pPr>
              <a:r>
                <a:rPr lang="en-US" sz="2109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SAMARBEID</a:t>
              </a:r>
            </a:p>
            <a:p>
              <a:pPr algn="ctr">
                <a:lnSpc>
                  <a:spcPts val="1772"/>
                </a:lnSpc>
              </a:pPr>
              <a:r>
                <a:rPr lang="en-US" sz="1476" dirty="0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Dialog </a:t>
              </a:r>
              <a:r>
                <a:rPr lang="en-US" sz="1476" dirty="0" err="1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mellom</a:t>
              </a:r>
              <a:r>
                <a:rPr lang="en-US" sz="1476" dirty="0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476" dirty="0" err="1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ledelse</a:t>
              </a:r>
              <a:r>
                <a:rPr lang="en-US" sz="1476" dirty="0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, </a:t>
              </a:r>
              <a:r>
                <a:rPr lang="en-US" sz="1476" dirty="0" err="1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klubb</a:t>
              </a:r>
              <a:r>
                <a:rPr lang="en-US" sz="1476" dirty="0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 </a:t>
              </a:r>
              <a:r>
                <a:rPr lang="en-US" sz="1476" dirty="0" err="1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og</a:t>
              </a:r>
              <a:r>
                <a:rPr lang="en-US" sz="1476" dirty="0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</a:t>
              </a:r>
              <a:r>
                <a:rPr lang="en-US" sz="1476" dirty="0" err="1">
                  <a:solidFill>
                    <a:srgbClr val="46464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ansatte</a:t>
              </a:r>
              <a:endParaRPr lang="en-US" sz="1476" dirty="0">
                <a:solidFill>
                  <a:srgbClr val="46464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</p:grpSp>
      <p:grpSp>
        <p:nvGrpSpPr>
          <p:cNvPr id="30" name="Group 2">
            <a:extLst>
              <a:ext uri="{FF2B5EF4-FFF2-40B4-BE49-F238E27FC236}">
                <a16:creationId xmlns:a16="http://schemas.microsoft.com/office/drawing/2014/main" id="{6C035698-191E-365E-6AD0-057E26778797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D9671603-07C6-F849-3229-DB07264E66D6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2" name="Freeform 7">
            <a:extLst>
              <a:ext uri="{FF2B5EF4-FFF2-40B4-BE49-F238E27FC236}">
                <a16:creationId xmlns:a16="http://schemas.microsoft.com/office/drawing/2014/main" id="{957AC61F-1004-BD0C-CE69-2433A80CBF6E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74FA8168-2651-C0A4-0A6C-7F6362E4C77F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638205" y="5874870"/>
            <a:ext cx="2730199" cy="2603927"/>
          </a:xfrm>
          <a:custGeom>
            <a:avLst/>
            <a:gdLst/>
            <a:ahLst/>
            <a:cxnLst/>
            <a:rect l="l" t="t" r="r" b="b"/>
            <a:pathLst>
              <a:path w="2730199" h="2603927">
                <a:moveTo>
                  <a:pt x="0" y="0"/>
                </a:moveTo>
                <a:lnTo>
                  <a:pt x="2730198" y="0"/>
                </a:lnTo>
                <a:lnTo>
                  <a:pt x="2730198" y="2603927"/>
                </a:lnTo>
                <a:lnTo>
                  <a:pt x="0" y="26039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10973941" y="5800830"/>
            <a:ext cx="1675855" cy="2401225"/>
          </a:xfrm>
          <a:custGeom>
            <a:avLst/>
            <a:gdLst/>
            <a:ahLst/>
            <a:cxnLst/>
            <a:rect l="l" t="t" r="r" b="b"/>
            <a:pathLst>
              <a:path w="1675855" h="2401225">
                <a:moveTo>
                  <a:pt x="0" y="0"/>
                </a:moveTo>
                <a:lnTo>
                  <a:pt x="1675854" y="0"/>
                </a:lnTo>
                <a:lnTo>
                  <a:pt x="1675854" y="2401224"/>
                </a:lnTo>
                <a:lnTo>
                  <a:pt x="0" y="24012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3984243" y="1535034"/>
            <a:ext cx="3666123" cy="3736177"/>
          </a:xfrm>
          <a:custGeom>
            <a:avLst/>
            <a:gdLst/>
            <a:ahLst/>
            <a:cxnLst/>
            <a:rect l="l" t="t" r="r" b="b"/>
            <a:pathLst>
              <a:path w="3666123" h="3736177">
                <a:moveTo>
                  <a:pt x="0" y="0"/>
                </a:moveTo>
                <a:lnTo>
                  <a:pt x="3666124" y="0"/>
                </a:lnTo>
                <a:lnTo>
                  <a:pt x="3666124" y="3736177"/>
                </a:lnTo>
                <a:lnTo>
                  <a:pt x="0" y="37361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TextBox 9"/>
          <p:cNvSpPr txBox="1"/>
          <p:nvPr/>
        </p:nvSpPr>
        <p:spPr>
          <a:xfrm>
            <a:off x="2286000" y="4845948"/>
            <a:ext cx="13716000" cy="43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4"/>
              </a:lnSpc>
            </a:pPr>
            <a:r>
              <a:rPr lang="en-US" sz="2953" b="1">
                <a:solidFill>
                  <a:srgbClr val="7A2B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STYRK redaksjonen – trinn for trinn</a:t>
            </a:r>
          </a:p>
        </p:txBody>
      </p:sp>
      <p:sp>
        <p:nvSpPr>
          <p:cNvPr id="10" name="Freeform 10"/>
          <p:cNvSpPr/>
          <p:nvPr/>
        </p:nvSpPr>
        <p:spPr>
          <a:xfrm>
            <a:off x="9830373" y="1951479"/>
            <a:ext cx="4772843" cy="2362557"/>
          </a:xfrm>
          <a:custGeom>
            <a:avLst/>
            <a:gdLst/>
            <a:ahLst/>
            <a:cxnLst/>
            <a:rect l="l" t="t" r="r" b="b"/>
            <a:pathLst>
              <a:path w="4772843" h="2362557">
                <a:moveTo>
                  <a:pt x="0" y="0"/>
                </a:moveTo>
                <a:lnTo>
                  <a:pt x="4772843" y="0"/>
                </a:lnTo>
                <a:lnTo>
                  <a:pt x="4772843" y="2362558"/>
                </a:lnTo>
                <a:lnTo>
                  <a:pt x="0" y="2362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CCD2EB2A-A47A-6190-229C-E421DD902FBC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6FB15A9-5147-D470-92B2-5DB5CDCF8C86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" name="Freeform 7">
            <a:extLst>
              <a:ext uri="{FF2B5EF4-FFF2-40B4-BE49-F238E27FC236}">
                <a16:creationId xmlns:a16="http://schemas.microsoft.com/office/drawing/2014/main" id="{14A2F920-68AC-39A9-B2EA-BC8C601128C2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101CF650-103A-D1DD-D786-37DF580D3102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4134" y="274016"/>
            <a:ext cx="14599731" cy="9121190"/>
            <a:chOff x="0" y="0"/>
            <a:chExt cx="11866575" cy="7901749"/>
          </a:xfrm>
        </p:grpSpPr>
        <p:sp>
          <p:nvSpPr>
            <p:cNvPr id="3" name="Freeform 3" descr="Et bilde som inneholder tekst, Font, skjermbilde, design  KI-generert innhold kan være feil."/>
            <p:cNvSpPr/>
            <p:nvPr/>
          </p:nvSpPr>
          <p:spPr>
            <a:xfrm>
              <a:off x="0" y="0"/>
              <a:ext cx="11866626" cy="7901686"/>
            </a:xfrm>
            <a:custGeom>
              <a:avLst/>
              <a:gdLst/>
              <a:ahLst/>
              <a:cxnLst/>
              <a:rect l="l" t="t" r="r" b="b"/>
              <a:pathLst>
                <a:path w="11866626" h="7901686">
                  <a:moveTo>
                    <a:pt x="0" y="0"/>
                  </a:moveTo>
                  <a:lnTo>
                    <a:pt x="11866626" y="0"/>
                  </a:lnTo>
                  <a:lnTo>
                    <a:pt x="11866626" y="7901686"/>
                  </a:lnTo>
                  <a:lnTo>
                    <a:pt x="0" y="7901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2" b="-73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CBD59542-B6E6-439C-1462-DB99E66E902B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C8CE6905-9307-1E45-19D6-9CFDE99D3F89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158231BB-E665-E1B3-355C-8886C03289BC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9ACF617-1185-65F4-EF79-33B1EFB73AE0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1483" y="1810361"/>
            <a:ext cx="9956256" cy="6264441"/>
            <a:chOff x="0" y="0"/>
            <a:chExt cx="13275007" cy="8352589"/>
          </a:xfrm>
        </p:grpSpPr>
        <p:grpSp>
          <p:nvGrpSpPr>
            <p:cNvPr id="3" name="Group 3"/>
            <p:cNvGrpSpPr/>
            <p:nvPr/>
          </p:nvGrpSpPr>
          <p:grpSpPr>
            <a:xfrm>
              <a:off x="2792179" y="828702"/>
              <a:ext cx="5880860" cy="17859"/>
              <a:chOff x="0" y="0"/>
              <a:chExt cx="4181945" cy="127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350" y="0"/>
                <a:ext cx="416928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169283" h="12700">
                    <a:moveTo>
                      <a:pt x="0" y="0"/>
                    </a:moveTo>
                    <a:lnTo>
                      <a:pt x="4169283" y="0"/>
                    </a:lnTo>
                    <a:lnTo>
                      <a:pt x="416928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5702490" y="5943216"/>
              <a:ext cx="17859" cy="1613952"/>
              <a:chOff x="0" y="0"/>
              <a:chExt cx="12700" cy="114769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6350"/>
                <a:ext cx="12700" cy="1134999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134999">
                    <a:moveTo>
                      <a:pt x="0" y="1134999"/>
                    </a:move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113499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686505" y="1171959"/>
              <a:ext cx="17859" cy="1613952"/>
              <a:chOff x="0" y="0"/>
              <a:chExt cx="12700" cy="114769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6350"/>
                <a:ext cx="12700" cy="1134999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134999">
                    <a:moveTo>
                      <a:pt x="0" y="1134999"/>
                    </a:move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113499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230609" y="1580778"/>
              <a:ext cx="2929652" cy="937832"/>
              <a:chOff x="0" y="0"/>
              <a:chExt cx="2083308" cy="6669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350" y="6350"/>
                <a:ext cx="2070608" cy="654177"/>
              </a:xfrm>
              <a:custGeom>
                <a:avLst/>
                <a:gdLst/>
                <a:ahLst/>
                <a:cxnLst/>
                <a:rect l="l" t="t" r="r" b="b"/>
                <a:pathLst>
                  <a:path w="2070608" h="654177">
                    <a:moveTo>
                      <a:pt x="0" y="0"/>
                    </a:moveTo>
                    <a:lnTo>
                      <a:pt x="2070608" y="0"/>
                    </a:lnTo>
                    <a:lnTo>
                      <a:pt x="2070608" y="654177"/>
                    </a:lnTo>
                    <a:lnTo>
                      <a:pt x="0" y="654177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2083308" cy="666877"/>
              </a:xfrm>
              <a:custGeom>
                <a:avLst/>
                <a:gdLst/>
                <a:ahLst/>
                <a:cxnLst/>
                <a:rect l="l" t="t" r="r" b="b"/>
                <a:pathLst>
                  <a:path w="2083308" h="666877">
                    <a:moveTo>
                      <a:pt x="6350" y="0"/>
                    </a:moveTo>
                    <a:lnTo>
                      <a:pt x="2076958" y="0"/>
                    </a:lnTo>
                    <a:cubicBezTo>
                      <a:pt x="2080514" y="0"/>
                      <a:pt x="2083308" y="2794"/>
                      <a:pt x="2083308" y="6350"/>
                    </a:cubicBezTo>
                    <a:lnTo>
                      <a:pt x="2083308" y="660527"/>
                    </a:lnTo>
                    <a:cubicBezTo>
                      <a:pt x="2083308" y="664083"/>
                      <a:pt x="2080514" y="666877"/>
                      <a:pt x="2076958" y="666877"/>
                    </a:cubicBezTo>
                    <a:lnTo>
                      <a:pt x="6350" y="666877"/>
                    </a:lnTo>
                    <a:cubicBezTo>
                      <a:pt x="2794" y="666877"/>
                      <a:pt x="0" y="664083"/>
                      <a:pt x="0" y="660527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60527"/>
                    </a:lnTo>
                    <a:lnTo>
                      <a:pt x="6350" y="660527"/>
                    </a:lnTo>
                    <a:lnTo>
                      <a:pt x="6350" y="654177"/>
                    </a:lnTo>
                    <a:lnTo>
                      <a:pt x="2076958" y="654177"/>
                    </a:lnTo>
                    <a:lnTo>
                      <a:pt x="2076958" y="660527"/>
                    </a:lnTo>
                    <a:lnTo>
                      <a:pt x="2070608" y="660527"/>
                    </a:lnTo>
                    <a:lnTo>
                      <a:pt x="2070608" y="6350"/>
                    </a:lnTo>
                    <a:lnTo>
                      <a:pt x="2076958" y="6350"/>
                    </a:lnTo>
                    <a:lnTo>
                      <a:pt x="2076958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613764" y="5979631"/>
              <a:ext cx="1100477" cy="17859"/>
              <a:chOff x="0" y="0"/>
              <a:chExt cx="782561" cy="127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350" y="0"/>
                <a:ext cx="7698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69874" h="12700">
                    <a:moveTo>
                      <a:pt x="0" y="0"/>
                    </a:moveTo>
                    <a:lnTo>
                      <a:pt x="769874" y="0"/>
                    </a:lnTo>
                    <a:lnTo>
                      <a:pt x="7698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828237" y="3212964"/>
              <a:ext cx="886004" cy="17859"/>
              <a:chOff x="0" y="0"/>
              <a:chExt cx="630047" cy="127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350" y="0"/>
                <a:ext cx="61734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17347" h="12700">
                    <a:moveTo>
                      <a:pt x="0" y="0"/>
                    </a:moveTo>
                    <a:lnTo>
                      <a:pt x="617347" y="0"/>
                    </a:lnTo>
                    <a:lnTo>
                      <a:pt x="6173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29136" y="7384735"/>
              <a:ext cx="1025914" cy="17859"/>
              <a:chOff x="0" y="0"/>
              <a:chExt cx="729539" cy="127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350" y="0"/>
                <a:ext cx="7167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16788" h="12700">
                    <a:moveTo>
                      <a:pt x="0" y="0"/>
                    </a:moveTo>
                    <a:lnTo>
                      <a:pt x="716788" y="0"/>
                    </a:lnTo>
                    <a:lnTo>
                      <a:pt x="71678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7570544" y="7206142"/>
              <a:ext cx="1100477" cy="17859"/>
              <a:chOff x="0" y="0"/>
              <a:chExt cx="782561" cy="127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6350" y="0"/>
                <a:ext cx="7698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69874" h="12700">
                    <a:moveTo>
                      <a:pt x="0" y="0"/>
                    </a:moveTo>
                    <a:lnTo>
                      <a:pt x="769874" y="0"/>
                    </a:lnTo>
                    <a:lnTo>
                      <a:pt x="7698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7613764" y="4461209"/>
              <a:ext cx="1100477" cy="17859"/>
              <a:chOff x="0" y="0"/>
              <a:chExt cx="782561" cy="127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6350" y="0"/>
                <a:ext cx="7698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69874" h="12700">
                    <a:moveTo>
                      <a:pt x="0" y="0"/>
                    </a:moveTo>
                    <a:lnTo>
                      <a:pt x="769874" y="0"/>
                    </a:lnTo>
                    <a:lnTo>
                      <a:pt x="7698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772338" y="3212964"/>
              <a:ext cx="1244352" cy="17859"/>
              <a:chOff x="0" y="0"/>
              <a:chExt cx="884872" cy="127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6350" y="0"/>
                <a:ext cx="87223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72236" h="12700">
                    <a:moveTo>
                      <a:pt x="0" y="0"/>
                    </a:moveTo>
                    <a:lnTo>
                      <a:pt x="872236" y="0"/>
                    </a:lnTo>
                    <a:lnTo>
                      <a:pt x="87223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772338" y="5949753"/>
              <a:ext cx="1143179" cy="17859"/>
              <a:chOff x="0" y="0"/>
              <a:chExt cx="812927" cy="127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6350" y="0"/>
                <a:ext cx="80022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00227" h="12700">
                    <a:moveTo>
                      <a:pt x="0" y="0"/>
                    </a:moveTo>
                    <a:lnTo>
                      <a:pt x="800227" y="0"/>
                    </a:lnTo>
                    <a:lnTo>
                      <a:pt x="8002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282205" y="3640750"/>
              <a:ext cx="17859" cy="2167307"/>
              <a:chOff x="0" y="0"/>
              <a:chExt cx="12700" cy="154119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6350"/>
                <a:ext cx="12700" cy="1528445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528445">
                    <a:moveTo>
                      <a:pt x="0" y="1528445"/>
                    </a:move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152844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7050033" y="3615461"/>
              <a:ext cx="17859" cy="2217884"/>
              <a:chOff x="0" y="0"/>
              <a:chExt cx="12700" cy="157716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6350"/>
                <a:ext cx="12700" cy="1564513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564513">
                    <a:moveTo>
                      <a:pt x="0" y="1564513"/>
                    </a:move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156451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064035" y="5458441"/>
              <a:ext cx="5262818" cy="929027"/>
              <a:chOff x="0" y="0"/>
              <a:chExt cx="3742449" cy="66064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6350" y="6350"/>
                <a:ext cx="3729736" cy="647954"/>
              </a:xfrm>
              <a:custGeom>
                <a:avLst/>
                <a:gdLst/>
                <a:ahLst/>
                <a:cxnLst/>
                <a:rect l="l" t="t" r="r" b="b"/>
                <a:pathLst>
                  <a:path w="3729736" h="647954">
                    <a:moveTo>
                      <a:pt x="0" y="0"/>
                    </a:moveTo>
                    <a:lnTo>
                      <a:pt x="3729736" y="0"/>
                    </a:lnTo>
                    <a:lnTo>
                      <a:pt x="3729736" y="647954"/>
                    </a:lnTo>
                    <a:lnTo>
                      <a:pt x="0" y="647954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3742436" cy="660654"/>
              </a:xfrm>
              <a:custGeom>
                <a:avLst/>
                <a:gdLst/>
                <a:ahLst/>
                <a:cxnLst/>
                <a:rect l="l" t="t" r="r" b="b"/>
                <a:pathLst>
                  <a:path w="3742436" h="660654">
                    <a:moveTo>
                      <a:pt x="6350" y="0"/>
                    </a:moveTo>
                    <a:lnTo>
                      <a:pt x="3736086" y="0"/>
                    </a:lnTo>
                    <a:cubicBezTo>
                      <a:pt x="3739642" y="0"/>
                      <a:pt x="3742436" y="2794"/>
                      <a:pt x="3742436" y="6350"/>
                    </a:cubicBezTo>
                    <a:lnTo>
                      <a:pt x="3742436" y="654304"/>
                    </a:lnTo>
                    <a:cubicBezTo>
                      <a:pt x="3742436" y="657860"/>
                      <a:pt x="3739642" y="660654"/>
                      <a:pt x="3736086" y="660654"/>
                    </a:cubicBezTo>
                    <a:lnTo>
                      <a:pt x="6350" y="660654"/>
                    </a:lnTo>
                    <a:cubicBezTo>
                      <a:pt x="2794" y="660654"/>
                      <a:pt x="0" y="657860"/>
                      <a:pt x="0" y="654304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54304"/>
                    </a:lnTo>
                    <a:lnTo>
                      <a:pt x="6350" y="654304"/>
                    </a:lnTo>
                    <a:lnTo>
                      <a:pt x="6350" y="647954"/>
                    </a:lnTo>
                    <a:lnTo>
                      <a:pt x="3736086" y="647954"/>
                    </a:lnTo>
                    <a:lnTo>
                      <a:pt x="3736086" y="654304"/>
                    </a:lnTo>
                    <a:lnTo>
                      <a:pt x="3729736" y="654304"/>
                    </a:lnTo>
                    <a:lnTo>
                      <a:pt x="3729736" y="6350"/>
                    </a:lnTo>
                    <a:lnTo>
                      <a:pt x="3736086" y="6350"/>
                    </a:lnTo>
                    <a:lnTo>
                      <a:pt x="3736086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369859" y="5577724"/>
              <a:ext cx="2477274" cy="690461"/>
              <a:chOff x="0" y="0"/>
              <a:chExt cx="1761617" cy="4909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761611" cy="491000"/>
              </a:xfrm>
              <a:custGeom>
                <a:avLst/>
                <a:gdLst/>
                <a:ahLst/>
                <a:cxnLst/>
                <a:rect l="l" t="t" r="r" b="b"/>
                <a:pathLst>
                  <a:path w="1761611" h="491000">
                    <a:moveTo>
                      <a:pt x="0" y="0"/>
                    </a:moveTo>
                    <a:lnTo>
                      <a:pt x="1761611" y="0"/>
                    </a:lnTo>
                    <a:lnTo>
                      <a:pt x="1761611" y="491000"/>
                    </a:lnTo>
                    <a:lnTo>
                      <a:pt x="0" y="491000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9909" b="-19908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1761617" cy="51004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Helvetica Bold"/>
                    <a:ea typeface="Helvetica Bold"/>
                    <a:cs typeface="Helvetica Bold"/>
                    <a:sym typeface="Helvetica Bold"/>
                  </a:rPr>
                  <a:t>PLAN - Prioritering  og mulige tiltak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3062463" y="373109"/>
              <a:ext cx="5259336" cy="929027"/>
              <a:chOff x="0" y="0"/>
              <a:chExt cx="3739972" cy="66064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6350" y="6350"/>
                <a:ext cx="3727323" cy="647954"/>
              </a:xfrm>
              <a:custGeom>
                <a:avLst/>
                <a:gdLst/>
                <a:ahLst/>
                <a:cxnLst/>
                <a:rect l="l" t="t" r="r" b="b"/>
                <a:pathLst>
                  <a:path w="3727323" h="647954">
                    <a:moveTo>
                      <a:pt x="0" y="0"/>
                    </a:moveTo>
                    <a:lnTo>
                      <a:pt x="3727323" y="0"/>
                    </a:lnTo>
                    <a:lnTo>
                      <a:pt x="3727323" y="647954"/>
                    </a:lnTo>
                    <a:lnTo>
                      <a:pt x="0" y="647954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3740023" cy="660654"/>
              </a:xfrm>
              <a:custGeom>
                <a:avLst/>
                <a:gdLst/>
                <a:ahLst/>
                <a:cxnLst/>
                <a:rect l="l" t="t" r="r" b="b"/>
                <a:pathLst>
                  <a:path w="3740023" h="660654">
                    <a:moveTo>
                      <a:pt x="6350" y="0"/>
                    </a:moveTo>
                    <a:lnTo>
                      <a:pt x="3733673" y="0"/>
                    </a:lnTo>
                    <a:cubicBezTo>
                      <a:pt x="3737229" y="0"/>
                      <a:pt x="3740023" y="2794"/>
                      <a:pt x="3740023" y="6350"/>
                    </a:cubicBezTo>
                    <a:lnTo>
                      <a:pt x="3740023" y="654304"/>
                    </a:lnTo>
                    <a:cubicBezTo>
                      <a:pt x="3740023" y="657860"/>
                      <a:pt x="3737229" y="660654"/>
                      <a:pt x="3733673" y="660654"/>
                    </a:cubicBezTo>
                    <a:lnTo>
                      <a:pt x="6350" y="660654"/>
                    </a:lnTo>
                    <a:cubicBezTo>
                      <a:pt x="2794" y="660654"/>
                      <a:pt x="0" y="657860"/>
                      <a:pt x="0" y="654304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54304"/>
                    </a:lnTo>
                    <a:lnTo>
                      <a:pt x="6350" y="654304"/>
                    </a:lnTo>
                    <a:lnTo>
                      <a:pt x="6350" y="647954"/>
                    </a:lnTo>
                    <a:lnTo>
                      <a:pt x="3733673" y="647954"/>
                    </a:lnTo>
                    <a:lnTo>
                      <a:pt x="3733673" y="654304"/>
                    </a:lnTo>
                    <a:lnTo>
                      <a:pt x="3727323" y="654304"/>
                    </a:lnTo>
                    <a:lnTo>
                      <a:pt x="3727323" y="6350"/>
                    </a:lnTo>
                    <a:lnTo>
                      <a:pt x="3733673" y="6350"/>
                    </a:lnTo>
                    <a:lnTo>
                      <a:pt x="3733673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3558543" y="3146349"/>
              <a:ext cx="2768596" cy="428732"/>
              <a:chOff x="0" y="0"/>
              <a:chExt cx="1968779" cy="30487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968784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1968784" h="304875">
                    <a:moveTo>
                      <a:pt x="0" y="0"/>
                    </a:moveTo>
                    <a:lnTo>
                      <a:pt x="1968784" y="0"/>
                    </a:lnTo>
                    <a:lnTo>
                      <a:pt x="1968784" y="304875"/>
                    </a:lnTo>
                    <a:lnTo>
                      <a:pt x="0" y="304875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75827" b="-75827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0"/>
                <a:ext cx="1968779" cy="30487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1519"/>
                  </a:lnSpc>
                </a:pPr>
                <a:r>
                  <a:rPr lang="en-US" sz="1265">
                    <a:solidFill>
                      <a:srgbClr val="FFFFFF"/>
                    </a:solidFill>
                    <a:latin typeface="Century Gothic Paneuropean"/>
                    <a:ea typeface="Century Gothic Paneuropean"/>
                    <a:cs typeface="Century Gothic Paneuropean"/>
                    <a:sym typeface="Century Gothic Paneuropean"/>
                  </a:rPr>
                  <a:t>INTERESSENTHÅNDTERING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3789929" y="623265"/>
              <a:ext cx="3775329" cy="428732"/>
              <a:chOff x="0" y="0"/>
              <a:chExt cx="2684678" cy="30487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684672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2684672" h="304875">
                    <a:moveTo>
                      <a:pt x="0" y="0"/>
                    </a:moveTo>
                    <a:lnTo>
                      <a:pt x="2684672" y="0"/>
                    </a:lnTo>
                    <a:lnTo>
                      <a:pt x="2684672" y="304875"/>
                    </a:lnTo>
                    <a:lnTo>
                      <a:pt x="0" y="304875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21581" b="-121581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0"/>
                <a:ext cx="2684678" cy="30487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MÅL - Mediehusets strategiske mål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065785" y="2722278"/>
              <a:ext cx="5259336" cy="937832"/>
              <a:chOff x="0" y="0"/>
              <a:chExt cx="3739972" cy="666902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6350" y="6350"/>
                <a:ext cx="3727323" cy="654177"/>
              </a:xfrm>
              <a:custGeom>
                <a:avLst/>
                <a:gdLst/>
                <a:ahLst/>
                <a:cxnLst/>
                <a:rect l="l" t="t" r="r" b="b"/>
                <a:pathLst>
                  <a:path w="3727323" h="654177">
                    <a:moveTo>
                      <a:pt x="0" y="0"/>
                    </a:moveTo>
                    <a:lnTo>
                      <a:pt x="3727323" y="0"/>
                    </a:lnTo>
                    <a:lnTo>
                      <a:pt x="3727323" y="654177"/>
                    </a:lnTo>
                    <a:lnTo>
                      <a:pt x="0" y="654177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0" y="0"/>
                <a:ext cx="3740023" cy="666877"/>
              </a:xfrm>
              <a:custGeom>
                <a:avLst/>
                <a:gdLst/>
                <a:ahLst/>
                <a:cxnLst/>
                <a:rect l="l" t="t" r="r" b="b"/>
                <a:pathLst>
                  <a:path w="3740023" h="666877">
                    <a:moveTo>
                      <a:pt x="6350" y="0"/>
                    </a:moveTo>
                    <a:lnTo>
                      <a:pt x="3733673" y="0"/>
                    </a:lnTo>
                    <a:cubicBezTo>
                      <a:pt x="3737229" y="0"/>
                      <a:pt x="3740023" y="2794"/>
                      <a:pt x="3740023" y="6350"/>
                    </a:cubicBezTo>
                    <a:lnTo>
                      <a:pt x="3740023" y="660527"/>
                    </a:lnTo>
                    <a:cubicBezTo>
                      <a:pt x="3740023" y="664083"/>
                      <a:pt x="3737229" y="666877"/>
                      <a:pt x="3733673" y="666877"/>
                    </a:cubicBezTo>
                    <a:lnTo>
                      <a:pt x="6350" y="666877"/>
                    </a:lnTo>
                    <a:cubicBezTo>
                      <a:pt x="2794" y="666877"/>
                      <a:pt x="0" y="664083"/>
                      <a:pt x="0" y="660527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60527"/>
                    </a:lnTo>
                    <a:lnTo>
                      <a:pt x="6350" y="660527"/>
                    </a:lnTo>
                    <a:lnTo>
                      <a:pt x="6350" y="654177"/>
                    </a:lnTo>
                    <a:lnTo>
                      <a:pt x="3733673" y="654177"/>
                    </a:lnTo>
                    <a:lnTo>
                      <a:pt x="3733673" y="660527"/>
                    </a:lnTo>
                    <a:lnTo>
                      <a:pt x="3727323" y="660527"/>
                    </a:lnTo>
                    <a:lnTo>
                      <a:pt x="3727323" y="6350"/>
                    </a:lnTo>
                    <a:lnTo>
                      <a:pt x="3733673" y="6350"/>
                    </a:lnTo>
                    <a:lnTo>
                      <a:pt x="3733673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3338212" y="2957343"/>
              <a:ext cx="4538692" cy="421928"/>
              <a:chOff x="0" y="0"/>
              <a:chExt cx="3227514" cy="30003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3227509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3227509" h="300031">
                    <a:moveTo>
                      <a:pt x="0" y="0"/>
                    </a:moveTo>
                    <a:lnTo>
                      <a:pt x="3227509" y="0"/>
                    </a:lnTo>
                    <a:lnTo>
                      <a:pt x="3227509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59604" b="-159606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0"/>
                <a:ext cx="3227514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KARTLEGGING - Rammer, drøfting og plan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-1740084" y="1740101"/>
              <a:ext cx="3970818" cy="490615"/>
              <a:chOff x="0" y="0"/>
              <a:chExt cx="2823693" cy="34888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823693" cy="348884"/>
              </a:xfrm>
              <a:custGeom>
                <a:avLst/>
                <a:gdLst/>
                <a:ahLst/>
                <a:cxnLst/>
                <a:rect l="l" t="t" r="r" b="b"/>
                <a:pathLst>
                  <a:path w="2823693" h="348884">
                    <a:moveTo>
                      <a:pt x="0" y="0"/>
                    </a:moveTo>
                    <a:lnTo>
                      <a:pt x="2823693" y="0"/>
                    </a:lnTo>
                    <a:lnTo>
                      <a:pt x="2823693" y="348884"/>
                    </a:lnTo>
                    <a:lnTo>
                      <a:pt x="0" y="348884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07702" b="-107701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0"/>
                <a:ext cx="2823693" cy="3488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772"/>
                  </a:lnSpc>
                </a:pPr>
                <a:r>
                  <a:rPr lang="en-US" sz="1476" b="1">
                    <a:solidFill>
                      <a:srgbClr val="000000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KOMPETANSEKARTLEGGING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236431" y="3877672"/>
              <a:ext cx="17859" cy="946886"/>
              <a:chOff x="0" y="0"/>
              <a:chExt cx="12700" cy="67334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6350"/>
                <a:ext cx="12700" cy="660654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60654">
                    <a:moveTo>
                      <a:pt x="0" y="660654"/>
                    </a:move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66065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 rot="-5400000">
              <a:off x="-1284384" y="5937430"/>
              <a:ext cx="3059382" cy="490615"/>
              <a:chOff x="0" y="0"/>
              <a:chExt cx="2175561" cy="348882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175557" cy="348884"/>
              </a:xfrm>
              <a:custGeom>
                <a:avLst/>
                <a:gdLst/>
                <a:ahLst/>
                <a:cxnLst/>
                <a:rect l="l" t="t" r="r" b="b"/>
                <a:pathLst>
                  <a:path w="2175557" h="348884">
                    <a:moveTo>
                      <a:pt x="0" y="0"/>
                    </a:moveTo>
                    <a:lnTo>
                      <a:pt x="2175557" y="0"/>
                    </a:lnTo>
                    <a:lnTo>
                      <a:pt x="2175557" y="348884"/>
                    </a:lnTo>
                    <a:lnTo>
                      <a:pt x="0" y="348884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71504" b="-71503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0"/>
                <a:ext cx="2175561" cy="3488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772"/>
                  </a:lnSpc>
                </a:pPr>
                <a:r>
                  <a:rPr lang="en-US" sz="1476" b="1">
                    <a:solidFill>
                      <a:srgbClr val="000000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KOMPETANSEPLAN</a:t>
                </a: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3431634" y="1835328"/>
              <a:ext cx="4570357" cy="428732"/>
              <a:chOff x="0" y="0"/>
              <a:chExt cx="3250032" cy="304876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3250036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3250036" h="304875">
                    <a:moveTo>
                      <a:pt x="0" y="0"/>
                    </a:moveTo>
                    <a:lnTo>
                      <a:pt x="3250036" y="0"/>
                    </a:lnTo>
                    <a:lnTo>
                      <a:pt x="3250036" y="304875"/>
                    </a:lnTo>
                    <a:lnTo>
                      <a:pt x="0" y="304875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57714" b="-157714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0"/>
                <a:ext cx="3250032" cy="30487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493"/>
                  </a:lnSpc>
                </a:pPr>
                <a:r>
                  <a:rPr lang="en-US" sz="1244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Lage redaksjonelle delmål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3014261" y="6930197"/>
              <a:ext cx="5259336" cy="937832"/>
              <a:chOff x="0" y="0"/>
              <a:chExt cx="3739972" cy="666902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6350" y="6350"/>
                <a:ext cx="3727323" cy="654177"/>
              </a:xfrm>
              <a:custGeom>
                <a:avLst/>
                <a:gdLst/>
                <a:ahLst/>
                <a:cxnLst/>
                <a:rect l="l" t="t" r="r" b="b"/>
                <a:pathLst>
                  <a:path w="3727323" h="654177">
                    <a:moveTo>
                      <a:pt x="0" y="0"/>
                    </a:moveTo>
                    <a:lnTo>
                      <a:pt x="3727323" y="0"/>
                    </a:lnTo>
                    <a:lnTo>
                      <a:pt x="3727323" y="654177"/>
                    </a:lnTo>
                    <a:lnTo>
                      <a:pt x="0" y="654177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0" y="0"/>
                <a:ext cx="3740023" cy="666877"/>
              </a:xfrm>
              <a:custGeom>
                <a:avLst/>
                <a:gdLst/>
                <a:ahLst/>
                <a:cxnLst/>
                <a:rect l="l" t="t" r="r" b="b"/>
                <a:pathLst>
                  <a:path w="3740023" h="666877">
                    <a:moveTo>
                      <a:pt x="6350" y="0"/>
                    </a:moveTo>
                    <a:lnTo>
                      <a:pt x="3733673" y="0"/>
                    </a:lnTo>
                    <a:cubicBezTo>
                      <a:pt x="3737229" y="0"/>
                      <a:pt x="3740023" y="2794"/>
                      <a:pt x="3740023" y="6350"/>
                    </a:cubicBezTo>
                    <a:lnTo>
                      <a:pt x="3740023" y="660527"/>
                    </a:lnTo>
                    <a:cubicBezTo>
                      <a:pt x="3740023" y="664083"/>
                      <a:pt x="3737229" y="666877"/>
                      <a:pt x="3733673" y="666877"/>
                    </a:cubicBezTo>
                    <a:lnTo>
                      <a:pt x="6350" y="666877"/>
                    </a:lnTo>
                    <a:cubicBezTo>
                      <a:pt x="2794" y="666877"/>
                      <a:pt x="0" y="664083"/>
                      <a:pt x="0" y="660527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60527"/>
                    </a:lnTo>
                    <a:lnTo>
                      <a:pt x="6350" y="660527"/>
                    </a:lnTo>
                    <a:lnTo>
                      <a:pt x="6350" y="654177"/>
                    </a:lnTo>
                    <a:lnTo>
                      <a:pt x="3733673" y="654177"/>
                    </a:lnTo>
                    <a:lnTo>
                      <a:pt x="3733673" y="660527"/>
                    </a:lnTo>
                    <a:lnTo>
                      <a:pt x="3727323" y="660527"/>
                    </a:lnTo>
                    <a:lnTo>
                      <a:pt x="3727323" y="6350"/>
                    </a:lnTo>
                    <a:lnTo>
                      <a:pt x="3733673" y="6350"/>
                    </a:lnTo>
                    <a:lnTo>
                      <a:pt x="3733673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3701757" y="7143580"/>
              <a:ext cx="3822317" cy="428732"/>
              <a:chOff x="0" y="0"/>
              <a:chExt cx="2718092" cy="304876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2718093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2718093" h="304875">
                    <a:moveTo>
                      <a:pt x="0" y="0"/>
                    </a:moveTo>
                    <a:lnTo>
                      <a:pt x="2718093" y="0"/>
                    </a:lnTo>
                    <a:lnTo>
                      <a:pt x="2718093" y="304875"/>
                    </a:lnTo>
                    <a:lnTo>
                      <a:pt x="0" y="304875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23717" b="-123717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0"/>
                <a:ext cx="2718092" cy="30487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GJENNOMFØRING - Kurs  og annet </a:t>
                </a: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9119631" y="623265"/>
              <a:ext cx="1100477" cy="428732"/>
              <a:chOff x="0" y="0"/>
              <a:chExt cx="782561" cy="304876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782556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782556" h="304875">
                    <a:moveTo>
                      <a:pt x="0" y="0"/>
                    </a:moveTo>
                    <a:lnTo>
                      <a:pt x="782556" y="0"/>
                    </a:lnTo>
                    <a:lnTo>
                      <a:pt x="782556" y="304875"/>
                    </a:lnTo>
                    <a:lnTo>
                      <a:pt x="0" y="304875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4" b="-14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0"/>
                <a:ext cx="782561" cy="30487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Ledelsen</a:t>
                </a: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5808949" y="4015279"/>
              <a:ext cx="2500045" cy="929027"/>
              <a:chOff x="0" y="0"/>
              <a:chExt cx="1777810" cy="660641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6350" y="6350"/>
                <a:ext cx="1765046" cy="647954"/>
              </a:xfrm>
              <a:custGeom>
                <a:avLst/>
                <a:gdLst/>
                <a:ahLst/>
                <a:cxnLst/>
                <a:rect l="l" t="t" r="r" b="b"/>
                <a:pathLst>
                  <a:path w="1765046" h="647954">
                    <a:moveTo>
                      <a:pt x="0" y="0"/>
                    </a:moveTo>
                    <a:lnTo>
                      <a:pt x="1765046" y="0"/>
                    </a:lnTo>
                    <a:lnTo>
                      <a:pt x="1765046" y="647954"/>
                    </a:lnTo>
                    <a:lnTo>
                      <a:pt x="0" y="647954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0" y="0"/>
                <a:ext cx="1777746" cy="660654"/>
              </a:xfrm>
              <a:custGeom>
                <a:avLst/>
                <a:gdLst/>
                <a:ahLst/>
                <a:cxnLst/>
                <a:rect l="l" t="t" r="r" b="b"/>
                <a:pathLst>
                  <a:path w="1777746" h="660654">
                    <a:moveTo>
                      <a:pt x="6350" y="0"/>
                    </a:moveTo>
                    <a:lnTo>
                      <a:pt x="1771396" y="0"/>
                    </a:lnTo>
                    <a:cubicBezTo>
                      <a:pt x="1774952" y="0"/>
                      <a:pt x="1777746" y="2794"/>
                      <a:pt x="1777746" y="6350"/>
                    </a:cubicBezTo>
                    <a:lnTo>
                      <a:pt x="1777746" y="654304"/>
                    </a:lnTo>
                    <a:cubicBezTo>
                      <a:pt x="1777746" y="657860"/>
                      <a:pt x="1774952" y="660654"/>
                      <a:pt x="1771396" y="660654"/>
                    </a:cubicBezTo>
                    <a:lnTo>
                      <a:pt x="6350" y="660654"/>
                    </a:lnTo>
                    <a:cubicBezTo>
                      <a:pt x="2794" y="660654"/>
                      <a:pt x="0" y="657860"/>
                      <a:pt x="0" y="654304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54304"/>
                    </a:lnTo>
                    <a:lnTo>
                      <a:pt x="6350" y="654304"/>
                    </a:lnTo>
                    <a:lnTo>
                      <a:pt x="6350" y="647954"/>
                    </a:lnTo>
                    <a:lnTo>
                      <a:pt x="1771396" y="647954"/>
                    </a:lnTo>
                    <a:lnTo>
                      <a:pt x="1771396" y="654304"/>
                    </a:lnTo>
                    <a:lnTo>
                      <a:pt x="1765046" y="654304"/>
                    </a:lnTo>
                    <a:lnTo>
                      <a:pt x="1765046" y="6350"/>
                    </a:lnTo>
                    <a:lnTo>
                      <a:pt x="1771396" y="6350"/>
                    </a:lnTo>
                    <a:lnTo>
                      <a:pt x="1771396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3064035" y="4015279"/>
              <a:ext cx="2495133" cy="929027"/>
              <a:chOff x="0" y="0"/>
              <a:chExt cx="1774317" cy="660641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6350" y="6350"/>
                <a:ext cx="1761617" cy="647954"/>
              </a:xfrm>
              <a:custGeom>
                <a:avLst/>
                <a:gdLst/>
                <a:ahLst/>
                <a:cxnLst/>
                <a:rect l="l" t="t" r="r" b="b"/>
                <a:pathLst>
                  <a:path w="1761617" h="647954">
                    <a:moveTo>
                      <a:pt x="0" y="0"/>
                    </a:moveTo>
                    <a:lnTo>
                      <a:pt x="1761617" y="0"/>
                    </a:lnTo>
                    <a:lnTo>
                      <a:pt x="1761617" y="647954"/>
                    </a:lnTo>
                    <a:lnTo>
                      <a:pt x="0" y="647954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1774317" cy="660654"/>
              </a:xfrm>
              <a:custGeom>
                <a:avLst/>
                <a:gdLst/>
                <a:ahLst/>
                <a:cxnLst/>
                <a:rect l="l" t="t" r="r" b="b"/>
                <a:pathLst>
                  <a:path w="1774317" h="660654">
                    <a:moveTo>
                      <a:pt x="6350" y="0"/>
                    </a:moveTo>
                    <a:lnTo>
                      <a:pt x="1767967" y="0"/>
                    </a:lnTo>
                    <a:cubicBezTo>
                      <a:pt x="1771523" y="0"/>
                      <a:pt x="1774317" y="2794"/>
                      <a:pt x="1774317" y="6350"/>
                    </a:cubicBezTo>
                    <a:lnTo>
                      <a:pt x="1774317" y="654304"/>
                    </a:lnTo>
                    <a:cubicBezTo>
                      <a:pt x="1774317" y="657860"/>
                      <a:pt x="1771523" y="660654"/>
                      <a:pt x="1767967" y="660654"/>
                    </a:cubicBezTo>
                    <a:lnTo>
                      <a:pt x="6350" y="660654"/>
                    </a:lnTo>
                    <a:cubicBezTo>
                      <a:pt x="2794" y="660654"/>
                      <a:pt x="0" y="657860"/>
                      <a:pt x="0" y="654304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54304"/>
                    </a:lnTo>
                    <a:lnTo>
                      <a:pt x="6350" y="654304"/>
                    </a:lnTo>
                    <a:lnTo>
                      <a:pt x="6350" y="647954"/>
                    </a:lnTo>
                    <a:lnTo>
                      <a:pt x="1767967" y="647954"/>
                    </a:lnTo>
                    <a:lnTo>
                      <a:pt x="1767967" y="654304"/>
                    </a:lnTo>
                    <a:lnTo>
                      <a:pt x="1761617" y="654304"/>
                    </a:lnTo>
                    <a:lnTo>
                      <a:pt x="1761617" y="6350"/>
                    </a:lnTo>
                    <a:lnTo>
                      <a:pt x="1767967" y="6350"/>
                    </a:lnTo>
                    <a:lnTo>
                      <a:pt x="1767967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3538415" y="4002009"/>
              <a:ext cx="1546372" cy="964638"/>
              <a:chOff x="0" y="0"/>
              <a:chExt cx="1099642" cy="68596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099638" cy="685968"/>
              </a:xfrm>
              <a:custGeom>
                <a:avLst/>
                <a:gdLst/>
                <a:ahLst/>
                <a:cxnLst/>
                <a:rect l="l" t="t" r="r" b="b"/>
                <a:pathLst>
                  <a:path w="1099638" h="685968">
                    <a:moveTo>
                      <a:pt x="0" y="0"/>
                    </a:moveTo>
                    <a:lnTo>
                      <a:pt x="1099638" y="0"/>
                    </a:lnTo>
                    <a:lnTo>
                      <a:pt x="1099638" y="685968"/>
                    </a:lnTo>
                    <a:lnTo>
                      <a:pt x="0" y="685968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30036" r="-30037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0"/>
                <a:ext cx="1099642" cy="68596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Hvilken</a:t>
                </a:r>
              </a:p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kompetanse </a:t>
                </a:r>
              </a:p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har vi?</a:t>
                </a: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6280169" y="3997473"/>
              <a:ext cx="1546372" cy="964638"/>
              <a:chOff x="0" y="0"/>
              <a:chExt cx="1099642" cy="685965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1099637" cy="685968"/>
              </a:xfrm>
              <a:custGeom>
                <a:avLst/>
                <a:gdLst/>
                <a:ahLst/>
                <a:cxnLst/>
                <a:rect l="l" t="t" r="r" b="b"/>
                <a:pathLst>
                  <a:path w="1099637" h="685968">
                    <a:moveTo>
                      <a:pt x="0" y="0"/>
                    </a:moveTo>
                    <a:lnTo>
                      <a:pt x="1099637" y="0"/>
                    </a:lnTo>
                    <a:lnTo>
                      <a:pt x="1099637" y="685968"/>
                    </a:lnTo>
                    <a:lnTo>
                      <a:pt x="0" y="685968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30036" r="-30037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0" y="0"/>
                <a:ext cx="1099642" cy="68596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Hvilken</a:t>
                </a:r>
              </a:p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kompetanse </a:t>
                </a:r>
              </a:p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trenger vi?</a:t>
                </a: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234985" y="7682076"/>
              <a:ext cx="19324" cy="670512"/>
              <a:chOff x="0" y="0"/>
              <a:chExt cx="13741" cy="476809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6350"/>
                <a:ext cx="13716" cy="464185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464185">
                    <a:moveTo>
                      <a:pt x="0" y="464058"/>
                    </a:moveTo>
                    <a:lnTo>
                      <a:pt x="1016" y="0"/>
                    </a:lnTo>
                    <a:lnTo>
                      <a:pt x="13716" y="0"/>
                    </a:lnTo>
                    <a:lnTo>
                      <a:pt x="12700" y="46418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9119631" y="3010939"/>
              <a:ext cx="2220778" cy="421928"/>
              <a:chOff x="0" y="0"/>
              <a:chExt cx="1579220" cy="300038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579220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1579220" h="300031">
                    <a:moveTo>
                      <a:pt x="0" y="0"/>
                    </a:moveTo>
                    <a:lnTo>
                      <a:pt x="1579220" y="0"/>
                    </a:lnTo>
                    <a:lnTo>
                      <a:pt x="1579220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52558" b="-52560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0"/>
                <a:ext cx="1579220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Ledelsen/Klubb(er)</a:t>
                </a: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9119631" y="4148474"/>
              <a:ext cx="2281660" cy="681674"/>
              <a:chOff x="0" y="0"/>
              <a:chExt cx="1622514" cy="484746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1622511" cy="484742"/>
              </a:xfrm>
              <a:custGeom>
                <a:avLst/>
                <a:gdLst/>
                <a:ahLst/>
                <a:cxnLst/>
                <a:rect l="l" t="t" r="r" b="b"/>
                <a:pathLst>
                  <a:path w="1622511" h="484742">
                    <a:moveTo>
                      <a:pt x="0" y="0"/>
                    </a:moveTo>
                    <a:lnTo>
                      <a:pt x="1622511" y="0"/>
                    </a:lnTo>
                    <a:lnTo>
                      <a:pt x="1622511" y="484742"/>
                    </a:lnTo>
                    <a:lnTo>
                      <a:pt x="0" y="484742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5219" b="-15220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0"/>
                <a:ext cx="1622514" cy="48474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Ledelsen/Klubb(er),</a:t>
                </a:r>
              </a:p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avdelingsledere</a:t>
                </a:r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>
              <a:off x="9119631" y="5711080"/>
              <a:ext cx="4155377" cy="681674"/>
              <a:chOff x="0" y="0"/>
              <a:chExt cx="2954934" cy="484746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2954932" cy="484742"/>
              </a:xfrm>
              <a:custGeom>
                <a:avLst/>
                <a:gdLst/>
                <a:ahLst/>
                <a:cxnLst/>
                <a:rect l="l" t="t" r="r" b="b"/>
                <a:pathLst>
                  <a:path w="2954932" h="484742">
                    <a:moveTo>
                      <a:pt x="0" y="0"/>
                    </a:moveTo>
                    <a:lnTo>
                      <a:pt x="2954932" y="0"/>
                    </a:lnTo>
                    <a:lnTo>
                      <a:pt x="2954932" y="484742"/>
                    </a:lnTo>
                    <a:lnTo>
                      <a:pt x="0" y="484742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68778" b="-68778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0"/>
                <a:ext cx="2954934" cy="48474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Ledelsen/Klubb(er), avdelingsledere, </a:t>
                </a:r>
              </a:p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medarbeidere</a:t>
                </a:r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>
              <a:off x="9079733" y="7104093"/>
              <a:ext cx="4033611" cy="681674"/>
              <a:chOff x="0" y="0"/>
              <a:chExt cx="2868346" cy="484746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2868349" cy="484742"/>
              </a:xfrm>
              <a:custGeom>
                <a:avLst/>
                <a:gdLst/>
                <a:ahLst/>
                <a:cxnLst/>
                <a:rect l="l" t="t" r="r" b="b"/>
                <a:pathLst>
                  <a:path w="2868349" h="484742">
                    <a:moveTo>
                      <a:pt x="0" y="0"/>
                    </a:moveTo>
                    <a:lnTo>
                      <a:pt x="2868349" y="0"/>
                    </a:lnTo>
                    <a:lnTo>
                      <a:pt x="2868349" y="484742"/>
                    </a:lnTo>
                    <a:lnTo>
                      <a:pt x="0" y="484742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65297" b="-65298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0"/>
                <a:ext cx="2868346" cy="48474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Ledelsen/Klubb(er), avdelingsledere</a:t>
                </a:r>
              </a:p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medarbeidere</a:t>
                </a:r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1160333" y="2631588"/>
              <a:ext cx="1204740" cy="1180612"/>
              <a:chOff x="0" y="0"/>
              <a:chExt cx="856704" cy="839546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6350" y="6350"/>
                <a:ext cx="844042" cy="826897"/>
              </a:xfrm>
              <a:custGeom>
                <a:avLst/>
                <a:gdLst/>
                <a:ahLst/>
                <a:cxnLst/>
                <a:rect l="l" t="t" r="r" b="b"/>
                <a:pathLst>
                  <a:path w="844042" h="826897">
                    <a:moveTo>
                      <a:pt x="0" y="413385"/>
                    </a:moveTo>
                    <a:cubicBezTo>
                      <a:pt x="0" y="185039"/>
                      <a:pt x="188976" y="0"/>
                      <a:pt x="422021" y="0"/>
                    </a:cubicBezTo>
                    <a:cubicBezTo>
                      <a:pt x="655066" y="0"/>
                      <a:pt x="844042" y="185039"/>
                      <a:pt x="844042" y="413385"/>
                    </a:cubicBezTo>
                    <a:cubicBezTo>
                      <a:pt x="844042" y="641731"/>
                      <a:pt x="655066" y="826897"/>
                      <a:pt x="422021" y="826897"/>
                    </a:cubicBezTo>
                    <a:cubicBezTo>
                      <a:pt x="188976" y="826897"/>
                      <a:pt x="0" y="641731"/>
                      <a:pt x="0" y="413385"/>
                    </a:cubicBezTo>
                    <a:close/>
                  </a:path>
                </a:pathLst>
              </a:custGeom>
              <a:solidFill>
                <a:srgbClr val="F3E9E2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1291545" y="3010939"/>
              <a:ext cx="942314" cy="421928"/>
              <a:chOff x="0" y="0"/>
              <a:chExt cx="670090" cy="300038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670095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670095" h="300031">
                    <a:moveTo>
                      <a:pt x="0" y="0"/>
                    </a:moveTo>
                    <a:lnTo>
                      <a:pt x="670095" y="0"/>
                    </a:lnTo>
                    <a:lnTo>
                      <a:pt x="670095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7448" r="-7448" b="-2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0"/>
                <a:ext cx="670090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TRINN 2</a:t>
                </a:r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1160333" y="5368376"/>
              <a:ext cx="1204740" cy="1180612"/>
              <a:chOff x="0" y="0"/>
              <a:chExt cx="856704" cy="839546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6350" y="6350"/>
                <a:ext cx="844042" cy="826897"/>
              </a:xfrm>
              <a:custGeom>
                <a:avLst/>
                <a:gdLst/>
                <a:ahLst/>
                <a:cxnLst/>
                <a:rect l="l" t="t" r="r" b="b"/>
                <a:pathLst>
                  <a:path w="844042" h="826897">
                    <a:moveTo>
                      <a:pt x="0" y="413385"/>
                    </a:moveTo>
                    <a:cubicBezTo>
                      <a:pt x="0" y="185039"/>
                      <a:pt x="188976" y="0"/>
                      <a:pt x="422021" y="0"/>
                    </a:cubicBezTo>
                    <a:cubicBezTo>
                      <a:pt x="655066" y="0"/>
                      <a:pt x="844042" y="185039"/>
                      <a:pt x="844042" y="413385"/>
                    </a:cubicBezTo>
                    <a:cubicBezTo>
                      <a:pt x="844042" y="641731"/>
                      <a:pt x="655066" y="826897"/>
                      <a:pt x="422021" y="826897"/>
                    </a:cubicBezTo>
                    <a:cubicBezTo>
                      <a:pt x="188976" y="826897"/>
                      <a:pt x="0" y="641731"/>
                      <a:pt x="0" y="413385"/>
                    </a:cubicBezTo>
                    <a:close/>
                  </a:path>
                </a:pathLst>
              </a:custGeom>
              <a:solidFill>
                <a:srgbClr val="F3E9E2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1291545" y="5747727"/>
              <a:ext cx="942314" cy="421928"/>
              <a:chOff x="0" y="0"/>
              <a:chExt cx="670090" cy="300038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670095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670095" h="300031">
                    <a:moveTo>
                      <a:pt x="0" y="0"/>
                    </a:moveTo>
                    <a:lnTo>
                      <a:pt x="670095" y="0"/>
                    </a:lnTo>
                    <a:lnTo>
                      <a:pt x="670095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7448" r="-7448" b="-2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0" y="0"/>
                <a:ext cx="670090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TRINN 3</a:t>
                </a:r>
              </a:p>
            </p:txBody>
          </p:sp>
        </p:grpSp>
        <p:grpSp>
          <p:nvGrpSpPr>
            <p:cNvPr id="107" name="Group 107"/>
            <p:cNvGrpSpPr/>
            <p:nvPr/>
          </p:nvGrpSpPr>
          <p:grpSpPr>
            <a:xfrm>
              <a:off x="1117131" y="6821236"/>
              <a:ext cx="1204740" cy="1180612"/>
              <a:chOff x="0" y="0"/>
              <a:chExt cx="856704" cy="839546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6350" y="6350"/>
                <a:ext cx="844042" cy="826897"/>
              </a:xfrm>
              <a:custGeom>
                <a:avLst/>
                <a:gdLst/>
                <a:ahLst/>
                <a:cxnLst/>
                <a:rect l="l" t="t" r="r" b="b"/>
                <a:pathLst>
                  <a:path w="844042" h="826897">
                    <a:moveTo>
                      <a:pt x="0" y="413385"/>
                    </a:moveTo>
                    <a:cubicBezTo>
                      <a:pt x="0" y="185039"/>
                      <a:pt x="188976" y="0"/>
                      <a:pt x="422021" y="0"/>
                    </a:cubicBezTo>
                    <a:cubicBezTo>
                      <a:pt x="655066" y="0"/>
                      <a:pt x="844042" y="185039"/>
                      <a:pt x="844042" y="413385"/>
                    </a:cubicBezTo>
                    <a:cubicBezTo>
                      <a:pt x="844042" y="641731"/>
                      <a:pt x="655066" y="826897"/>
                      <a:pt x="422021" y="826897"/>
                    </a:cubicBezTo>
                    <a:cubicBezTo>
                      <a:pt x="188976" y="826897"/>
                      <a:pt x="0" y="641731"/>
                      <a:pt x="0" y="413385"/>
                    </a:cubicBezTo>
                    <a:close/>
                  </a:path>
                </a:pathLst>
              </a:custGeom>
              <a:solidFill>
                <a:srgbClr val="F3E9E2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>
              <a:off x="1248326" y="7200570"/>
              <a:ext cx="942314" cy="421928"/>
              <a:chOff x="0" y="0"/>
              <a:chExt cx="670090" cy="300038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670095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670095" h="300031">
                    <a:moveTo>
                      <a:pt x="0" y="0"/>
                    </a:moveTo>
                    <a:lnTo>
                      <a:pt x="670095" y="0"/>
                    </a:lnTo>
                    <a:lnTo>
                      <a:pt x="670095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7448" r="-7448" b="-2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0" y="0"/>
                <a:ext cx="670090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TRINN 4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1160333" y="233413"/>
              <a:ext cx="1204740" cy="1180612"/>
              <a:chOff x="0" y="0"/>
              <a:chExt cx="856704" cy="839546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6350" y="6350"/>
                <a:ext cx="844042" cy="826897"/>
              </a:xfrm>
              <a:custGeom>
                <a:avLst/>
                <a:gdLst/>
                <a:ahLst/>
                <a:cxnLst/>
                <a:rect l="l" t="t" r="r" b="b"/>
                <a:pathLst>
                  <a:path w="844042" h="826897">
                    <a:moveTo>
                      <a:pt x="0" y="413385"/>
                    </a:moveTo>
                    <a:cubicBezTo>
                      <a:pt x="0" y="185039"/>
                      <a:pt x="188976" y="0"/>
                      <a:pt x="422021" y="0"/>
                    </a:cubicBezTo>
                    <a:cubicBezTo>
                      <a:pt x="655066" y="0"/>
                      <a:pt x="844042" y="185039"/>
                      <a:pt x="844042" y="413385"/>
                    </a:cubicBezTo>
                    <a:cubicBezTo>
                      <a:pt x="844042" y="641731"/>
                      <a:pt x="655066" y="826897"/>
                      <a:pt x="422021" y="826897"/>
                    </a:cubicBezTo>
                    <a:cubicBezTo>
                      <a:pt x="188976" y="826897"/>
                      <a:pt x="0" y="641731"/>
                      <a:pt x="0" y="413385"/>
                    </a:cubicBezTo>
                    <a:close/>
                  </a:path>
                </a:pathLst>
              </a:custGeom>
              <a:solidFill>
                <a:srgbClr val="F3E9E2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1291545" y="612746"/>
              <a:ext cx="942314" cy="421928"/>
              <a:chOff x="0" y="0"/>
              <a:chExt cx="670090" cy="300038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670095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670095" h="300031">
                    <a:moveTo>
                      <a:pt x="0" y="0"/>
                    </a:moveTo>
                    <a:lnTo>
                      <a:pt x="670095" y="0"/>
                    </a:lnTo>
                    <a:lnTo>
                      <a:pt x="670095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7448" r="-7448" b="-2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0" y="0"/>
                <a:ext cx="670090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TRINN 1</a:t>
                </a:r>
              </a:p>
            </p:txBody>
          </p:sp>
        </p:grpSp>
      </p:grpSp>
      <p:grpSp>
        <p:nvGrpSpPr>
          <p:cNvPr id="117" name="Group 117"/>
          <p:cNvGrpSpPr/>
          <p:nvPr/>
        </p:nvGrpSpPr>
        <p:grpSpPr>
          <a:xfrm>
            <a:off x="2781933" y="481399"/>
            <a:ext cx="4286759" cy="803471"/>
            <a:chOff x="0" y="0"/>
            <a:chExt cx="4064483" cy="76181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4064481" cy="761809"/>
            </a:xfrm>
            <a:custGeom>
              <a:avLst/>
              <a:gdLst/>
              <a:ahLst/>
              <a:cxnLst/>
              <a:rect l="l" t="t" r="r" b="b"/>
              <a:pathLst>
                <a:path w="4064481" h="761809">
                  <a:moveTo>
                    <a:pt x="0" y="0"/>
                  </a:moveTo>
                  <a:lnTo>
                    <a:pt x="4064481" y="0"/>
                  </a:lnTo>
                  <a:lnTo>
                    <a:pt x="4064481" y="761809"/>
                  </a:lnTo>
                  <a:lnTo>
                    <a:pt x="0" y="7618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958" b="-53958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0" y="9525"/>
              <a:ext cx="4064483" cy="7522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KOMPETANSEARBEIDET 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Fire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</a:t>
              </a:r>
              <a:endPara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grpSp>
        <p:nvGrpSpPr>
          <p:cNvPr id="124" name="Group 2">
            <a:extLst>
              <a:ext uri="{FF2B5EF4-FFF2-40B4-BE49-F238E27FC236}">
                <a16:creationId xmlns:a16="http://schemas.microsoft.com/office/drawing/2014/main" id="{51AD0239-329B-978F-3C2F-E7462492B7C4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125" name="Freeform 3">
              <a:extLst>
                <a:ext uri="{FF2B5EF4-FFF2-40B4-BE49-F238E27FC236}">
                  <a16:creationId xmlns:a16="http://schemas.microsoft.com/office/drawing/2014/main" id="{BB6EC67B-6E57-D332-78E0-C9F84B32CEA2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6" name="Freeform 7">
            <a:extLst>
              <a:ext uri="{FF2B5EF4-FFF2-40B4-BE49-F238E27FC236}">
                <a16:creationId xmlns:a16="http://schemas.microsoft.com/office/drawing/2014/main" id="{07E14D97-16C5-14E2-7713-7131CA0E2F7C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7" name="Freeform 8">
            <a:extLst>
              <a:ext uri="{FF2B5EF4-FFF2-40B4-BE49-F238E27FC236}">
                <a16:creationId xmlns:a16="http://schemas.microsoft.com/office/drawing/2014/main" id="{08632231-F031-815A-DB85-7736D3159E76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67053" y="563186"/>
            <a:ext cx="3619280" cy="3688439"/>
          </a:xfrm>
          <a:custGeom>
            <a:avLst/>
            <a:gdLst/>
            <a:ahLst/>
            <a:cxnLst/>
            <a:rect l="l" t="t" r="r" b="b"/>
            <a:pathLst>
              <a:path w="3619280" h="3688439">
                <a:moveTo>
                  <a:pt x="0" y="0"/>
                </a:moveTo>
                <a:lnTo>
                  <a:pt x="3619281" y="0"/>
                </a:lnTo>
                <a:lnTo>
                  <a:pt x="3619281" y="3688439"/>
                </a:lnTo>
                <a:lnTo>
                  <a:pt x="0" y="36884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5390960" y="4251625"/>
            <a:ext cx="4107733" cy="478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6"/>
              </a:lnSpc>
            </a:pPr>
            <a:r>
              <a:rPr lang="en-US" sz="1546" b="1" u="sng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OPPGAVE </a:t>
            </a:r>
          </a:p>
          <a:p>
            <a:pPr algn="l">
              <a:lnSpc>
                <a:spcPts val="1856"/>
              </a:lnSpc>
            </a:pPr>
            <a:endParaRPr lang="en-US" sz="1546" b="1" u="sng" dirty="0">
              <a:solidFill>
                <a:srgbClr val="2A2A2A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856"/>
              </a:lnSpc>
            </a:pP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Hva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er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redaksjonens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strategiske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mål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?</a:t>
            </a:r>
          </a:p>
          <a:p>
            <a:pPr algn="l">
              <a:lnSpc>
                <a:spcPts val="1856"/>
              </a:lnSpc>
            </a:pPr>
            <a:endParaRPr lang="en-US" sz="1546" b="1" dirty="0">
              <a:solidFill>
                <a:srgbClr val="2A2A2A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856"/>
              </a:lnSpc>
            </a:pP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Kompetanseplanen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bør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følge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opp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mediehusets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strategi. Den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ta for seg de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helt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sentrale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målene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men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kanskje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ikke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gape over alle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samtidig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 </a:t>
            </a:r>
          </a:p>
          <a:p>
            <a:pPr algn="l">
              <a:lnSpc>
                <a:spcPts val="1856"/>
              </a:lnSpc>
            </a:pPr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</a:pP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Grunnleggende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mål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styrke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kvaliteten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journalistikken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håndtere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digital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hverdag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naturlige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å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ha med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I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tillegg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delmål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og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kompetansemål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som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er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spesifikke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for din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publikasjon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eller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avdeling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. </a:t>
            </a:r>
          </a:p>
          <a:p>
            <a:pPr algn="l">
              <a:lnSpc>
                <a:spcPts val="1856"/>
              </a:lnSpc>
            </a:pPr>
            <a:endParaRPr lang="en-US" sz="1546" b="1" dirty="0">
              <a:solidFill>
                <a:srgbClr val="2A2A2A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856"/>
              </a:lnSpc>
            </a:pP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 mange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organisasjoner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være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hensiktsmessig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skille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mellom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individuell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kompetanse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kollektive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løft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>
              <a:lnSpc>
                <a:spcPts val="1856"/>
              </a:lnSpc>
            </a:pPr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</a:pPr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81933" y="491245"/>
            <a:ext cx="1266815" cy="79382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544"/>
              </a:lnSpc>
            </a:pPr>
            <a:r>
              <a:rPr lang="en-US" sz="2953" b="1" dirty="0">
                <a:solidFill>
                  <a:srgbClr val="7A2B1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MÅL</a:t>
            </a:r>
          </a:p>
          <a:p>
            <a:pPr algn="l">
              <a:lnSpc>
                <a:spcPts val="1772"/>
              </a:lnSpc>
            </a:pPr>
            <a:r>
              <a:rPr lang="en-US" sz="1600" b="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Hvor</a:t>
            </a: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skal</a:t>
            </a:r>
            <a:r>
              <a:rPr lang="en-US" sz="1600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vi?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 dirty="0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1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823140" y="4251625"/>
            <a:ext cx="4156852" cy="387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6"/>
              </a:lnSpc>
            </a:pPr>
            <a:r>
              <a:rPr lang="en-US" sz="1546" b="1" u="sng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FORSLAG </a:t>
            </a:r>
          </a:p>
          <a:p>
            <a:pPr algn="l">
              <a:lnSpc>
                <a:spcPts val="1856"/>
              </a:lnSpc>
            </a:pPr>
            <a:endParaRPr lang="en-US" sz="1546" b="1" u="sng" dirty="0">
              <a:solidFill>
                <a:srgbClr val="2A2A2A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856"/>
              </a:lnSpc>
            </a:pP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Slik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settes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</a:t>
            </a:r>
            <a:r>
              <a:rPr lang="en-US" sz="1546" b="1" dirty="0" err="1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læringsmål</a:t>
            </a:r>
            <a:r>
              <a:rPr lang="en-US" sz="1546" b="1" dirty="0">
                <a:solidFill>
                  <a:srgbClr val="2A2A2A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:</a:t>
            </a:r>
          </a:p>
          <a:p>
            <a:pPr algn="l">
              <a:lnSpc>
                <a:spcPts val="1856"/>
              </a:lnSpc>
            </a:pPr>
            <a:endParaRPr lang="en-US" sz="1546" b="1" dirty="0">
              <a:solidFill>
                <a:srgbClr val="2A2A2A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856"/>
              </a:lnSpc>
            </a:pP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Bruk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overordnet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strategi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utgangspunkt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Definer fem-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åtte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delmål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kompetanseplanen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bidra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løse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Det 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viktig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delmålene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målbare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nå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dem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fordeles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forankres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>
              <a:lnSpc>
                <a:spcPts val="1856"/>
              </a:lnSpc>
            </a:pPr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</a:pPr>
            <a:endParaRPr lang="en-US" sz="1546" dirty="0">
              <a:solidFill>
                <a:srgbClr val="2A2A2A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333971" lvl="1" indent="-166986" algn="l">
              <a:lnSpc>
                <a:spcPts val="1856"/>
              </a:lnSpc>
              <a:buAutoNum type="arabicPeriod"/>
            </a:pP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Hva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det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strategiske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målet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(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målene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)?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Beskriv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kort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presist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333971" lvl="1" indent="-166986" algn="l">
              <a:lnSpc>
                <a:spcPts val="1856"/>
              </a:lnSpc>
              <a:buAutoNum type="arabicPeriod"/>
            </a:pP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Hva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delmålet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/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kompetansemålene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 </a:t>
            </a:r>
          </a:p>
          <a:p>
            <a:pPr marL="333971" lvl="1" indent="-166986" algn="l">
              <a:lnSpc>
                <a:spcPts val="1856"/>
              </a:lnSpc>
              <a:buAutoNum type="arabicPeriod"/>
            </a:pP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Forklar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hvordan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hvert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enkelt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delmål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passer inn </a:t>
            </a:r>
            <a:r>
              <a:rPr lang="en-US" sz="1546" dirty="0" err="1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546" dirty="0">
                <a:solidFill>
                  <a:srgbClr val="2A2A2A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strategi.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20906" y="2435019"/>
            <a:ext cx="4410645" cy="13395"/>
            <a:chOff x="0" y="0"/>
            <a:chExt cx="4181945" cy="12700"/>
          </a:xfrm>
        </p:grpSpPr>
        <p:sp>
          <p:nvSpPr>
            <p:cNvPr id="14" name="Freeform 14"/>
            <p:cNvSpPr/>
            <p:nvPr/>
          </p:nvSpPr>
          <p:spPr>
            <a:xfrm>
              <a:off x="6350" y="0"/>
              <a:ext cx="4169283" cy="12700"/>
            </a:xfrm>
            <a:custGeom>
              <a:avLst/>
              <a:gdLst/>
              <a:ahLst/>
              <a:cxnLst/>
              <a:rect l="l" t="t" r="r" b="b"/>
              <a:pathLst>
                <a:path w="4169283" h="12700">
                  <a:moveTo>
                    <a:pt x="0" y="0"/>
                  </a:moveTo>
                  <a:lnTo>
                    <a:pt x="4169283" y="0"/>
                  </a:lnTo>
                  <a:lnTo>
                    <a:pt x="416928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91651" y="2692475"/>
            <a:ext cx="13395" cy="885459"/>
            <a:chOff x="0" y="0"/>
            <a:chExt cx="12700" cy="839546"/>
          </a:xfrm>
        </p:grpSpPr>
        <p:sp>
          <p:nvSpPr>
            <p:cNvPr id="16" name="Freeform 16"/>
            <p:cNvSpPr/>
            <p:nvPr/>
          </p:nvSpPr>
          <p:spPr>
            <a:xfrm>
              <a:off x="0" y="6350"/>
              <a:ext cx="12700" cy="826897"/>
            </a:xfrm>
            <a:custGeom>
              <a:avLst/>
              <a:gdLst/>
              <a:ahLst/>
              <a:cxnLst/>
              <a:rect l="l" t="t" r="r" b="b"/>
              <a:pathLst>
                <a:path w="12700" h="826897">
                  <a:moveTo>
                    <a:pt x="0" y="826897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826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899728" y="2999076"/>
            <a:ext cx="2197239" cy="703374"/>
            <a:chOff x="0" y="0"/>
            <a:chExt cx="2083308" cy="666902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2070608" cy="654177"/>
            </a:xfrm>
            <a:custGeom>
              <a:avLst/>
              <a:gdLst/>
              <a:ahLst/>
              <a:cxnLst/>
              <a:rect l="l" t="t" r="r" b="b"/>
              <a:pathLst>
                <a:path w="2070608" h="654177">
                  <a:moveTo>
                    <a:pt x="0" y="0"/>
                  </a:moveTo>
                  <a:lnTo>
                    <a:pt x="2070608" y="0"/>
                  </a:lnTo>
                  <a:lnTo>
                    <a:pt x="2070608" y="654177"/>
                  </a:lnTo>
                  <a:lnTo>
                    <a:pt x="0" y="654177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2083308" cy="666877"/>
            </a:xfrm>
            <a:custGeom>
              <a:avLst/>
              <a:gdLst/>
              <a:ahLst/>
              <a:cxnLst/>
              <a:rect l="l" t="t" r="r" b="b"/>
              <a:pathLst>
                <a:path w="2083308" h="666877">
                  <a:moveTo>
                    <a:pt x="6350" y="0"/>
                  </a:moveTo>
                  <a:lnTo>
                    <a:pt x="2076958" y="0"/>
                  </a:lnTo>
                  <a:cubicBezTo>
                    <a:pt x="2080514" y="0"/>
                    <a:pt x="2083308" y="2794"/>
                    <a:pt x="2083308" y="6350"/>
                  </a:cubicBezTo>
                  <a:lnTo>
                    <a:pt x="2083308" y="660527"/>
                  </a:lnTo>
                  <a:cubicBezTo>
                    <a:pt x="2083308" y="664083"/>
                    <a:pt x="2080514" y="666877"/>
                    <a:pt x="2076958" y="666877"/>
                  </a:cubicBezTo>
                  <a:lnTo>
                    <a:pt x="6350" y="666877"/>
                  </a:lnTo>
                  <a:cubicBezTo>
                    <a:pt x="2794" y="666877"/>
                    <a:pt x="0" y="664083"/>
                    <a:pt x="0" y="660527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60527"/>
                  </a:lnTo>
                  <a:lnTo>
                    <a:pt x="6350" y="660527"/>
                  </a:lnTo>
                  <a:lnTo>
                    <a:pt x="6350" y="654177"/>
                  </a:lnTo>
                  <a:lnTo>
                    <a:pt x="2076958" y="654177"/>
                  </a:lnTo>
                  <a:lnTo>
                    <a:pt x="2076958" y="660527"/>
                  </a:lnTo>
                  <a:lnTo>
                    <a:pt x="2070608" y="660527"/>
                  </a:lnTo>
                  <a:lnTo>
                    <a:pt x="2070608" y="6350"/>
                  </a:lnTo>
                  <a:lnTo>
                    <a:pt x="2076958" y="6350"/>
                  </a:lnTo>
                  <a:lnTo>
                    <a:pt x="2076958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23606" y="2093338"/>
            <a:ext cx="3944502" cy="696770"/>
            <a:chOff x="0" y="0"/>
            <a:chExt cx="3739972" cy="660641"/>
          </a:xfrm>
        </p:grpSpPr>
        <p:sp>
          <p:nvSpPr>
            <p:cNvPr id="21" name="Freeform 21"/>
            <p:cNvSpPr/>
            <p:nvPr/>
          </p:nvSpPr>
          <p:spPr>
            <a:xfrm>
              <a:off x="6350" y="6350"/>
              <a:ext cx="3727323" cy="647954"/>
            </a:xfrm>
            <a:custGeom>
              <a:avLst/>
              <a:gdLst/>
              <a:ahLst/>
              <a:cxnLst/>
              <a:rect l="l" t="t" r="r" b="b"/>
              <a:pathLst>
                <a:path w="3727323" h="647954">
                  <a:moveTo>
                    <a:pt x="0" y="0"/>
                  </a:moveTo>
                  <a:lnTo>
                    <a:pt x="3727323" y="0"/>
                  </a:lnTo>
                  <a:lnTo>
                    <a:pt x="3727323" y="647954"/>
                  </a:lnTo>
                  <a:lnTo>
                    <a:pt x="0" y="647954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3740023" cy="660654"/>
            </a:xfrm>
            <a:custGeom>
              <a:avLst/>
              <a:gdLst/>
              <a:ahLst/>
              <a:cxnLst/>
              <a:rect l="l" t="t" r="r" b="b"/>
              <a:pathLst>
                <a:path w="3740023" h="660654">
                  <a:moveTo>
                    <a:pt x="6350" y="0"/>
                  </a:moveTo>
                  <a:lnTo>
                    <a:pt x="3733673" y="0"/>
                  </a:lnTo>
                  <a:cubicBezTo>
                    <a:pt x="3737229" y="0"/>
                    <a:pt x="3740023" y="2794"/>
                    <a:pt x="3740023" y="6350"/>
                  </a:cubicBezTo>
                  <a:lnTo>
                    <a:pt x="3740023" y="654304"/>
                  </a:lnTo>
                  <a:cubicBezTo>
                    <a:pt x="3740023" y="657860"/>
                    <a:pt x="3737229" y="660654"/>
                    <a:pt x="3733673" y="660654"/>
                  </a:cubicBezTo>
                  <a:lnTo>
                    <a:pt x="6350" y="660654"/>
                  </a:lnTo>
                  <a:cubicBezTo>
                    <a:pt x="2794" y="660654"/>
                    <a:pt x="0" y="657860"/>
                    <a:pt x="0" y="654304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654304"/>
                  </a:lnTo>
                  <a:lnTo>
                    <a:pt x="6350" y="654304"/>
                  </a:lnTo>
                  <a:lnTo>
                    <a:pt x="6350" y="647954"/>
                  </a:lnTo>
                  <a:lnTo>
                    <a:pt x="3733673" y="647954"/>
                  </a:lnTo>
                  <a:lnTo>
                    <a:pt x="3733673" y="654304"/>
                  </a:lnTo>
                  <a:lnTo>
                    <a:pt x="3727323" y="654304"/>
                  </a:lnTo>
                  <a:lnTo>
                    <a:pt x="3727323" y="6350"/>
                  </a:lnTo>
                  <a:lnTo>
                    <a:pt x="3733673" y="6350"/>
                  </a:lnTo>
                  <a:lnTo>
                    <a:pt x="3733673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815115" y="2280941"/>
            <a:ext cx="2339676" cy="321549"/>
            <a:chOff x="0" y="0"/>
            <a:chExt cx="2218360" cy="3048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18354" cy="304875"/>
            </a:xfrm>
            <a:custGeom>
              <a:avLst/>
              <a:gdLst/>
              <a:ahLst/>
              <a:cxnLst/>
              <a:rect l="l" t="t" r="r" b="b"/>
              <a:pathLst>
                <a:path w="2218354" h="304875">
                  <a:moveTo>
                    <a:pt x="0" y="0"/>
                  </a:moveTo>
                  <a:lnTo>
                    <a:pt x="2218354" y="0"/>
                  </a:lnTo>
                  <a:lnTo>
                    <a:pt x="2218354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1778" b="-91778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2218360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Mediehusets strategiske mål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566495" y="2280941"/>
            <a:ext cx="825358" cy="321549"/>
            <a:chOff x="0" y="0"/>
            <a:chExt cx="782561" cy="30487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82557" cy="304875"/>
            </a:xfrm>
            <a:custGeom>
              <a:avLst/>
              <a:gdLst/>
              <a:ahLst/>
              <a:cxnLst/>
              <a:rect l="l" t="t" r="r" b="b"/>
              <a:pathLst>
                <a:path w="782557" h="304875">
                  <a:moveTo>
                    <a:pt x="0" y="0"/>
                  </a:moveTo>
                  <a:lnTo>
                    <a:pt x="782557" y="0"/>
                  </a:lnTo>
                  <a:lnTo>
                    <a:pt x="782557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" b="-1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782561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Ledelsen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97021" y="1988552"/>
            <a:ext cx="903555" cy="885459"/>
            <a:chOff x="0" y="0"/>
            <a:chExt cx="856704" cy="839546"/>
          </a:xfrm>
        </p:grpSpPr>
        <p:sp>
          <p:nvSpPr>
            <p:cNvPr id="30" name="Freeform 30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695431" y="2273052"/>
            <a:ext cx="706736" cy="316446"/>
            <a:chOff x="0" y="0"/>
            <a:chExt cx="670090" cy="30003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1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300497" y="3189988"/>
            <a:ext cx="3427768" cy="321549"/>
            <a:chOff x="0" y="0"/>
            <a:chExt cx="3250032" cy="30487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50036" cy="304875"/>
            </a:xfrm>
            <a:custGeom>
              <a:avLst/>
              <a:gdLst/>
              <a:ahLst/>
              <a:cxnLst/>
              <a:rect l="l" t="t" r="r" b="b"/>
              <a:pathLst>
                <a:path w="3250036" h="304875">
                  <a:moveTo>
                    <a:pt x="0" y="0"/>
                  </a:moveTo>
                  <a:lnTo>
                    <a:pt x="3250036" y="0"/>
                  </a:lnTo>
                  <a:lnTo>
                    <a:pt x="3250036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714" b="-15771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325003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244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Lage redaksjonelle delmål</a:t>
              </a:r>
            </a:p>
          </p:txBody>
        </p:sp>
      </p:grpSp>
      <p:grpSp>
        <p:nvGrpSpPr>
          <p:cNvPr id="45" name="Group 2">
            <a:extLst>
              <a:ext uri="{FF2B5EF4-FFF2-40B4-BE49-F238E27FC236}">
                <a16:creationId xmlns:a16="http://schemas.microsoft.com/office/drawing/2014/main" id="{44B3EC59-6571-CD8B-C98C-456D6F352DE6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46" name="Freeform 3">
              <a:extLst>
                <a:ext uri="{FF2B5EF4-FFF2-40B4-BE49-F238E27FC236}">
                  <a16:creationId xmlns:a16="http://schemas.microsoft.com/office/drawing/2014/main" id="{F02A20CD-5AF6-5AC8-2737-9BBD2FFEDEF2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7" name="Freeform 7">
            <a:extLst>
              <a:ext uri="{FF2B5EF4-FFF2-40B4-BE49-F238E27FC236}">
                <a16:creationId xmlns:a16="http://schemas.microsoft.com/office/drawing/2014/main" id="{241694D6-E15C-5286-3F07-E6347520BD5A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CD176E64-23AA-DBC2-3CCD-6FEC720ABBFE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2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81933" y="481399"/>
            <a:ext cx="2827358" cy="803471"/>
            <a:chOff x="0" y="0"/>
            <a:chExt cx="2680754" cy="7618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0751" cy="761809"/>
            </a:xfrm>
            <a:custGeom>
              <a:avLst/>
              <a:gdLst/>
              <a:ahLst/>
              <a:cxnLst/>
              <a:rect l="l" t="t" r="r" b="b"/>
              <a:pathLst>
                <a:path w="2680751" h="761809">
                  <a:moveTo>
                    <a:pt x="0" y="0"/>
                  </a:moveTo>
                  <a:lnTo>
                    <a:pt x="2680751" y="0"/>
                  </a:lnTo>
                  <a:lnTo>
                    <a:pt x="2680751" y="761809"/>
                  </a:lnTo>
                  <a:lnTo>
                    <a:pt x="0" y="7618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566" b="-1856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2680754" cy="7522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KARTLEGGING 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Rammer,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drøfting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og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plan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698941" y="2408804"/>
            <a:ext cx="3155320" cy="1561884"/>
          </a:xfrm>
          <a:custGeom>
            <a:avLst/>
            <a:gdLst/>
            <a:ahLst/>
            <a:cxnLst/>
            <a:rect l="l" t="t" r="r" b="b"/>
            <a:pathLst>
              <a:path w="3155320" h="1561884">
                <a:moveTo>
                  <a:pt x="0" y="0"/>
                </a:moveTo>
                <a:lnTo>
                  <a:pt x="3155320" y="0"/>
                </a:lnTo>
                <a:lnTo>
                  <a:pt x="3155320" y="1561884"/>
                </a:lnTo>
                <a:lnTo>
                  <a:pt x="0" y="15618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TextBox 11"/>
          <p:cNvSpPr txBox="1"/>
          <p:nvPr/>
        </p:nvSpPr>
        <p:spPr>
          <a:xfrm>
            <a:off x="5099856" y="4194122"/>
            <a:ext cx="8198846" cy="432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6"/>
              </a:lnSpc>
            </a:pPr>
            <a:r>
              <a:rPr lang="en-US" sz="1546" b="1" u="sng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OPPGAVE </a:t>
            </a: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 å lykkes med kompetanse skal planleggingsarbeidet gjøres i samarbeid mellom ledelse, klubben og de ansatte.</a:t>
            </a:r>
          </a:p>
          <a:p>
            <a:pPr algn="ctr">
              <a:lnSpc>
                <a:spcPts val="1856"/>
              </a:lnSpc>
            </a:pPr>
            <a:endParaRPr lang="en-US" sz="154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</a:pPr>
            <a:r>
              <a:rPr lang="en-US" sz="1546" b="1" u="sng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FORSLAG </a:t>
            </a: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Ledergruppen kaller inn klubben til et 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drøftelsesmøte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hvor det orienteres om 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bakgrunnen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kompetansearbeidet basert på strategiske og overordnede mål, samt eventuelle forslag til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tiltak og planer 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 å nå målene.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 </a:t>
            </a:r>
          </a:p>
          <a:p>
            <a:pPr algn="l">
              <a:lnSpc>
                <a:spcPts val="1856"/>
              </a:lnSpc>
            </a:pPr>
            <a:endParaRPr lang="en-US" sz="1546" b="1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Hensikten med et første møte er å enes om videre prosess for 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kartlegging av medarbeidernes kompetanse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og 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prioritering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behov for å nå målene.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  </a:t>
            </a:r>
          </a:p>
          <a:p>
            <a:pPr algn="l">
              <a:lnSpc>
                <a:spcPts val="1856"/>
              </a:lnSpc>
            </a:pPr>
            <a:endParaRPr lang="en-US" sz="1546" b="1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Senere, når man har gjort en 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kartlegging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hvilken kompetanse organisasjonen har - og hvilken man trenger å styrke -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 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kan man planlegge 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læringstiltak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samt legge planene for gjennomføring.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 </a:t>
            </a:r>
          </a:p>
          <a:p>
            <a:pPr algn="l">
              <a:lnSpc>
                <a:spcPts val="1856"/>
              </a:lnSpc>
            </a:pPr>
            <a:endParaRPr lang="en-US" sz="1546" b="1">
              <a:solidFill>
                <a:srgbClr val="000000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856"/>
              </a:lnSpc>
            </a:pP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 en skriftlig 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agenda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møtet, samt </a:t>
            </a:r>
            <a:r>
              <a:rPr lang="en-US" sz="154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referat</a:t>
            </a:r>
            <a:r>
              <a:rPr lang="en-US" sz="154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i etterkant. Se eksempel på neste side.</a:t>
            </a:r>
          </a:p>
          <a:p>
            <a:pPr algn="l">
              <a:lnSpc>
                <a:spcPts val="1856"/>
              </a:lnSpc>
            </a:pPr>
            <a:endParaRPr lang="en-US" sz="154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algn="l">
              <a:lnSpc>
                <a:spcPts val="1856"/>
              </a:lnSpc>
            </a:pPr>
            <a:endParaRPr lang="en-US" sz="1546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595896" y="1987414"/>
            <a:ext cx="7680706" cy="1751295"/>
            <a:chOff x="0" y="0"/>
            <a:chExt cx="10240941" cy="2335060"/>
          </a:xfrm>
        </p:grpSpPr>
        <p:grpSp>
          <p:nvGrpSpPr>
            <p:cNvPr id="13" name="Group 13"/>
            <p:cNvGrpSpPr/>
            <p:nvPr/>
          </p:nvGrpSpPr>
          <p:grpSpPr>
            <a:xfrm>
              <a:off x="5892933" y="907506"/>
              <a:ext cx="17859" cy="1309021"/>
              <a:chOff x="0" y="0"/>
              <a:chExt cx="12700" cy="9308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6350"/>
                <a:ext cx="12700" cy="91821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918210">
                    <a:moveTo>
                      <a:pt x="0" y="918210"/>
                    </a:move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91821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121872" y="897041"/>
              <a:ext cx="17859" cy="1309021"/>
              <a:chOff x="0" y="0"/>
              <a:chExt cx="12700" cy="93085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6350"/>
                <a:ext cx="12700" cy="91821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918210">
                    <a:moveTo>
                      <a:pt x="0" y="918210"/>
                    </a:move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91821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6453414" y="1829622"/>
              <a:ext cx="1100477" cy="17859"/>
              <a:chOff x="0" y="0"/>
              <a:chExt cx="782561" cy="127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350" y="0"/>
                <a:ext cx="7698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69874" h="12700">
                    <a:moveTo>
                      <a:pt x="0" y="0"/>
                    </a:moveTo>
                    <a:lnTo>
                      <a:pt x="769874" y="0"/>
                    </a:lnTo>
                    <a:lnTo>
                      <a:pt x="7698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12005" y="581376"/>
              <a:ext cx="1244352" cy="17859"/>
              <a:chOff x="0" y="0"/>
              <a:chExt cx="884872" cy="127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6350" y="0"/>
                <a:ext cx="87223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72236" h="12700">
                    <a:moveTo>
                      <a:pt x="0" y="0"/>
                    </a:moveTo>
                    <a:lnTo>
                      <a:pt x="872236" y="0"/>
                    </a:lnTo>
                    <a:lnTo>
                      <a:pt x="87223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905435" y="90690"/>
              <a:ext cx="5259336" cy="937832"/>
              <a:chOff x="0" y="0"/>
              <a:chExt cx="3739972" cy="66690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6350" y="6350"/>
                <a:ext cx="3727323" cy="654177"/>
              </a:xfrm>
              <a:custGeom>
                <a:avLst/>
                <a:gdLst/>
                <a:ahLst/>
                <a:cxnLst/>
                <a:rect l="l" t="t" r="r" b="b"/>
                <a:pathLst>
                  <a:path w="3727323" h="654177">
                    <a:moveTo>
                      <a:pt x="0" y="0"/>
                    </a:moveTo>
                    <a:lnTo>
                      <a:pt x="3727323" y="0"/>
                    </a:lnTo>
                    <a:lnTo>
                      <a:pt x="3727323" y="654177"/>
                    </a:lnTo>
                    <a:lnTo>
                      <a:pt x="0" y="654177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3740023" cy="666877"/>
              </a:xfrm>
              <a:custGeom>
                <a:avLst/>
                <a:gdLst/>
                <a:ahLst/>
                <a:cxnLst/>
                <a:rect l="l" t="t" r="r" b="b"/>
                <a:pathLst>
                  <a:path w="3740023" h="666877">
                    <a:moveTo>
                      <a:pt x="6350" y="0"/>
                    </a:moveTo>
                    <a:lnTo>
                      <a:pt x="3733673" y="0"/>
                    </a:lnTo>
                    <a:cubicBezTo>
                      <a:pt x="3737229" y="0"/>
                      <a:pt x="3740023" y="2794"/>
                      <a:pt x="3740023" y="6350"/>
                    </a:cubicBezTo>
                    <a:lnTo>
                      <a:pt x="3740023" y="660527"/>
                    </a:lnTo>
                    <a:cubicBezTo>
                      <a:pt x="3740023" y="664083"/>
                      <a:pt x="3737229" y="666877"/>
                      <a:pt x="3733673" y="666877"/>
                    </a:cubicBezTo>
                    <a:lnTo>
                      <a:pt x="6350" y="666877"/>
                    </a:lnTo>
                    <a:cubicBezTo>
                      <a:pt x="2794" y="666877"/>
                      <a:pt x="0" y="664083"/>
                      <a:pt x="0" y="660527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60527"/>
                    </a:lnTo>
                    <a:lnTo>
                      <a:pt x="6350" y="660527"/>
                    </a:lnTo>
                    <a:lnTo>
                      <a:pt x="6350" y="654177"/>
                    </a:lnTo>
                    <a:lnTo>
                      <a:pt x="3733673" y="654177"/>
                    </a:lnTo>
                    <a:lnTo>
                      <a:pt x="3733673" y="660527"/>
                    </a:lnTo>
                    <a:lnTo>
                      <a:pt x="3727323" y="660527"/>
                    </a:lnTo>
                    <a:lnTo>
                      <a:pt x="3727323" y="6350"/>
                    </a:lnTo>
                    <a:lnTo>
                      <a:pt x="3733673" y="6350"/>
                    </a:lnTo>
                    <a:lnTo>
                      <a:pt x="3733673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177879" y="325755"/>
              <a:ext cx="4538692" cy="421928"/>
              <a:chOff x="0" y="0"/>
              <a:chExt cx="3227514" cy="30003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227509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3227509" h="300031">
                    <a:moveTo>
                      <a:pt x="0" y="0"/>
                    </a:moveTo>
                    <a:lnTo>
                      <a:pt x="3227509" y="0"/>
                    </a:lnTo>
                    <a:lnTo>
                      <a:pt x="3227509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59604" b="-159606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0"/>
                <a:ext cx="3227514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KARTLEGGING - Rammer, drøfting og plan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648617" y="1383691"/>
              <a:ext cx="2500045" cy="929027"/>
              <a:chOff x="0" y="0"/>
              <a:chExt cx="1777810" cy="66064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350" y="6350"/>
                <a:ext cx="1765046" cy="647954"/>
              </a:xfrm>
              <a:custGeom>
                <a:avLst/>
                <a:gdLst/>
                <a:ahLst/>
                <a:cxnLst/>
                <a:rect l="l" t="t" r="r" b="b"/>
                <a:pathLst>
                  <a:path w="1765046" h="647954">
                    <a:moveTo>
                      <a:pt x="0" y="0"/>
                    </a:moveTo>
                    <a:lnTo>
                      <a:pt x="1765046" y="0"/>
                    </a:lnTo>
                    <a:lnTo>
                      <a:pt x="1765046" y="647954"/>
                    </a:lnTo>
                    <a:lnTo>
                      <a:pt x="0" y="647954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1777746" cy="660654"/>
              </a:xfrm>
              <a:custGeom>
                <a:avLst/>
                <a:gdLst/>
                <a:ahLst/>
                <a:cxnLst/>
                <a:rect l="l" t="t" r="r" b="b"/>
                <a:pathLst>
                  <a:path w="1777746" h="660654">
                    <a:moveTo>
                      <a:pt x="6350" y="0"/>
                    </a:moveTo>
                    <a:lnTo>
                      <a:pt x="1771396" y="0"/>
                    </a:lnTo>
                    <a:cubicBezTo>
                      <a:pt x="1774952" y="0"/>
                      <a:pt x="1777746" y="2794"/>
                      <a:pt x="1777746" y="6350"/>
                    </a:cubicBezTo>
                    <a:lnTo>
                      <a:pt x="1777746" y="654304"/>
                    </a:lnTo>
                    <a:cubicBezTo>
                      <a:pt x="1777746" y="657860"/>
                      <a:pt x="1774952" y="660654"/>
                      <a:pt x="1771396" y="660654"/>
                    </a:cubicBezTo>
                    <a:lnTo>
                      <a:pt x="6350" y="660654"/>
                    </a:lnTo>
                    <a:cubicBezTo>
                      <a:pt x="2794" y="660654"/>
                      <a:pt x="0" y="657860"/>
                      <a:pt x="0" y="654304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54304"/>
                    </a:lnTo>
                    <a:lnTo>
                      <a:pt x="6350" y="654304"/>
                    </a:lnTo>
                    <a:lnTo>
                      <a:pt x="6350" y="647954"/>
                    </a:lnTo>
                    <a:lnTo>
                      <a:pt x="1771396" y="647954"/>
                    </a:lnTo>
                    <a:lnTo>
                      <a:pt x="1771396" y="654304"/>
                    </a:lnTo>
                    <a:lnTo>
                      <a:pt x="1765046" y="654304"/>
                    </a:lnTo>
                    <a:lnTo>
                      <a:pt x="1765046" y="6350"/>
                    </a:lnTo>
                    <a:lnTo>
                      <a:pt x="1771396" y="6350"/>
                    </a:lnTo>
                    <a:lnTo>
                      <a:pt x="1771396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903702" y="1383691"/>
              <a:ext cx="2495133" cy="929027"/>
              <a:chOff x="0" y="0"/>
              <a:chExt cx="1774317" cy="66064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6350" y="6350"/>
                <a:ext cx="1761617" cy="647954"/>
              </a:xfrm>
              <a:custGeom>
                <a:avLst/>
                <a:gdLst/>
                <a:ahLst/>
                <a:cxnLst/>
                <a:rect l="l" t="t" r="r" b="b"/>
                <a:pathLst>
                  <a:path w="1761617" h="647954">
                    <a:moveTo>
                      <a:pt x="0" y="0"/>
                    </a:moveTo>
                    <a:lnTo>
                      <a:pt x="1761617" y="0"/>
                    </a:lnTo>
                    <a:lnTo>
                      <a:pt x="1761617" y="647954"/>
                    </a:lnTo>
                    <a:lnTo>
                      <a:pt x="0" y="647954"/>
                    </a:lnTo>
                    <a:close/>
                  </a:path>
                </a:pathLst>
              </a:custGeom>
              <a:solidFill>
                <a:srgbClr val="842319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1774317" cy="660654"/>
              </a:xfrm>
              <a:custGeom>
                <a:avLst/>
                <a:gdLst/>
                <a:ahLst/>
                <a:cxnLst/>
                <a:rect l="l" t="t" r="r" b="b"/>
                <a:pathLst>
                  <a:path w="1774317" h="660654">
                    <a:moveTo>
                      <a:pt x="6350" y="0"/>
                    </a:moveTo>
                    <a:lnTo>
                      <a:pt x="1767967" y="0"/>
                    </a:lnTo>
                    <a:cubicBezTo>
                      <a:pt x="1771523" y="0"/>
                      <a:pt x="1774317" y="2794"/>
                      <a:pt x="1774317" y="6350"/>
                    </a:cubicBezTo>
                    <a:lnTo>
                      <a:pt x="1774317" y="654304"/>
                    </a:lnTo>
                    <a:cubicBezTo>
                      <a:pt x="1774317" y="657860"/>
                      <a:pt x="1771523" y="660654"/>
                      <a:pt x="1767967" y="660654"/>
                    </a:cubicBezTo>
                    <a:lnTo>
                      <a:pt x="6350" y="660654"/>
                    </a:lnTo>
                    <a:cubicBezTo>
                      <a:pt x="2794" y="660654"/>
                      <a:pt x="0" y="657860"/>
                      <a:pt x="0" y="654304"/>
                    </a:cubicBezTo>
                    <a:lnTo>
                      <a:pt x="0" y="6350"/>
                    </a:lnTo>
                    <a:cubicBezTo>
                      <a:pt x="0" y="2794"/>
                      <a:pt x="2794" y="0"/>
                      <a:pt x="6350" y="0"/>
                    </a:cubicBezTo>
                    <a:moveTo>
                      <a:pt x="6350" y="12700"/>
                    </a:moveTo>
                    <a:lnTo>
                      <a:pt x="6350" y="6350"/>
                    </a:lnTo>
                    <a:lnTo>
                      <a:pt x="12700" y="6350"/>
                    </a:lnTo>
                    <a:lnTo>
                      <a:pt x="12700" y="654304"/>
                    </a:lnTo>
                    <a:lnTo>
                      <a:pt x="6350" y="654304"/>
                    </a:lnTo>
                    <a:lnTo>
                      <a:pt x="6350" y="647954"/>
                    </a:lnTo>
                    <a:lnTo>
                      <a:pt x="1767967" y="647954"/>
                    </a:lnTo>
                    <a:lnTo>
                      <a:pt x="1767967" y="654304"/>
                    </a:lnTo>
                    <a:lnTo>
                      <a:pt x="1761617" y="654304"/>
                    </a:lnTo>
                    <a:lnTo>
                      <a:pt x="1761617" y="6350"/>
                    </a:lnTo>
                    <a:lnTo>
                      <a:pt x="1767967" y="6350"/>
                    </a:lnTo>
                    <a:lnTo>
                      <a:pt x="1767967" y="12700"/>
                    </a:lnTo>
                    <a:lnTo>
                      <a:pt x="635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378083" y="1370421"/>
              <a:ext cx="1546372" cy="964638"/>
              <a:chOff x="0" y="0"/>
              <a:chExt cx="1099642" cy="68596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99638" cy="685968"/>
              </a:xfrm>
              <a:custGeom>
                <a:avLst/>
                <a:gdLst/>
                <a:ahLst/>
                <a:cxnLst/>
                <a:rect l="l" t="t" r="r" b="b"/>
                <a:pathLst>
                  <a:path w="1099638" h="685968">
                    <a:moveTo>
                      <a:pt x="0" y="0"/>
                    </a:moveTo>
                    <a:lnTo>
                      <a:pt x="1099638" y="0"/>
                    </a:lnTo>
                    <a:lnTo>
                      <a:pt x="1099638" y="685968"/>
                    </a:lnTo>
                    <a:lnTo>
                      <a:pt x="0" y="685968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30036" r="-30037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0"/>
                <a:ext cx="1099642" cy="68596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Hvilken</a:t>
                </a:r>
              </a:p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kompetanse </a:t>
                </a:r>
              </a:p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trenger vi?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5119836" y="1365885"/>
              <a:ext cx="1546372" cy="964638"/>
              <a:chOff x="0" y="0"/>
              <a:chExt cx="1099642" cy="68596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099637" cy="685968"/>
              </a:xfrm>
              <a:custGeom>
                <a:avLst/>
                <a:gdLst/>
                <a:ahLst/>
                <a:cxnLst/>
                <a:rect l="l" t="t" r="r" b="b"/>
                <a:pathLst>
                  <a:path w="1099637" h="685968">
                    <a:moveTo>
                      <a:pt x="0" y="0"/>
                    </a:moveTo>
                    <a:lnTo>
                      <a:pt x="1099637" y="0"/>
                    </a:lnTo>
                    <a:lnTo>
                      <a:pt x="1099637" y="685968"/>
                    </a:lnTo>
                    <a:lnTo>
                      <a:pt x="0" y="685968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30036" r="-30037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1099642" cy="68596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Hvilken</a:t>
                </a:r>
              </a:p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kompetanse </a:t>
                </a:r>
              </a:p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FFFFFF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har vi?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7959280" y="379351"/>
              <a:ext cx="2220778" cy="421928"/>
              <a:chOff x="0" y="0"/>
              <a:chExt cx="1579220" cy="30003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579220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1579220" h="300031">
                    <a:moveTo>
                      <a:pt x="0" y="0"/>
                    </a:moveTo>
                    <a:lnTo>
                      <a:pt x="1579220" y="0"/>
                    </a:lnTo>
                    <a:lnTo>
                      <a:pt x="1579220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52558" b="-52560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0"/>
                <a:ext cx="1579220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Ledelsen/Klubb(er)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959280" y="1516886"/>
              <a:ext cx="2281660" cy="681674"/>
              <a:chOff x="0" y="0"/>
              <a:chExt cx="1622514" cy="48474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622511" cy="484742"/>
              </a:xfrm>
              <a:custGeom>
                <a:avLst/>
                <a:gdLst/>
                <a:ahLst/>
                <a:cxnLst/>
                <a:rect l="l" t="t" r="r" b="b"/>
                <a:pathLst>
                  <a:path w="1622511" h="484742">
                    <a:moveTo>
                      <a:pt x="0" y="0"/>
                    </a:moveTo>
                    <a:lnTo>
                      <a:pt x="1622511" y="0"/>
                    </a:lnTo>
                    <a:lnTo>
                      <a:pt x="1622511" y="484742"/>
                    </a:lnTo>
                    <a:lnTo>
                      <a:pt x="0" y="484742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t="-15219" b="-15220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0"/>
                <a:ext cx="1622514" cy="48474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Ledelsen/Klubb(er),</a:t>
                </a:r>
              </a:p>
              <a:p>
                <a:pPr algn="l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avdelingsledere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0"/>
              <a:ext cx="1204740" cy="1180612"/>
              <a:chOff x="0" y="0"/>
              <a:chExt cx="856704" cy="839546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6350" y="6350"/>
                <a:ext cx="844042" cy="826897"/>
              </a:xfrm>
              <a:custGeom>
                <a:avLst/>
                <a:gdLst/>
                <a:ahLst/>
                <a:cxnLst/>
                <a:rect l="l" t="t" r="r" b="b"/>
                <a:pathLst>
                  <a:path w="844042" h="826897">
                    <a:moveTo>
                      <a:pt x="0" y="413385"/>
                    </a:moveTo>
                    <a:cubicBezTo>
                      <a:pt x="0" y="185039"/>
                      <a:pt x="188976" y="0"/>
                      <a:pt x="422021" y="0"/>
                    </a:cubicBezTo>
                    <a:cubicBezTo>
                      <a:pt x="655066" y="0"/>
                      <a:pt x="844042" y="185039"/>
                      <a:pt x="844042" y="413385"/>
                    </a:cubicBezTo>
                    <a:cubicBezTo>
                      <a:pt x="844042" y="641731"/>
                      <a:pt x="655066" y="826897"/>
                      <a:pt x="422021" y="826897"/>
                    </a:cubicBezTo>
                    <a:cubicBezTo>
                      <a:pt x="188976" y="826897"/>
                      <a:pt x="0" y="641731"/>
                      <a:pt x="0" y="413385"/>
                    </a:cubicBezTo>
                    <a:close/>
                  </a:path>
                </a:pathLst>
              </a:custGeom>
              <a:solidFill>
                <a:srgbClr val="F3E9E2"/>
              </a:solidFill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31195" y="379351"/>
              <a:ext cx="942314" cy="421928"/>
              <a:chOff x="0" y="0"/>
              <a:chExt cx="670090" cy="300038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70095" cy="300031"/>
              </a:xfrm>
              <a:custGeom>
                <a:avLst/>
                <a:gdLst/>
                <a:ahLst/>
                <a:cxnLst/>
                <a:rect l="l" t="t" r="r" b="b"/>
                <a:pathLst>
                  <a:path w="670095" h="300031">
                    <a:moveTo>
                      <a:pt x="0" y="0"/>
                    </a:moveTo>
                    <a:lnTo>
                      <a:pt x="670095" y="0"/>
                    </a:lnTo>
                    <a:lnTo>
                      <a:pt x="670095" y="300031"/>
                    </a:lnTo>
                    <a:lnTo>
                      <a:pt x="0" y="300031"/>
                    </a:lnTo>
                    <a:close/>
                  </a:path>
                </a:pathLst>
              </a:custGeom>
              <a:blipFill>
                <a:blip r:embed="rId2">
                  <a:alphaModFix amt="0"/>
                </a:blip>
                <a:stretch>
                  <a:fillRect l="-7448" r="-7448" b="-2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0"/>
                <a:ext cx="670090" cy="300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1519"/>
                  </a:lnSpc>
                </a:pPr>
                <a:r>
                  <a:rPr lang="en-US" sz="1265" b="1">
                    <a:solidFill>
                      <a:srgbClr val="55220A"/>
                    </a:solidFill>
                    <a:latin typeface="Century Gothic Paneuropean Bold"/>
                    <a:ea typeface="Century Gothic Paneuropean Bold"/>
                    <a:cs typeface="Century Gothic Paneuropean Bold"/>
                    <a:sym typeface="Century Gothic Paneuropean Bold"/>
                  </a:rPr>
                  <a:t>TRINN 2</a:t>
                </a:r>
              </a:p>
            </p:txBody>
          </p:sp>
        </p:grpSp>
      </p:grpSp>
      <p:grpSp>
        <p:nvGrpSpPr>
          <p:cNvPr id="54" name="Group 2">
            <a:extLst>
              <a:ext uri="{FF2B5EF4-FFF2-40B4-BE49-F238E27FC236}">
                <a16:creationId xmlns:a16="http://schemas.microsoft.com/office/drawing/2014/main" id="{2A4A49F3-1DC8-331D-C675-4B60CFD1F605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DD4BD8DD-2DDB-BA92-D312-367E87144E93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6" name="Freeform 7">
            <a:extLst>
              <a:ext uri="{FF2B5EF4-FFF2-40B4-BE49-F238E27FC236}">
                <a16:creationId xmlns:a16="http://schemas.microsoft.com/office/drawing/2014/main" id="{FD4E174F-1E11-74D5-3C18-54312C413BC8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7" name="Freeform 8">
            <a:extLst>
              <a:ext uri="{FF2B5EF4-FFF2-40B4-BE49-F238E27FC236}">
                <a16:creationId xmlns:a16="http://schemas.microsoft.com/office/drawing/2014/main" id="{043EF473-4DC1-8FAE-0FC3-53AF0594A0D4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3902" y="2859545"/>
            <a:ext cx="11534687" cy="602901"/>
            <a:chOff x="0" y="0"/>
            <a:chExt cx="10936592" cy="57164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0923905" cy="558927"/>
            </a:xfrm>
            <a:custGeom>
              <a:avLst/>
              <a:gdLst/>
              <a:ahLst/>
              <a:cxnLst/>
              <a:rect l="l" t="t" r="r" b="b"/>
              <a:pathLst>
                <a:path w="10923905" h="558927">
                  <a:moveTo>
                    <a:pt x="0" y="0"/>
                  </a:moveTo>
                  <a:lnTo>
                    <a:pt x="10923905" y="0"/>
                  </a:lnTo>
                  <a:lnTo>
                    <a:pt x="10923905" y="558927"/>
                  </a:lnTo>
                  <a:lnTo>
                    <a:pt x="0" y="558927"/>
                  </a:lnTo>
                  <a:close/>
                </a:path>
              </a:pathLst>
            </a:custGeom>
            <a:solidFill>
              <a:srgbClr val="842319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008751" y="2996692"/>
            <a:ext cx="1153256" cy="321549"/>
            <a:chOff x="0" y="0"/>
            <a:chExt cx="1093457" cy="3048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3460" cy="304875"/>
            </a:xfrm>
            <a:custGeom>
              <a:avLst/>
              <a:gdLst/>
              <a:ahLst/>
              <a:cxnLst/>
              <a:rect l="l" t="t" r="r" b="b"/>
              <a:pathLst>
                <a:path w="1093460" h="304875">
                  <a:moveTo>
                    <a:pt x="0" y="0"/>
                  </a:moveTo>
                  <a:lnTo>
                    <a:pt x="1093460" y="0"/>
                  </a:lnTo>
                  <a:lnTo>
                    <a:pt x="1093460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884" b="-1988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093457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VEIEN VIDERE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53623" y="2999223"/>
            <a:ext cx="2393763" cy="321549"/>
            <a:chOff x="0" y="0"/>
            <a:chExt cx="2269642" cy="3048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9639" cy="304875"/>
            </a:xfrm>
            <a:custGeom>
              <a:avLst/>
              <a:gdLst/>
              <a:ahLst/>
              <a:cxnLst/>
              <a:rect l="l" t="t" r="r" b="b"/>
              <a:pathLst>
                <a:path w="2269639" h="304875">
                  <a:moveTo>
                    <a:pt x="0" y="0"/>
                  </a:moveTo>
                  <a:lnTo>
                    <a:pt x="2269639" y="0"/>
                  </a:lnTo>
                  <a:lnTo>
                    <a:pt x="226963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056" b="-9505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26964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DRØFTELSESPUNKTER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29970" y="3507599"/>
            <a:ext cx="11534701" cy="4169999"/>
            <a:chOff x="0" y="0"/>
            <a:chExt cx="10936605" cy="3953777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10923905" cy="3941064"/>
            </a:xfrm>
            <a:custGeom>
              <a:avLst/>
              <a:gdLst/>
              <a:ahLst/>
              <a:cxnLst/>
              <a:rect l="l" t="t" r="r" b="b"/>
              <a:pathLst>
                <a:path w="10923905" h="3941064">
                  <a:moveTo>
                    <a:pt x="0" y="0"/>
                  </a:moveTo>
                  <a:lnTo>
                    <a:pt x="10923905" y="0"/>
                  </a:lnTo>
                  <a:lnTo>
                    <a:pt x="10923905" y="3941064"/>
                  </a:lnTo>
                  <a:lnTo>
                    <a:pt x="0" y="3941064"/>
                  </a:lnTo>
                  <a:close/>
                </a:path>
              </a:pathLst>
            </a:custGeom>
            <a:solidFill>
              <a:srgbClr val="F5E9E1">
                <a:alpha val="48235"/>
              </a:srgbClr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15638" y="3526418"/>
            <a:ext cx="26802" cy="3705209"/>
            <a:chOff x="0" y="0"/>
            <a:chExt cx="25413" cy="3513087"/>
          </a:xfrm>
        </p:grpSpPr>
        <p:sp>
          <p:nvSpPr>
            <p:cNvPr id="13" name="Freeform 13"/>
            <p:cNvSpPr/>
            <p:nvPr/>
          </p:nvSpPr>
          <p:spPr>
            <a:xfrm>
              <a:off x="0" y="12700"/>
              <a:ext cx="25400" cy="3487674"/>
            </a:xfrm>
            <a:custGeom>
              <a:avLst/>
              <a:gdLst/>
              <a:ahLst/>
              <a:cxnLst/>
              <a:rect l="l" t="t" r="r" b="b"/>
              <a:pathLst>
                <a:path w="25400" h="3487674">
                  <a:moveTo>
                    <a:pt x="0" y="348767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34876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64391" y="2800596"/>
            <a:ext cx="26802" cy="720800"/>
            <a:chOff x="0" y="0"/>
            <a:chExt cx="25413" cy="683425"/>
          </a:xfrm>
        </p:grpSpPr>
        <p:sp>
          <p:nvSpPr>
            <p:cNvPr id="15" name="Freeform 15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15638" y="2864595"/>
            <a:ext cx="26802" cy="720800"/>
            <a:chOff x="0" y="0"/>
            <a:chExt cx="25413" cy="683425"/>
          </a:xfrm>
        </p:grpSpPr>
        <p:sp>
          <p:nvSpPr>
            <p:cNvPr id="17" name="Freeform 17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576978" y="3943765"/>
            <a:ext cx="294591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579" lvl="1" indent="-57290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ledelsens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forslag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rammer for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kompetansearbeidet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riktige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114579" lvl="1" indent="-57290" algn="l">
              <a:lnSpc>
                <a:spcPts val="1519"/>
              </a:lnSpc>
              <a:buAutoNum type="arabicPeriod"/>
            </a:pP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114579" lvl="1" indent="-57290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Hvordan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kompetanse-kartleggingen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foregå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114579" lvl="1" indent="-57290" algn="l">
              <a:lnSpc>
                <a:spcPts val="1519"/>
              </a:lnSpc>
              <a:buAutoNum type="arabicPeriod"/>
            </a:pP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114579" lvl="1" indent="-57290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Hvilken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tidsplan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følges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114579" lvl="1" indent="-57290" algn="l">
              <a:lnSpc>
                <a:spcPts val="1519"/>
              </a:lnSpc>
              <a:buAutoNum type="arabicPeriod"/>
            </a:pP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114579" lvl="1" indent="-57290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Prioriteringer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 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budsjett</a:t>
            </a: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664391" y="3466920"/>
            <a:ext cx="26802" cy="3705209"/>
            <a:chOff x="0" y="0"/>
            <a:chExt cx="25413" cy="3513087"/>
          </a:xfrm>
        </p:grpSpPr>
        <p:sp>
          <p:nvSpPr>
            <p:cNvPr id="20" name="Freeform 20"/>
            <p:cNvSpPr/>
            <p:nvPr/>
          </p:nvSpPr>
          <p:spPr>
            <a:xfrm>
              <a:off x="0" y="12700"/>
              <a:ext cx="25400" cy="3487674"/>
            </a:xfrm>
            <a:custGeom>
              <a:avLst/>
              <a:gdLst/>
              <a:ahLst/>
              <a:cxnLst/>
              <a:rect l="l" t="t" r="r" b="b"/>
              <a:pathLst>
                <a:path w="25400" h="3487674">
                  <a:moveTo>
                    <a:pt x="0" y="348767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34876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610891" y="3943765"/>
            <a:ext cx="2171909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471" lvl="1" indent="-57235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Sett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opp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tidsplan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når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avdelingsledernes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arbeid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gjennomføres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/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ferdigstilles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samt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tid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neste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møtepunkt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mellom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ledergruppe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klubb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114471" lvl="1" indent="-57235" algn="l">
              <a:lnSpc>
                <a:spcPts val="1519"/>
              </a:lnSpc>
              <a:buAutoNum type="arabicPeriod"/>
            </a:pP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114579" lvl="1" indent="-57290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Avklar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hvor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hyppig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/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klubb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møtes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kompetanseheving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som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agenda, for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eksempel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årlig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hvert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halvår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521471" y="2860094"/>
            <a:ext cx="26802" cy="720800"/>
            <a:chOff x="0" y="0"/>
            <a:chExt cx="25413" cy="683425"/>
          </a:xfrm>
        </p:grpSpPr>
        <p:sp>
          <p:nvSpPr>
            <p:cNvPr id="23" name="Freeform 23"/>
            <p:cNvSpPr/>
            <p:nvPr/>
          </p:nvSpPr>
          <p:spPr>
            <a:xfrm>
              <a:off x="0" y="12700"/>
              <a:ext cx="25400" cy="657987"/>
            </a:xfrm>
            <a:custGeom>
              <a:avLst/>
              <a:gdLst/>
              <a:ahLst/>
              <a:cxnLst/>
              <a:rect l="l" t="t" r="r" b="b"/>
              <a:pathLst>
                <a:path w="25400" h="657987">
                  <a:moveTo>
                    <a:pt x="0" y="657987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657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521471" y="3526418"/>
            <a:ext cx="26802" cy="3705209"/>
            <a:chOff x="0" y="0"/>
            <a:chExt cx="25413" cy="3513087"/>
          </a:xfrm>
        </p:grpSpPr>
        <p:sp>
          <p:nvSpPr>
            <p:cNvPr id="25" name="Freeform 25"/>
            <p:cNvSpPr/>
            <p:nvPr/>
          </p:nvSpPr>
          <p:spPr>
            <a:xfrm>
              <a:off x="0" y="12700"/>
              <a:ext cx="25400" cy="3487674"/>
            </a:xfrm>
            <a:custGeom>
              <a:avLst/>
              <a:gdLst/>
              <a:ahLst/>
              <a:cxnLst/>
              <a:rect l="l" t="t" r="r" b="b"/>
              <a:pathLst>
                <a:path w="25400" h="3487674">
                  <a:moveTo>
                    <a:pt x="0" y="3487674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34876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359339" y="3000228"/>
            <a:ext cx="1735114" cy="321549"/>
            <a:chOff x="0" y="0"/>
            <a:chExt cx="1645145" cy="30487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45152" cy="304875"/>
            </a:xfrm>
            <a:custGeom>
              <a:avLst/>
              <a:gdLst/>
              <a:ahLst/>
              <a:cxnLst/>
              <a:rect l="l" t="t" r="r" b="b"/>
              <a:pathLst>
                <a:path w="1645152" h="304875">
                  <a:moveTo>
                    <a:pt x="0" y="0"/>
                  </a:moveTo>
                  <a:lnTo>
                    <a:pt x="1645152" y="0"/>
                  </a:lnTo>
                  <a:lnTo>
                    <a:pt x="1645152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5143" b="-55143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1645145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ANSVARSFORDELING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883633" y="3943765"/>
            <a:ext cx="258298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19"/>
              </a:lnSpc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Fordel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gjennomføring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av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kompetansekartleggingen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algn="l">
              <a:lnSpc>
                <a:spcPts val="1519"/>
              </a:lnSpc>
            </a:pP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114579" lvl="1" indent="-57290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eksempel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være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hensiktsmessig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avdelingsledere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får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ansvar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for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å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kartlegge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definere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behov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sin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gruppe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114579" lvl="1" indent="-57290" algn="l">
              <a:lnSpc>
                <a:spcPts val="1519"/>
              </a:lnSpc>
              <a:buAutoNum type="arabicPeriod"/>
            </a:pP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114579" lvl="1" indent="-57290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Hvordan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tiltak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gjennomføring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defineres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neste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ledd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?</a:t>
            </a:r>
          </a:p>
          <a:p>
            <a:pPr marL="114579" lvl="1" indent="-57290" algn="l">
              <a:lnSpc>
                <a:spcPts val="1519"/>
              </a:lnSpc>
              <a:buAutoNum type="arabicPeriod"/>
            </a:pP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114579" lvl="1" indent="-57290" algn="l">
              <a:lnSpc>
                <a:spcPts val="1519"/>
              </a:lnSpc>
              <a:buAutoNum type="arabicPeriod"/>
            </a:pP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Referat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 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955374" y="3000228"/>
            <a:ext cx="2393763" cy="321549"/>
            <a:chOff x="0" y="0"/>
            <a:chExt cx="2269642" cy="30487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69639" cy="304875"/>
            </a:xfrm>
            <a:custGeom>
              <a:avLst/>
              <a:gdLst/>
              <a:ahLst/>
              <a:cxnLst/>
              <a:rect l="l" t="t" r="r" b="b"/>
              <a:pathLst>
                <a:path w="2269639" h="304875">
                  <a:moveTo>
                    <a:pt x="0" y="0"/>
                  </a:moveTo>
                  <a:lnTo>
                    <a:pt x="2269639" y="0"/>
                  </a:lnTo>
                  <a:lnTo>
                    <a:pt x="2269639" y="304875"/>
                  </a:lnTo>
                  <a:lnTo>
                    <a:pt x="0" y="304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5056" b="-95056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2269642" cy="304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519"/>
                </a:lnSpc>
              </a:pPr>
              <a:r>
                <a:rPr lang="en-US" sz="1265" b="1" dirty="0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FORMÅL MED MØTET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498111" y="3943765"/>
            <a:ext cx="2582988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0189" lvl="1" indent="-342900" algn="l">
              <a:lnSpc>
                <a:spcPts val="1519"/>
              </a:lnSpc>
              <a:buAutoNum type="arabicPeriod"/>
            </a:pP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Gjør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det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klart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møteinnkallingen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formålet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møtet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er at alle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ansatte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ha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individuell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plan for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kompetanseheving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at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ledelse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klubb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skal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jobbe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med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dette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kontinuerlig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400189" lvl="1" indent="-342900" algn="l">
              <a:lnSpc>
                <a:spcPts val="1519"/>
              </a:lnSpc>
              <a:buAutoNum type="arabicPeriod"/>
            </a:pPr>
            <a:endParaRPr lang="en-US" sz="1265" dirty="0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400189" lvl="1" indent="-342900" algn="l">
              <a:lnSpc>
                <a:spcPts val="1519"/>
              </a:lnSpc>
              <a:buAutoNum type="arabicPeriod"/>
            </a:pP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Initiativet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kan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gjerne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handle om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både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individuelle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kollektiv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utvikling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,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knyttet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til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65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mål</a:t>
            </a:r>
            <a:r>
              <a:rPr lang="en-US" sz="1265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4522561" y="440412"/>
            <a:ext cx="903555" cy="885459"/>
            <a:chOff x="0" y="0"/>
            <a:chExt cx="856704" cy="839546"/>
          </a:xfrm>
        </p:grpSpPr>
        <p:sp>
          <p:nvSpPr>
            <p:cNvPr id="35" name="Freeform 35"/>
            <p:cNvSpPr/>
            <p:nvPr/>
          </p:nvSpPr>
          <p:spPr>
            <a:xfrm>
              <a:off x="6350" y="6350"/>
              <a:ext cx="844042" cy="826897"/>
            </a:xfrm>
            <a:custGeom>
              <a:avLst/>
              <a:gdLst/>
              <a:ahLst/>
              <a:cxnLst/>
              <a:rect l="l" t="t" r="r" b="b"/>
              <a:pathLst>
                <a:path w="844042" h="826897">
                  <a:moveTo>
                    <a:pt x="0" y="413385"/>
                  </a:moveTo>
                  <a:cubicBezTo>
                    <a:pt x="0" y="185039"/>
                    <a:pt x="188976" y="0"/>
                    <a:pt x="422021" y="0"/>
                  </a:cubicBezTo>
                  <a:cubicBezTo>
                    <a:pt x="655066" y="0"/>
                    <a:pt x="844042" y="185039"/>
                    <a:pt x="844042" y="413385"/>
                  </a:cubicBezTo>
                  <a:cubicBezTo>
                    <a:pt x="844042" y="641731"/>
                    <a:pt x="655066" y="826897"/>
                    <a:pt x="422021" y="826897"/>
                  </a:cubicBezTo>
                  <a:cubicBezTo>
                    <a:pt x="188976" y="826897"/>
                    <a:pt x="0" y="641731"/>
                    <a:pt x="0" y="413385"/>
                  </a:cubicBezTo>
                  <a:close/>
                </a:path>
              </a:pathLst>
            </a:custGeom>
            <a:solidFill>
              <a:srgbClr val="F3E9E2"/>
            </a:solidFill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620970" y="724912"/>
            <a:ext cx="706736" cy="316446"/>
            <a:chOff x="0" y="0"/>
            <a:chExt cx="670090" cy="30003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70095" cy="300031"/>
            </a:xfrm>
            <a:custGeom>
              <a:avLst/>
              <a:gdLst/>
              <a:ahLst/>
              <a:cxnLst/>
              <a:rect l="l" t="t" r="r" b="b"/>
              <a:pathLst>
                <a:path w="670095" h="300031">
                  <a:moveTo>
                    <a:pt x="0" y="0"/>
                  </a:moveTo>
                  <a:lnTo>
                    <a:pt x="670095" y="0"/>
                  </a:lnTo>
                  <a:lnTo>
                    <a:pt x="670095" y="300031"/>
                  </a:lnTo>
                  <a:lnTo>
                    <a:pt x="0" y="3000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448" r="-7448" b="-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670090" cy="3000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519"/>
                </a:lnSpc>
              </a:pPr>
              <a:r>
                <a:rPr lang="en-US" sz="1265" b="1">
                  <a:solidFill>
                    <a:srgbClr val="55220A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TRINN 2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781933" y="481399"/>
            <a:ext cx="5680205" cy="803471"/>
            <a:chOff x="0" y="0"/>
            <a:chExt cx="5385676" cy="76181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385678" cy="761809"/>
            </a:xfrm>
            <a:custGeom>
              <a:avLst/>
              <a:gdLst/>
              <a:ahLst/>
              <a:cxnLst/>
              <a:rect l="l" t="t" r="r" b="b"/>
              <a:pathLst>
                <a:path w="5385678" h="761809">
                  <a:moveTo>
                    <a:pt x="0" y="0"/>
                  </a:moveTo>
                  <a:lnTo>
                    <a:pt x="5385678" y="0"/>
                  </a:lnTo>
                  <a:lnTo>
                    <a:pt x="5385678" y="761809"/>
                  </a:lnTo>
                  <a:lnTo>
                    <a:pt x="0" y="76180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7751" b="-8775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9525"/>
              <a:ext cx="5385676" cy="7522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44"/>
                </a:lnSpc>
              </a:pPr>
              <a:r>
                <a:rPr lang="en-US" sz="2953" b="1" dirty="0">
                  <a:solidFill>
                    <a:srgbClr val="7A2B1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RAMMER, DRØFTING OG PLAN </a:t>
              </a:r>
            </a:p>
            <a:p>
              <a:pPr algn="l">
                <a:lnSpc>
                  <a:spcPts val="1772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Møteskjema</a:t>
              </a:r>
              <a:r>
                <a:rPr lang="en-US" sz="1600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1476" b="1" dirty="0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2785161" y="1679399"/>
            <a:ext cx="11744097" cy="693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8"/>
              </a:lnSpc>
            </a:pPr>
            <a:r>
              <a:rPr lang="en-US" sz="20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Her er et </a:t>
            </a:r>
            <a:r>
              <a:rPr lang="en-US" sz="2000" dirty="0" err="1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eksempel</a:t>
            </a:r>
            <a:r>
              <a:rPr lang="en-US" sz="20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000" dirty="0" err="1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på</a:t>
            </a:r>
            <a:r>
              <a:rPr lang="en-US" sz="20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000" dirty="0" err="1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hvordan</a:t>
            </a:r>
            <a:r>
              <a:rPr lang="en-US" sz="20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000" dirty="0" err="1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organisere</a:t>
            </a:r>
            <a:r>
              <a:rPr lang="en-US" sz="20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000" dirty="0" err="1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prosessen</a:t>
            </a:r>
            <a:r>
              <a:rPr lang="en-US" sz="20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2000" dirty="0" err="1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videre</a:t>
            </a:r>
            <a:r>
              <a:rPr lang="en-US" sz="20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: </a:t>
            </a:r>
          </a:p>
          <a:p>
            <a:pPr algn="l">
              <a:lnSpc>
                <a:spcPts val="2658"/>
              </a:lnSpc>
            </a:pPr>
            <a:r>
              <a:rPr lang="en-US" sz="2000" dirty="0">
                <a:solidFill>
                  <a:srgbClr val="2F2F2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FORMÅL MED MØTET -&gt;  DRØFTELSESPUNKTER -&gt; ANSVARSFORDELING -&gt; VEIEN VIDERE.</a:t>
            </a:r>
          </a:p>
        </p:txBody>
      </p:sp>
      <p:grpSp>
        <p:nvGrpSpPr>
          <p:cNvPr id="47" name="Group 2">
            <a:extLst>
              <a:ext uri="{FF2B5EF4-FFF2-40B4-BE49-F238E27FC236}">
                <a16:creationId xmlns:a16="http://schemas.microsoft.com/office/drawing/2014/main" id="{14BA2098-071A-6548-B42C-2A732306C784}"/>
              </a:ext>
            </a:extLst>
          </p:cNvPr>
          <p:cNvGrpSpPr/>
          <p:nvPr/>
        </p:nvGrpSpPr>
        <p:grpSpPr>
          <a:xfrm>
            <a:off x="13440943" y="9258300"/>
            <a:ext cx="1626967" cy="505269"/>
            <a:chOff x="0" y="0"/>
            <a:chExt cx="1542606" cy="479069"/>
          </a:xfrm>
        </p:grpSpPr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FAF8DCFF-0A37-D1FA-C343-04E9FE47A8DF}"/>
                </a:ext>
              </a:extLst>
            </p:cNvPr>
            <p:cNvSpPr/>
            <p:nvPr/>
          </p:nvSpPr>
          <p:spPr>
            <a:xfrm>
              <a:off x="0" y="0"/>
              <a:ext cx="1542542" cy="479044"/>
            </a:xfrm>
            <a:custGeom>
              <a:avLst/>
              <a:gdLst/>
              <a:ahLst/>
              <a:cxnLst/>
              <a:rect l="l" t="t" r="r" b="b"/>
              <a:pathLst>
                <a:path w="1542542" h="479044">
                  <a:moveTo>
                    <a:pt x="0" y="0"/>
                  </a:moveTo>
                  <a:lnTo>
                    <a:pt x="1542542" y="0"/>
                  </a:lnTo>
                  <a:lnTo>
                    <a:pt x="1542542" y="479044"/>
                  </a:lnTo>
                  <a:lnTo>
                    <a:pt x="0" y="47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" b="-5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9" name="Freeform 7">
            <a:extLst>
              <a:ext uri="{FF2B5EF4-FFF2-40B4-BE49-F238E27FC236}">
                <a16:creationId xmlns:a16="http://schemas.microsoft.com/office/drawing/2014/main" id="{FA51154B-1398-0B87-1295-7EE8CEC1D7F7}"/>
              </a:ext>
            </a:extLst>
          </p:cNvPr>
          <p:cNvSpPr/>
          <p:nvPr/>
        </p:nvSpPr>
        <p:spPr>
          <a:xfrm>
            <a:off x="11077971" y="9309802"/>
            <a:ext cx="1547165" cy="402263"/>
          </a:xfrm>
          <a:custGeom>
            <a:avLst/>
            <a:gdLst/>
            <a:ahLst/>
            <a:cxnLst/>
            <a:rect l="l" t="t" r="r" b="b"/>
            <a:pathLst>
              <a:path w="1547165" h="402263">
                <a:moveTo>
                  <a:pt x="0" y="0"/>
                </a:moveTo>
                <a:lnTo>
                  <a:pt x="1547165" y="0"/>
                </a:lnTo>
                <a:lnTo>
                  <a:pt x="1547165" y="402263"/>
                </a:lnTo>
                <a:lnTo>
                  <a:pt x="0" y="402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0" name="Freeform 8">
            <a:extLst>
              <a:ext uri="{FF2B5EF4-FFF2-40B4-BE49-F238E27FC236}">
                <a16:creationId xmlns:a16="http://schemas.microsoft.com/office/drawing/2014/main" id="{35105B20-D27C-0F8A-5791-3160C3D6A44A}"/>
              </a:ext>
            </a:extLst>
          </p:cNvPr>
          <p:cNvSpPr/>
          <p:nvPr/>
        </p:nvSpPr>
        <p:spPr>
          <a:xfrm>
            <a:off x="15883717" y="9258300"/>
            <a:ext cx="1596425" cy="505269"/>
          </a:xfrm>
          <a:custGeom>
            <a:avLst/>
            <a:gdLst/>
            <a:ahLst/>
            <a:cxnLst/>
            <a:rect l="l" t="t" r="r" b="b"/>
            <a:pathLst>
              <a:path w="1596425" h="505269">
                <a:moveTo>
                  <a:pt x="0" y="0"/>
                </a:moveTo>
                <a:lnTo>
                  <a:pt x="1596425" y="0"/>
                </a:lnTo>
                <a:lnTo>
                  <a:pt x="1596425" y="505268"/>
                </a:lnTo>
                <a:lnTo>
                  <a:pt x="0" y="50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9681</TotalTime>
  <Words>3062</Words>
  <Application>Microsoft Macintosh PowerPoint</Application>
  <PresentationFormat>Egendefinert</PresentationFormat>
  <Paragraphs>456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7" baseType="lpstr">
      <vt:lpstr>Helvetica Bold</vt:lpstr>
      <vt:lpstr>Century Gothic Paneuropean Italics</vt:lpstr>
      <vt:lpstr>Century Gothic Paneuropean Bold Italics</vt:lpstr>
      <vt:lpstr>Arial</vt:lpstr>
      <vt:lpstr>Century Gothic Paneuropean Bold</vt:lpstr>
      <vt:lpstr>Calibri</vt:lpstr>
      <vt:lpstr>Helvetica</vt:lpstr>
      <vt:lpstr>Century Gothic Paneuropean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STYRK redaksjonen presentasjon</dc:title>
  <cp:lastModifiedBy>Mai Simonsen</cp:lastModifiedBy>
  <cp:revision>5</cp:revision>
  <dcterms:created xsi:type="dcterms:W3CDTF">2006-08-16T00:00:00Z</dcterms:created>
  <dcterms:modified xsi:type="dcterms:W3CDTF">2026-04-30T08:17:59Z</dcterms:modified>
  <dc:identifier>DAHCU67tIlc</dc:identifier>
</cp:coreProperties>
</file>